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89" r:id="rId2"/>
    <p:sldId id="297" r:id="rId3"/>
    <p:sldId id="350" r:id="rId4"/>
    <p:sldId id="378" r:id="rId5"/>
    <p:sldId id="316" r:id="rId6"/>
    <p:sldId id="379" r:id="rId7"/>
    <p:sldId id="317" r:id="rId8"/>
    <p:sldId id="298" r:id="rId9"/>
    <p:sldId id="358" r:id="rId10"/>
    <p:sldId id="302" r:id="rId11"/>
    <p:sldId id="422" r:id="rId12"/>
    <p:sldId id="310" r:id="rId13"/>
    <p:sldId id="381" r:id="rId14"/>
    <p:sldId id="413" r:id="rId15"/>
    <p:sldId id="421" r:id="rId16"/>
    <p:sldId id="382" r:id="rId17"/>
    <p:sldId id="384" r:id="rId18"/>
    <p:sldId id="401" r:id="rId19"/>
    <p:sldId id="414" r:id="rId20"/>
    <p:sldId id="417" r:id="rId21"/>
    <p:sldId id="402" r:id="rId22"/>
    <p:sldId id="307" r:id="rId23"/>
    <p:sldId id="424" r:id="rId24"/>
    <p:sldId id="390" r:id="rId25"/>
    <p:sldId id="393" r:id="rId26"/>
    <p:sldId id="396" r:id="rId27"/>
    <p:sldId id="425" r:id="rId28"/>
    <p:sldId id="426" r:id="rId29"/>
    <p:sldId id="412" r:id="rId30"/>
    <p:sldId id="416" r:id="rId31"/>
    <p:sldId id="340" r:id="rId32"/>
    <p:sldId id="394" r:id="rId33"/>
    <p:sldId id="395" r:id="rId34"/>
    <p:sldId id="338" r:id="rId35"/>
    <p:sldId id="344" r:id="rId36"/>
    <p:sldId id="342" r:id="rId37"/>
    <p:sldId id="345" r:id="rId38"/>
    <p:sldId id="385" r:id="rId39"/>
    <p:sldId id="372" r:id="rId40"/>
    <p:sldId id="376" r:id="rId41"/>
    <p:sldId id="386" r:id="rId42"/>
    <p:sldId id="387" r:id="rId43"/>
    <p:sldId id="388" r:id="rId44"/>
    <p:sldId id="348" r:id="rId45"/>
    <p:sldId id="351" r:id="rId46"/>
    <p:sldId id="335" r:id="rId47"/>
    <p:sldId id="352" r:id="rId48"/>
    <p:sldId id="353" r:id="rId49"/>
    <p:sldId id="257" r:id="rId50"/>
    <p:sldId id="258" r:id="rId51"/>
    <p:sldId id="260" r:id="rId52"/>
    <p:sldId id="264" r:id="rId53"/>
    <p:sldId id="269" r:id="rId54"/>
    <p:sldId id="355" r:id="rId55"/>
    <p:sldId id="419" r:id="rId56"/>
    <p:sldId id="356" r:id="rId57"/>
    <p:sldId id="407" r:id="rId58"/>
    <p:sldId id="397" r:id="rId59"/>
    <p:sldId id="399" r:id="rId60"/>
    <p:sldId id="400" r:id="rId61"/>
    <p:sldId id="409" r:id="rId62"/>
    <p:sldId id="410" r:id="rId63"/>
    <p:sldId id="360" r:id="rId64"/>
    <p:sldId id="274" r:id="rId65"/>
    <p:sldId id="275" r:id="rId66"/>
    <p:sldId id="327" r:id="rId67"/>
    <p:sldId id="328" r:id="rId68"/>
    <p:sldId id="329" r:id="rId69"/>
    <p:sldId id="330" r:id="rId70"/>
    <p:sldId id="331" r:id="rId71"/>
    <p:sldId id="366" r:id="rId72"/>
    <p:sldId id="367" r:id="rId73"/>
    <p:sldId id="336" r:id="rId74"/>
    <p:sldId id="365" r:id="rId75"/>
    <p:sldId id="337" r:id="rId76"/>
    <p:sldId id="325" r:id="rId77"/>
    <p:sldId id="371" r:id="rId78"/>
    <p:sldId id="369" r:id="rId79"/>
    <p:sldId id="339" r:id="rId80"/>
    <p:sldId id="343" r:id="rId81"/>
    <p:sldId id="332" r:id="rId82"/>
    <p:sldId id="392" r:id="rId83"/>
    <p:sldId id="405" r:id="rId84"/>
    <p:sldId id="406" r:id="rId85"/>
    <p:sldId id="415" r:id="rId86"/>
    <p:sldId id="420" r:id="rId87"/>
    <p:sldId id="418" r:id="rId88"/>
    <p:sldId id="423" r:id="rId89"/>
    <p:sldId id="427" r:id="rId90"/>
    <p:sldId id="428"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EA576A"/>
    <a:srgbClr val="FF9300"/>
    <a:srgbClr val="E99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00986-81C2-1449-A5D1-0D352D98FC54}" v="379" dt="2025-06-26T14:51:45.5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39" autoAdjust="0"/>
    <p:restoredTop sz="97382" autoAdjust="0"/>
  </p:normalViewPr>
  <p:slideViewPr>
    <p:cSldViewPr snapToGrid="0">
      <p:cViewPr>
        <p:scale>
          <a:sx n="200" d="100"/>
          <a:sy n="200" d="100"/>
        </p:scale>
        <p:origin x="1212" y="-91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B18D-765D-4B8E-A561-1513E0F03B12}" type="datetimeFigureOut">
              <a:rPr lang="zh-CN" altLang="en-US" smtClean="0"/>
              <a:t>2025/10/20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F9E02-E2ED-4056-B814-D80102149806}" type="slidenum">
              <a:rPr lang="zh-CN" altLang="en-US" smtClean="0"/>
              <a:t>‹#›</a:t>
            </a:fld>
            <a:endParaRPr lang="zh-CN" altLang="en-US"/>
          </a:p>
        </p:txBody>
      </p:sp>
    </p:spTree>
    <p:extLst>
      <p:ext uri="{BB962C8B-B14F-4D97-AF65-F5344CB8AC3E}">
        <p14:creationId xmlns:p14="http://schemas.microsoft.com/office/powerpoint/2010/main" val="288810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题目英语部分需要修正，不是形状修正</a:t>
            </a:r>
            <a:endParaRPr kumimoji="1" lang="en-US" altLang="zh-CN" dirty="0"/>
          </a:p>
          <a:p>
            <a:r>
              <a:rPr kumimoji="1" lang="en-US" altLang="zh-CN" dirty="0"/>
              <a:t>2.</a:t>
            </a:r>
            <a:r>
              <a:rPr kumimoji="1" lang="zh-CN" altLang="en-US" dirty="0"/>
              <a:t> 关于形状和仿真需要联系一下</a:t>
            </a:r>
            <a:endParaRPr kumimoji="1" lang="en-US" altLang="zh-CN" dirty="0"/>
          </a:p>
          <a:p>
            <a:r>
              <a:rPr kumimoji="1" lang="en-US" altLang="zh-CN" dirty="0"/>
              <a:t>3.</a:t>
            </a:r>
            <a:r>
              <a:rPr kumimoji="1" lang="zh-CN" altLang="en-US" dirty="0"/>
              <a:t> 关于专业名词需要和陈桑统一一下（</a:t>
            </a:r>
            <a:r>
              <a:rPr kumimoji="1" lang="en-US" altLang="zh-CN" dirty="0"/>
              <a:t>shape</a:t>
            </a:r>
            <a:r>
              <a:rPr kumimoji="1" lang="zh-CN" altLang="en-US" dirty="0"/>
              <a:t>，</a:t>
            </a:r>
            <a:r>
              <a:rPr kumimoji="1" lang="en-US" altLang="zh-CN" dirty="0"/>
              <a:t>geometry</a:t>
            </a:r>
            <a:r>
              <a:rPr kumimoji="1" lang="zh-CN" altLang="en-US" dirty="0"/>
              <a:t>，</a:t>
            </a:r>
            <a:r>
              <a:rPr kumimoji="1" lang="en-US" altLang="zh-CN" dirty="0" err="1"/>
              <a:t>mo</a:t>
            </a:r>
            <a:r>
              <a:rPr kumimoji="1" lang="zh-CN" altLang="en-US" dirty="0"/>
              <a:t>～）</a:t>
            </a:r>
            <a:r>
              <a:rPr kumimoji="1" lang="en-US" altLang="zh-CN" dirty="0"/>
              <a:t>geometry</a:t>
            </a:r>
            <a:r>
              <a:rPr kumimoji="1" lang="zh-CN" altLang="en-US" dirty="0"/>
              <a:t>会更加好。</a:t>
            </a:r>
            <a:br>
              <a:rPr kumimoji="1" lang="en-US" altLang="zh-CN" dirty="0"/>
            </a:br>
            <a:r>
              <a:rPr kumimoji="1" lang="en-US" altLang="zh-CN" dirty="0"/>
              <a:t>4.</a:t>
            </a:r>
            <a:r>
              <a:rPr kumimoji="1" lang="zh-CN" altLang="en-US" dirty="0"/>
              <a:t> </a:t>
            </a:r>
            <a:r>
              <a:rPr kumimoji="1" lang="en-US" altLang="zh-CN" dirty="0"/>
              <a:t>UVCS</a:t>
            </a:r>
            <a:r>
              <a:rPr kumimoji="1" lang="zh-CN" altLang="en-US" dirty="0"/>
              <a:t> 是 </a:t>
            </a:r>
            <a:r>
              <a:rPr kumimoji="1" lang="en-US" altLang="zh-CN" dirty="0"/>
              <a:t>shape</a:t>
            </a:r>
            <a:r>
              <a:rPr kumimoji="1" lang="zh-CN" altLang="en-US" dirty="0"/>
              <a:t>，</a:t>
            </a:r>
            <a:r>
              <a:rPr kumimoji="1" lang="en-US" altLang="zh-CN" dirty="0" err="1"/>
              <a:t>mo</a:t>
            </a:r>
            <a:r>
              <a:rPr kumimoji="1" lang="zh-CN" altLang="en-US" dirty="0"/>
              <a:t>～是形态，不太搭</a:t>
            </a:r>
            <a:endParaRPr kumimoji="1" lang="en-US" altLang="zh-CN" dirty="0"/>
          </a:p>
          <a:p>
            <a:r>
              <a:rPr kumimoji="1" lang="en-US" altLang="zh-CN" dirty="0"/>
              <a:t>5.</a:t>
            </a:r>
            <a:r>
              <a:rPr kumimoji="1" lang="zh-CN" altLang="en-US" dirty="0"/>
              <a:t> 关于</a:t>
            </a:r>
            <a:r>
              <a:rPr kumimoji="1" lang="en-US" altLang="zh-CN" dirty="0"/>
              <a:t>siphon</a:t>
            </a:r>
            <a:r>
              <a:rPr kumimoji="1" lang="zh-CN" altLang="en-US" dirty="0"/>
              <a:t>的部分要和陈桑统一</a:t>
            </a:r>
            <a:endParaRPr kumimoji="1" lang="en-US" altLang="zh-CN" dirty="0"/>
          </a:p>
          <a:p>
            <a:r>
              <a:rPr kumimoji="1" lang="en-US" altLang="zh-CN" dirty="0"/>
              <a:t>6.</a:t>
            </a:r>
            <a:r>
              <a:rPr kumimoji="1" lang="zh-CN" altLang="en-US" dirty="0"/>
              <a:t> 关于圆管的构建的时候，为什么要用</a:t>
            </a:r>
            <a:r>
              <a:rPr kumimoji="1" lang="en-US" altLang="zh-CN" dirty="0"/>
              <a:t>VMTK</a:t>
            </a:r>
            <a:r>
              <a:rPr kumimoji="1" lang="zh-CN" altLang="en-US" dirty="0"/>
              <a:t>，没有一贯性，其他的</a:t>
            </a:r>
            <a:r>
              <a:rPr kumimoji="1" lang="en-US" altLang="zh-CN" dirty="0"/>
              <a:t>case</a:t>
            </a:r>
            <a:r>
              <a:rPr kumimoji="1" lang="zh-CN" altLang="en-US" dirty="0"/>
              <a:t>也没办法用。要怎么设计，用什么基准（需要整理），要分配一下。</a:t>
            </a:r>
            <a:endParaRPr kumimoji="1" lang="en-US" altLang="zh-CN" dirty="0"/>
          </a:p>
          <a:p>
            <a:endParaRPr kumimoji="1" lang="en-US" altLang="zh-CN" dirty="0"/>
          </a:p>
          <a:p>
            <a:endParaRPr kumimoji="1" lang="en-US" altLang="zh-CN" dirty="0"/>
          </a:p>
          <a:p>
            <a:r>
              <a:rPr kumimoji="1" lang="zh-CN" altLang="en-US" dirty="0"/>
              <a:t>一步一步来，</a:t>
            </a:r>
            <a:br>
              <a:rPr kumimoji="1" lang="en-US" altLang="zh-CN" dirty="0"/>
            </a:br>
            <a:r>
              <a:rPr kumimoji="1" lang="zh-CN" altLang="en-US" dirty="0"/>
              <a:t>从</a:t>
            </a:r>
            <a:r>
              <a:rPr kumimoji="1" lang="en-US" altLang="zh-CN" dirty="0"/>
              <a:t>U</a:t>
            </a:r>
            <a:r>
              <a:rPr kumimoji="1" lang="zh-CN" altLang="en-US" dirty="0"/>
              <a:t>的部分找两个出来变成</a:t>
            </a:r>
            <a:r>
              <a:rPr kumimoji="1" lang="en-US" altLang="zh-CN" dirty="0"/>
              <a:t>V</a:t>
            </a:r>
            <a:r>
              <a:rPr kumimoji="1" lang="zh-CN" altLang="en-US" dirty="0"/>
              <a:t>的，之后弄</a:t>
            </a:r>
            <a:r>
              <a:rPr kumimoji="1" lang="en-US" altLang="zh-CN" dirty="0"/>
              <a:t>PCA</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a:t>
            </a:fld>
            <a:endParaRPr lang="zh-CN" altLang="en-US"/>
          </a:p>
        </p:txBody>
      </p:sp>
    </p:spTree>
    <p:extLst>
      <p:ext uri="{BB962C8B-B14F-4D97-AF65-F5344CB8AC3E}">
        <p14:creationId xmlns:p14="http://schemas.microsoft.com/office/powerpoint/2010/main" val="27944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13</a:t>
            </a:fld>
            <a:endParaRPr lang="zh-CN" altLang="en-US"/>
          </a:p>
        </p:txBody>
      </p:sp>
    </p:spTree>
    <p:extLst>
      <p:ext uri="{BB962C8B-B14F-4D97-AF65-F5344CB8AC3E}">
        <p14:creationId xmlns:p14="http://schemas.microsoft.com/office/powerpoint/2010/main" val="3047723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39E5-056D-DFED-E7B0-B4B09F6338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6E806E-8E04-7DCE-BDC5-5EFA468B70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8BCEBD-EAFE-8392-FAA3-F5BB57B497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1E25F941-11B0-9D02-348D-9D8B4267F4F0}"/>
              </a:ext>
            </a:extLst>
          </p:cNvPr>
          <p:cNvSpPr>
            <a:spLocks noGrp="1"/>
          </p:cNvSpPr>
          <p:nvPr>
            <p:ph type="sldNum" sz="quarter" idx="5"/>
          </p:nvPr>
        </p:nvSpPr>
        <p:spPr/>
        <p:txBody>
          <a:bodyPr/>
          <a:lstStyle/>
          <a:p>
            <a:fld id="{448F9E02-E2ED-4056-B814-D80102149806}" type="slidenum">
              <a:rPr lang="zh-CN" altLang="en-US" smtClean="0"/>
              <a:t>14</a:t>
            </a:fld>
            <a:endParaRPr lang="zh-CN" altLang="en-US"/>
          </a:p>
        </p:txBody>
      </p:sp>
    </p:spTree>
    <p:extLst>
      <p:ext uri="{BB962C8B-B14F-4D97-AF65-F5344CB8AC3E}">
        <p14:creationId xmlns:p14="http://schemas.microsoft.com/office/powerpoint/2010/main" val="141598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6178-C676-A21C-3E02-3687DFC13E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4683B7-78A7-DF48-F0E8-6FC34824FB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D85EE6-A531-7FFF-7184-954AB716F251}"/>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3D70A32D-FAAB-29FF-2FF9-7E89807FF120}"/>
              </a:ext>
            </a:extLst>
          </p:cNvPr>
          <p:cNvSpPr>
            <a:spLocks noGrp="1"/>
          </p:cNvSpPr>
          <p:nvPr>
            <p:ph type="sldNum" sz="quarter" idx="5"/>
          </p:nvPr>
        </p:nvSpPr>
        <p:spPr/>
        <p:txBody>
          <a:bodyPr/>
          <a:lstStyle/>
          <a:p>
            <a:fld id="{448F9E02-E2ED-4056-B814-D80102149806}" type="slidenum">
              <a:rPr lang="zh-CN" altLang="en-US" smtClean="0"/>
              <a:t>15</a:t>
            </a:fld>
            <a:endParaRPr lang="zh-CN" altLang="en-US"/>
          </a:p>
        </p:txBody>
      </p:sp>
    </p:spTree>
    <p:extLst>
      <p:ext uri="{BB962C8B-B14F-4D97-AF65-F5344CB8AC3E}">
        <p14:creationId xmlns:p14="http://schemas.microsoft.com/office/powerpoint/2010/main" val="548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BAC-4166-F53A-237A-75BD8A9074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B6805E-6895-02B8-6FC3-DBEA2E6B71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CBE7CC-44D9-8210-E540-D0476C5E0469}"/>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ここは、</a:t>
            </a:r>
            <a:r>
              <a:rPr lang="ja-JP" altLang="en-US"/>
              <a:t>サイホン</a:t>
            </a:r>
            <a:r>
              <a:rPr lang="zh-CN" altLang="en-US" dirty="0"/>
              <a:t>部</a:t>
            </a:r>
            <a:r>
              <a:rPr lang="ja-JP" altLang="en-US"/>
              <a:t>の</a:t>
            </a:r>
            <a:r>
              <a:rPr lang="zh-CN" altLang="en-US" dirty="0"/>
              <a:t>形状分類方法</a:t>
            </a:r>
            <a:r>
              <a:rPr lang="ja-JP" altLang="en-US"/>
              <a:t>を</a:t>
            </a:r>
            <a:r>
              <a:rPr lang="zh-CN" altLang="en-US" dirty="0"/>
              <a:t>示</a:t>
            </a:r>
            <a:r>
              <a:rPr lang="ja-JP" altLang="en-US"/>
              <a:t>しています。ここでは、</a:t>
            </a:r>
            <a:r>
              <a:rPr lang="zh-CN" altLang="en-US" dirty="0"/>
              <a:t>曲</a:t>
            </a:r>
            <a:r>
              <a:rPr lang="ja-JP" altLang="en-US"/>
              <a:t>がり（</a:t>
            </a:r>
            <a:r>
              <a:rPr lang="en-US" altLang="zh-CN" dirty="0"/>
              <a:t>Bending</a:t>
            </a:r>
            <a:r>
              <a:rPr lang="zh-CN" altLang="en-US" dirty="0"/>
              <a:t>）</a:t>
            </a:r>
            <a:r>
              <a:rPr lang="ja-JP" altLang="en-US"/>
              <a:t>を</a:t>
            </a:r>
            <a:r>
              <a:rPr lang="en-US" altLang="zh-CN" dirty="0"/>
              <a:t>B1</a:t>
            </a:r>
            <a:r>
              <a:rPr lang="zh-CN" altLang="en-US" dirty="0"/>
              <a:t>・</a:t>
            </a:r>
            <a:r>
              <a:rPr lang="en-US" altLang="zh-CN" dirty="0"/>
              <a:t>B2</a:t>
            </a:r>
            <a:r>
              <a:rPr lang="ja-JP" altLang="en-US"/>
              <a:t>それぞれのフィッティング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で</a:t>
            </a:r>
            <a:r>
              <a:rPr lang="zh-CN" altLang="en-US" dirty="0"/>
              <a:t>表</a:t>
            </a:r>
            <a:r>
              <a:rPr lang="ja-JP" altLang="en-US"/>
              <a:t>し、ねじれ（</a:t>
            </a:r>
            <a:r>
              <a:rPr lang="en-US" altLang="zh-CN" dirty="0"/>
              <a:t>Twisting</a:t>
            </a:r>
            <a:r>
              <a:rPr lang="zh-CN" altLang="en-US" dirty="0"/>
              <a:t>）</a:t>
            </a:r>
            <a:r>
              <a:rPr lang="ja-JP" altLang="en-US"/>
              <a:t>を</a:t>
            </a:r>
            <a:r>
              <a:rPr lang="en-US" altLang="ja-JP" dirty="0"/>
              <a:t>2</a:t>
            </a:r>
            <a:r>
              <a:rPr lang="ja-JP" altLang="en-US"/>
              <a:t>つの</a:t>
            </a:r>
            <a:r>
              <a:rPr lang="zh-CN" altLang="en-US" dirty="0"/>
              <a:t>平面間</a:t>
            </a:r>
            <a:r>
              <a:rPr lang="ja-JP" altLang="en-US"/>
              <a:t>の</a:t>
            </a:r>
            <a:r>
              <a:rPr lang="zh-CN" altLang="en-US" dirty="0"/>
              <a:t>角度</a:t>
            </a:r>
            <a:r>
              <a:rPr lang="el-GR" altLang="zh-CN" dirty="0"/>
              <a:t>β</a:t>
            </a:r>
            <a:r>
              <a:rPr lang="ja-JP" altLang="en-US"/>
              <a:t>で</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zh-CN" altLang="en-US" dirty="0"/>
              <a:t>下</a:t>
            </a:r>
            <a:r>
              <a:rPr lang="ja-JP" altLang="en-US"/>
              <a:t>の図は、</a:t>
            </a:r>
            <a:r>
              <a:rPr lang="en-US" altLang="zh-CN" dirty="0"/>
              <a:t>CR_B1</a:t>
            </a:r>
            <a:r>
              <a:rPr lang="zh-CN" altLang="en-US" dirty="0"/>
              <a:t>・</a:t>
            </a:r>
            <a:r>
              <a:rPr lang="en-US" altLang="zh-CN" dirty="0"/>
              <a:t>CR_B2</a:t>
            </a:r>
            <a:r>
              <a:rPr lang="zh-CN" altLang="en-US" dirty="0"/>
              <a:t>・</a:t>
            </a:r>
            <a:r>
              <a:rPr lang="el-GR" altLang="zh-CN" dirty="0"/>
              <a:t>β</a:t>
            </a:r>
            <a:r>
              <a:rPr lang="ja-JP" altLang="en-US"/>
              <a:t>の</a:t>
            </a:r>
            <a:r>
              <a:rPr lang="zh-CN" altLang="en-US" dirty="0"/>
              <a:t>分布</a:t>
            </a:r>
            <a:r>
              <a:rPr lang="ja-JP" altLang="en-US"/>
              <a:t>と</a:t>
            </a:r>
            <a:r>
              <a:rPr lang="zh-CN" altLang="en-US" dirty="0"/>
              <a:t>四分位値（</a:t>
            </a:r>
            <a:r>
              <a:rPr lang="en-US" altLang="zh-CN" dirty="0"/>
              <a:t>Q1</a:t>
            </a:r>
            <a:r>
              <a:rPr lang="zh-CN" altLang="en-US" dirty="0"/>
              <a:t>・</a:t>
            </a:r>
            <a:r>
              <a:rPr lang="en-US" altLang="zh-CN" dirty="0"/>
              <a:t>Q3</a:t>
            </a:r>
            <a:r>
              <a:rPr lang="zh-CN" altLang="en-US" dirty="0"/>
              <a:t>）</a:t>
            </a:r>
            <a:r>
              <a:rPr lang="ja-JP" altLang="en-US"/>
              <a:t>を</a:t>
            </a:r>
            <a:r>
              <a:rPr lang="zh-CN" altLang="en-US" dirty="0"/>
              <a:t>示</a:t>
            </a:r>
            <a:r>
              <a:rPr lang="ja-JP" altLang="en-US"/>
              <a:t>しており、これらの</a:t>
            </a:r>
            <a:r>
              <a:rPr lang="zh-CN" altLang="en-US" dirty="0"/>
              <a:t>値</a:t>
            </a:r>
            <a:r>
              <a:rPr lang="ja-JP" altLang="en-US"/>
              <a:t>をしきい</a:t>
            </a:r>
            <a:r>
              <a:rPr lang="zh-CN" altLang="en-US" dirty="0"/>
              <a:t>値</a:t>
            </a:r>
            <a:r>
              <a:rPr lang="ja-JP" altLang="en-US"/>
              <a:t>として</a:t>
            </a:r>
            <a:r>
              <a:rPr lang="zh-CN" altLang="en-US" dirty="0"/>
              <a:t>分類</a:t>
            </a:r>
            <a:r>
              <a:rPr lang="ja-JP" altLang="en-US"/>
              <a:t>に</a:t>
            </a:r>
            <a:r>
              <a:rPr lang="zh-CN" altLang="en-US" dirty="0"/>
              <a:t>利用</a:t>
            </a:r>
            <a:r>
              <a:rPr lang="ja-JP" altLang="en-US"/>
              <a:t>します。</a:t>
            </a:r>
            <a:endParaRPr lang="en-US" altLang="ja-JP" dirty="0"/>
          </a:p>
          <a:p>
            <a:pPr marL="171450" indent="-171450">
              <a:buFont typeface="Arial" panose="020B0604020202020204" pitchFamily="34" charset="0"/>
              <a:buChar char="•"/>
            </a:pPr>
            <a:r>
              <a:rPr lang="zh-CN" altLang="en-US" dirty="0"/>
              <a:t>右側</a:t>
            </a:r>
            <a:r>
              <a:rPr lang="ja-JP" altLang="en-US"/>
              <a:t>のフローチャートは、</a:t>
            </a:r>
            <a:r>
              <a:rPr lang="zh-CN" altLang="en-US" dirty="0"/>
              <a:t>実際</a:t>
            </a:r>
            <a:r>
              <a:rPr lang="ja-JP" altLang="en-US"/>
              <a:t>の</a:t>
            </a:r>
            <a:r>
              <a:rPr lang="zh-CN" altLang="en-US" dirty="0"/>
              <a:t>分類手順</a:t>
            </a:r>
            <a:r>
              <a:rPr lang="ja-JP" altLang="en-US"/>
              <a:t>を</a:t>
            </a:r>
            <a:r>
              <a:rPr lang="zh-CN" altLang="en-US" dirty="0"/>
              <a:t>示</a:t>
            </a:r>
            <a:r>
              <a:rPr lang="ja-JP" altLang="en-US"/>
              <a:t>しています。まず</a:t>
            </a:r>
            <a:r>
              <a:rPr lang="en-US" altLang="zh-CN" dirty="0"/>
              <a:t>CR_B1</a:t>
            </a:r>
            <a:r>
              <a:rPr lang="ja-JP" altLang="en-US"/>
              <a:t>が</a:t>
            </a:r>
            <a:r>
              <a:rPr lang="en-US" altLang="zh-CN" dirty="0"/>
              <a:t>Q1</a:t>
            </a:r>
            <a:r>
              <a:rPr lang="zh-CN" altLang="en-US" dirty="0"/>
              <a:t>以下</a:t>
            </a:r>
            <a:r>
              <a:rPr lang="ja-JP" altLang="en-US"/>
              <a:t>なら</a:t>
            </a:r>
            <a:r>
              <a:rPr lang="en-US" altLang="zh-CN" dirty="0"/>
              <a:t>U</a:t>
            </a:r>
            <a:r>
              <a:rPr lang="ja-JP" altLang="en-US"/>
              <a:t>タイプ、それ</a:t>
            </a:r>
            <a:r>
              <a:rPr lang="zh-CN" altLang="en-US" dirty="0"/>
              <a:t>以外</a:t>
            </a:r>
            <a:r>
              <a:rPr lang="ja-JP" altLang="en-US"/>
              <a:t>はさらに</a:t>
            </a:r>
            <a:r>
              <a:rPr lang="en-US" altLang="zh-CN" dirty="0"/>
              <a:t>CR_B2</a:t>
            </a:r>
            <a:r>
              <a:rPr lang="ja-JP" altLang="en-US"/>
              <a:t>で</a:t>
            </a:r>
            <a:r>
              <a:rPr lang="zh-CN" altLang="en-US" dirty="0"/>
              <a:t>分岐</a:t>
            </a:r>
            <a:r>
              <a:rPr lang="ja-JP" altLang="en-US"/>
              <a:t>し、</a:t>
            </a:r>
            <a:r>
              <a:rPr lang="zh-CN" altLang="en-US" dirty="0"/>
              <a:t>最後</a:t>
            </a:r>
            <a:r>
              <a:rPr lang="ja-JP" altLang="en-US"/>
              <a:t>に</a:t>
            </a:r>
            <a:r>
              <a:rPr lang="el-GR" altLang="zh-CN" dirty="0"/>
              <a:t>β</a:t>
            </a:r>
            <a:r>
              <a:rPr lang="zh-CN" altLang="en-US" dirty="0"/>
              <a:t>角</a:t>
            </a:r>
            <a:r>
              <a:rPr lang="ja-JP" altLang="en-US"/>
              <a:t>で</a:t>
            </a:r>
            <a:r>
              <a:rPr lang="zh-CN" altLang="en-US" dirty="0"/>
              <a:t>分</a:t>
            </a:r>
            <a:r>
              <a:rPr lang="ja-JP" altLang="en-US"/>
              <a:t>けて</a:t>
            </a:r>
            <a:r>
              <a:rPr lang="en-US" altLang="zh-CN" dirty="0"/>
              <a:t>S</a:t>
            </a:r>
            <a:r>
              <a:rPr lang="ja-JP" altLang="en-US"/>
              <a:t>タイプ・</a:t>
            </a:r>
            <a:r>
              <a:rPr lang="en-US" altLang="zh-CN" dirty="0"/>
              <a:t>V</a:t>
            </a:r>
            <a:r>
              <a:rPr lang="ja-JP" altLang="en-US"/>
              <a:t>タイプ・</a:t>
            </a:r>
            <a:r>
              <a:rPr lang="en-US" altLang="zh-CN" dirty="0"/>
              <a:t>C</a:t>
            </a:r>
            <a:r>
              <a:rPr lang="ja-JP" altLang="en-US"/>
              <a:t>タイプを</a:t>
            </a:r>
            <a:r>
              <a:rPr lang="zh-CN" altLang="en-US" dirty="0"/>
              <a:t>決定</a:t>
            </a:r>
            <a:r>
              <a:rPr lang="ja-JP" altLang="en-US"/>
              <a:t>します。</a:t>
            </a:r>
            <a:br>
              <a:rPr lang="ja-JP" altLang="en-US"/>
            </a:br>
            <a:endParaRPr lang="en-US" altLang="zh-CN" dirty="0"/>
          </a:p>
        </p:txBody>
      </p:sp>
      <p:sp>
        <p:nvSpPr>
          <p:cNvPr id="4" name="灯片编号占位符 3">
            <a:extLst>
              <a:ext uri="{FF2B5EF4-FFF2-40B4-BE49-F238E27FC236}">
                <a16:creationId xmlns:a16="http://schemas.microsoft.com/office/drawing/2014/main" id="{5A2FD351-106D-DC22-9007-28E3FE493EBB}"/>
              </a:ext>
            </a:extLst>
          </p:cNvPr>
          <p:cNvSpPr>
            <a:spLocks noGrp="1"/>
          </p:cNvSpPr>
          <p:nvPr>
            <p:ph type="sldNum" sz="quarter" idx="5"/>
          </p:nvPr>
        </p:nvSpPr>
        <p:spPr/>
        <p:txBody>
          <a:bodyPr/>
          <a:lstStyle/>
          <a:p>
            <a:fld id="{448F9E02-E2ED-4056-B814-D80102149806}" type="slidenum">
              <a:rPr lang="zh-CN" altLang="en-US" smtClean="0"/>
              <a:t>16</a:t>
            </a:fld>
            <a:endParaRPr lang="zh-CN" altLang="en-US"/>
          </a:p>
        </p:txBody>
      </p:sp>
    </p:spTree>
    <p:extLst>
      <p:ext uri="{BB962C8B-B14F-4D97-AF65-F5344CB8AC3E}">
        <p14:creationId xmlns:p14="http://schemas.microsoft.com/office/powerpoint/2010/main" val="4051119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CAC84-49EA-11C1-3BE9-2E97E088BB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264B99-9A37-30AB-9CBF-61FFD132C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9432A2-E9F7-CAE4-4A5E-A3F3F721C900}"/>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CD8AEF0C-1702-E7BE-F666-CA09A36E5008}"/>
              </a:ext>
            </a:extLst>
          </p:cNvPr>
          <p:cNvSpPr>
            <a:spLocks noGrp="1"/>
          </p:cNvSpPr>
          <p:nvPr>
            <p:ph type="sldNum" sz="quarter" idx="5"/>
          </p:nvPr>
        </p:nvSpPr>
        <p:spPr/>
        <p:txBody>
          <a:bodyPr/>
          <a:lstStyle/>
          <a:p>
            <a:fld id="{448F9E02-E2ED-4056-B814-D80102149806}" type="slidenum">
              <a:rPr lang="zh-CN" altLang="en-US" smtClean="0"/>
              <a:t>17</a:t>
            </a:fld>
            <a:endParaRPr lang="zh-CN" altLang="en-US"/>
          </a:p>
        </p:txBody>
      </p:sp>
    </p:spTree>
    <p:extLst>
      <p:ext uri="{BB962C8B-B14F-4D97-AF65-F5344CB8AC3E}">
        <p14:creationId xmlns:p14="http://schemas.microsoft.com/office/powerpoint/2010/main" val="133168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84D7-06FC-D7A5-053A-02BFDA48D4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4DF8D0-9F49-85F7-304E-418E5B9F9F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A437D5-47B7-62FF-06AC-B7B7E444820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6D65E51-ADF5-B32B-2FB1-120470C5C1B2}"/>
              </a:ext>
            </a:extLst>
          </p:cNvPr>
          <p:cNvSpPr>
            <a:spLocks noGrp="1"/>
          </p:cNvSpPr>
          <p:nvPr>
            <p:ph type="sldNum" sz="quarter" idx="5"/>
          </p:nvPr>
        </p:nvSpPr>
        <p:spPr/>
        <p:txBody>
          <a:bodyPr/>
          <a:lstStyle/>
          <a:p>
            <a:fld id="{448F9E02-E2ED-4056-B814-D80102149806}" type="slidenum">
              <a:rPr lang="zh-CN" altLang="en-US" smtClean="0"/>
              <a:t>18</a:t>
            </a:fld>
            <a:endParaRPr lang="zh-CN" altLang="en-US"/>
          </a:p>
        </p:txBody>
      </p:sp>
    </p:spTree>
    <p:extLst>
      <p:ext uri="{BB962C8B-B14F-4D97-AF65-F5344CB8AC3E}">
        <p14:creationId xmlns:p14="http://schemas.microsoft.com/office/powerpoint/2010/main" val="1039231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4E1F-3F23-F403-D749-317BBBA9D5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EAC60F-F57C-A827-EA32-62F43CF6B2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74735-1604-29C6-EB4B-BABE79DB189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29724A3C-34CA-9257-2DEA-D16AA541854B}"/>
              </a:ext>
            </a:extLst>
          </p:cNvPr>
          <p:cNvSpPr>
            <a:spLocks noGrp="1"/>
          </p:cNvSpPr>
          <p:nvPr>
            <p:ph type="sldNum" sz="quarter" idx="5"/>
          </p:nvPr>
        </p:nvSpPr>
        <p:spPr/>
        <p:txBody>
          <a:bodyPr/>
          <a:lstStyle/>
          <a:p>
            <a:fld id="{448F9E02-E2ED-4056-B814-D80102149806}" type="slidenum">
              <a:rPr lang="zh-CN" altLang="en-US" smtClean="0"/>
              <a:t>19</a:t>
            </a:fld>
            <a:endParaRPr lang="zh-CN" altLang="en-US"/>
          </a:p>
        </p:txBody>
      </p:sp>
    </p:spTree>
    <p:extLst>
      <p:ext uri="{BB962C8B-B14F-4D97-AF65-F5344CB8AC3E}">
        <p14:creationId xmlns:p14="http://schemas.microsoft.com/office/powerpoint/2010/main" val="107574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B658-999E-BD2D-C0C9-F34F1AA86F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1C0040-B0EA-BD48-7E5B-512F460BD1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3DB3BD-A004-3407-526F-E65721FE8A47}"/>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3DD1A55E-87E9-FA12-7E54-9A7D142AB462}"/>
              </a:ext>
            </a:extLst>
          </p:cNvPr>
          <p:cNvSpPr>
            <a:spLocks noGrp="1"/>
          </p:cNvSpPr>
          <p:nvPr>
            <p:ph type="sldNum" sz="quarter" idx="5"/>
          </p:nvPr>
        </p:nvSpPr>
        <p:spPr/>
        <p:txBody>
          <a:bodyPr/>
          <a:lstStyle/>
          <a:p>
            <a:fld id="{448F9E02-E2ED-4056-B814-D80102149806}" type="slidenum">
              <a:rPr lang="zh-CN" altLang="en-US" smtClean="0"/>
              <a:t>20</a:t>
            </a:fld>
            <a:endParaRPr lang="zh-CN" altLang="en-US"/>
          </a:p>
        </p:txBody>
      </p:sp>
    </p:spTree>
    <p:extLst>
      <p:ext uri="{BB962C8B-B14F-4D97-AF65-F5344CB8AC3E}">
        <p14:creationId xmlns:p14="http://schemas.microsoft.com/office/powerpoint/2010/main" val="2119782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CE9D9-7434-0C6E-6F34-41E508B1CB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DD0433-FAF0-75AF-18E6-A2F78B9D7F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84310-D737-2ECE-6DC0-E05112B82E7D}"/>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A66E0111-511D-75C8-21F9-EA45CE5FFD9F}"/>
              </a:ext>
            </a:extLst>
          </p:cNvPr>
          <p:cNvSpPr>
            <a:spLocks noGrp="1"/>
          </p:cNvSpPr>
          <p:nvPr>
            <p:ph type="sldNum" sz="quarter" idx="5"/>
          </p:nvPr>
        </p:nvSpPr>
        <p:spPr/>
        <p:txBody>
          <a:bodyPr/>
          <a:lstStyle/>
          <a:p>
            <a:fld id="{448F9E02-E2ED-4056-B814-D80102149806}" type="slidenum">
              <a:rPr lang="zh-CN" altLang="en-US" smtClean="0"/>
              <a:t>21</a:t>
            </a:fld>
            <a:endParaRPr lang="zh-CN" altLang="en-US"/>
          </a:p>
        </p:txBody>
      </p:sp>
    </p:spTree>
    <p:extLst>
      <p:ext uri="{BB962C8B-B14F-4D97-AF65-F5344CB8AC3E}">
        <p14:creationId xmlns:p14="http://schemas.microsoft.com/office/powerpoint/2010/main" val="276595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30F4B-D54C-5DD2-8E19-C69AF2A0A3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A7E851-D5B8-3571-9555-5A4714C17F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0878D0-2154-0764-FE84-B74315DD104B}"/>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687521E1-E957-7C81-F818-5F8EDB66BD70}"/>
              </a:ext>
            </a:extLst>
          </p:cNvPr>
          <p:cNvSpPr>
            <a:spLocks noGrp="1"/>
          </p:cNvSpPr>
          <p:nvPr>
            <p:ph type="sldNum" sz="quarter" idx="5"/>
          </p:nvPr>
        </p:nvSpPr>
        <p:spPr/>
        <p:txBody>
          <a:bodyPr/>
          <a:lstStyle/>
          <a:p>
            <a:fld id="{448F9E02-E2ED-4056-B814-D80102149806}" type="slidenum">
              <a:rPr lang="zh-CN" altLang="en-US" smtClean="0"/>
              <a:t>23</a:t>
            </a:fld>
            <a:endParaRPr lang="zh-CN" altLang="en-US"/>
          </a:p>
        </p:txBody>
      </p:sp>
    </p:spTree>
    <p:extLst>
      <p:ext uri="{BB962C8B-B14F-4D97-AF65-F5344CB8AC3E}">
        <p14:creationId xmlns:p14="http://schemas.microsoft.com/office/powerpoint/2010/main" val="3978316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心脳血管の病気は日本でとても多く、毎年約</a:t>
            </a:r>
            <a:r>
              <a:rPr lang="en-US" altLang="ja-JP" dirty="0"/>
              <a:t>31</a:t>
            </a:r>
            <a:r>
              <a:rPr lang="ja-JP" altLang="en-US" dirty="0"/>
              <a:t>万人が亡くなっています。とくに動脈瘤は破れる</a:t>
            </a:r>
            <a:r>
              <a:rPr lang="zh-CN" altLang="en-US" dirty="0"/>
              <a:t>（</a:t>
            </a:r>
            <a:r>
              <a:rPr lang="ja-JP" altLang="en-US" dirty="0"/>
              <a:t>やぶれる</a:t>
            </a:r>
            <a:r>
              <a:rPr lang="zh-CN" altLang="en-US" dirty="0"/>
              <a:t>）</a:t>
            </a:r>
            <a:r>
              <a:rPr lang="ja-JP" altLang="en-US" dirty="0"/>
              <a:t>と命にかかわるため、早く見つけて体にやさしい検査で調べることが大切です。</a:t>
            </a:r>
            <a:endParaRPr lang="en-US" altLang="ja-JP" dirty="0"/>
          </a:p>
          <a:p>
            <a:pPr marL="171450" indent="-171450">
              <a:buFont typeface="Arial" panose="020B0604020202020204" pitchFamily="34" charset="0"/>
              <a:buChar char="•"/>
            </a:pPr>
            <a:r>
              <a:rPr lang="ja-JP" altLang="en-US" dirty="0"/>
              <a:t>研究者は一般的に血管の形状、血行力学、そして疾患の</a:t>
            </a:r>
            <a:r>
              <a:rPr lang="en-US" altLang="ja-JP" dirty="0"/>
              <a:t>3</a:t>
            </a:r>
            <a:r>
              <a:rPr lang="ja-JP" altLang="en-US" dirty="0"/>
              <a:t>つの領域に焦点を当てています。</a:t>
            </a:r>
            <a:br>
              <a:rPr lang="en-US" altLang="ja-JP" dirty="0"/>
            </a:b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4</a:t>
            </a:fld>
            <a:endParaRPr lang="zh-CN" altLang="en-US"/>
          </a:p>
        </p:txBody>
      </p:sp>
    </p:spTree>
    <p:extLst>
      <p:ext uri="{BB962C8B-B14F-4D97-AF65-F5344CB8AC3E}">
        <p14:creationId xmlns:p14="http://schemas.microsoft.com/office/powerpoint/2010/main" val="932673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31EE5-339F-5A3A-1DF8-EFC949124E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6B1359-38DB-76CA-6B65-8A10218E1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F8BE5A-A3D7-AA5E-F811-0705D99688E4}"/>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F00DE3F1-A01D-A940-0FC1-A7F2A7483229}"/>
              </a:ext>
            </a:extLst>
          </p:cNvPr>
          <p:cNvSpPr>
            <a:spLocks noGrp="1"/>
          </p:cNvSpPr>
          <p:nvPr>
            <p:ph type="sldNum" sz="quarter" idx="5"/>
          </p:nvPr>
        </p:nvSpPr>
        <p:spPr/>
        <p:txBody>
          <a:bodyPr/>
          <a:lstStyle/>
          <a:p>
            <a:fld id="{448F9E02-E2ED-4056-B814-D80102149806}" type="slidenum">
              <a:rPr lang="zh-CN" altLang="en-US" smtClean="0"/>
              <a:t>24</a:t>
            </a:fld>
            <a:endParaRPr lang="zh-CN" altLang="en-US"/>
          </a:p>
        </p:txBody>
      </p:sp>
    </p:spTree>
    <p:extLst>
      <p:ext uri="{BB962C8B-B14F-4D97-AF65-F5344CB8AC3E}">
        <p14:creationId xmlns:p14="http://schemas.microsoft.com/office/powerpoint/2010/main" val="3944389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2062-F440-D9DB-11CA-5ABA611C37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BD485-6814-54E0-A6BD-12EACE72B0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790F6B-B99D-9A68-C5D9-85D81BC49E1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7BDCA6AB-ABDD-DACC-DCF7-2B938BC6C18B}"/>
              </a:ext>
            </a:extLst>
          </p:cNvPr>
          <p:cNvSpPr>
            <a:spLocks noGrp="1"/>
          </p:cNvSpPr>
          <p:nvPr>
            <p:ph type="sldNum" sz="quarter" idx="5"/>
          </p:nvPr>
        </p:nvSpPr>
        <p:spPr/>
        <p:txBody>
          <a:bodyPr/>
          <a:lstStyle/>
          <a:p>
            <a:fld id="{448F9E02-E2ED-4056-B814-D80102149806}" type="slidenum">
              <a:rPr lang="zh-CN" altLang="en-US" smtClean="0"/>
              <a:t>25</a:t>
            </a:fld>
            <a:endParaRPr lang="zh-CN" altLang="en-US"/>
          </a:p>
        </p:txBody>
      </p:sp>
    </p:spTree>
    <p:extLst>
      <p:ext uri="{BB962C8B-B14F-4D97-AF65-F5344CB8AC3E}">
        <p14:creationId xmlns:p14="http://schemas.microsoft.com/office/powerpoint/2010/main" val="2270160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B0BD0-5DCE-2F3D-AE38-6C6B0097C2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6C7E40-DB24-19B0-6931-DEB4BF7713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C50FAC-82FC-8202-878F-C5A3B82C000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C25E8C97-5CD0-1C62-A0F8-D71251E55A30}"/>
              </a:ext>
            </a:extLst>
          </p:cNvPr>
          <p:cNvSpPr>
            <a:spLocks noGrp="1"/>
          </p:cNvSpPr>
          <p:nvPr>
            <p:ph type="sldNum" sz="quarter" idx="5"/>
          </p:nvPr>
        </p:nvSpPr>
        <p:spPr/>
        <p:txBody>
          <a:bodyPr/>
          <a:lstStyle/>
          <a:p>
            <a:fld id="{448F9E02-E2ED-4056-B814-D80102149806}" type="slidenum">
              <a:rPr lang="zh-CN" altLang="en-US" smtClean="0"/>
              <a:t>26</a:t>
            </a:fld>
            <a:endParaRPr lang="zh-CN" altLang="en-US"/>
          </a:p>
        </p:txBody>
      </p:sp>
    </p:spTree>
    <p:extLst>
      <p:ext uri="{BB962C8B-B14F-4D97-AF65-F5344CB8AC3E}">
        <p14:creationId xmlns:p14="http://schemas.microsoft.com/office/powerpoint/2010/main" val="2125888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3C8C2-0D3B-BE46-4343-F954C0091F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9C621B-7F87-69D3-8811-DCD83E4373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C10700-24FB-4022-4862-6AF16C5A178E}"/>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1A5EA81-0A72-94D4-750B-8073737393EC}"/>
              </a:ext>
            </a:extLst>
          </p:cNvPr>
          <p:cNvSpPr>
            <a:spLocks noGrp="1"/>
          </p:cNvSpPr>
          <p:nvPr>
            <p:ph type="sldNum" sz="quarter" idx="5"/>
          </p:nvPr>
        </p:nvSpPr>
        <p:spPr/>
        <p:txBody>
          <a:bodyPr/>
          <a:lstStyle/>
          <a:p>
            <a:fld id="{448F9E02-E2ED-4056-B814-D80102149806}" type="slidenum">
              <a:rPr lang="zh-CN" altLang="en-US" smtClean="0"/>
              <a:t>27</a:t>
            </a:fld>
            <a:endParaRPr lang="zh-CN" altLang="en-US"/>
          </a:p>
        </p:txBody>
      </p:sp>
    </p:spTree>
    <p:extLst>
      <p:ext uri="{BB962C8B-B14F-4D97-AF65-F5344CB8AC3E}">
        <p14:creationId xmlns:p14="http://schemas.microsoft.com/office/powerpoint/2010/main" val="4044865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CAA9D-1169-745B-3625-A16588EDB1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3D977E-3B18-3934-75F8-9F149E5969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65261F-4FBE-7434-7385-EE80031336BF}"/>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2379E2A8-47B9-0099-9DEC-CCAB7175564C}"/>
              </a:ext>
            </a:extLst>
          </p:cNvPr>
          <p:cNvSpPr>
            <a:spLocks noGrp="1"/>
          </p:cNvSpPr>
          <p:nvPr>
            <p:ph type="sldNum" sz="quarter" idx="5"/>
          </p:nvPr>
        </p:nvSpPr>
        <p:spPr/>
        <p:txBody>
          <a:bodyPr/>
          <a:lstStyle/>
          <a:p>
            <a:fld id="{448F9E02-E2ED-4056-B814-D80102149806}" type="slidenum">
              <a:rPr lang="zh-CN" altLang="en-US" smtClean="0"/>
              <a:t>28</a:t>
            </a:fld>
            <a:endParaRPr lang="zh-CN" altLang="en-US"/>
          </a:p>
        </p:txBody>
      </p:sp>
    </p:spTree>
    <p:extLst>
      <p:ext uri="{BB962C8B-B14F-4D97-AF65-F5344CB8AC3E}">
        <p14:creationId xmlns:p14="http://schemas.microsoft.com/office/powerpoint/2010/main" val="96844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00C34-AC15-F176-D52B-2AEC78201B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F3D418-699A-76C0-55A5-C87A66C70A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96690B-36B4-0235-45EE-C2AF3A7C455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B9E3482-A5A7-8812-19C5-0A41BB19AC69}"/>
              </a:ext>
            </a:extLst>
          </p:cNvPr>
          <p:cNvSpPr>
            <a:spLocks noGrp="1"/>
          </p:cNvSpPr>
          <p:nvPr>
            <p:ph type="sldNum" sz="quarter" idx="5"/>
          </p:nvPr>
        </p:nvSpPr>
        <p:spPr/>
        <p:txBody>
          <a:bodyPr/>
          <a:lstStyle/>
          <a:p>
            <a:fld id="{448F9E02-E2ED-4056-B814-D80102149806}" type="slidenum">
              <a:rPr lang="zh-CN" altLang="en-US" smtClean="0"/>
              <a:t>30</a:t>
            </a:fld>
            <a:endParaRPr lang="zh-CN" altLang="en-US"/>
          </a:p>
        </p:txBody>
      </p:sp>
    </p:spTree>
    <p:extLst>
      <p:ext uri="{BB962C8B-B14F-4D97-AF65-F5344CB8AC3E}">
        <p14:creationId xmlns:p14="http://schemas.microsoft.com/office/powerpoint/2010/main" val="1240894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31</a:t>
            </a:fld>
            <a:endParaRPr lang="zh-CN" altLang="en-US"/>
          </a:p>
        </p:txBody>
      </p:sp>
    </p:spTree>
    <p:extLst>
      <p:ext uri="{BB962C8B-B14F-4D97-AF65-F5344CB8AC3E}">
        <p14:creationId xmlns:p14="http://schemas.microsoft.com/office/powerpoint/2010/main" val="947716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14D44-5F49-43A6-9E61-F98C62EB39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22C05B-77E8-922E-12C8-1853648280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85765E-D74C-00DF-D9F7-409CF07ED1D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3CB7950D-F515-EA53-48A3-99E0FE1852E1}"/>
              </a:ext>
            </a:extLst>
          </p:cNvPr>
          <p:cNvSpPr>
            <a:spLocks noGrp="1"/>
          </p:cNvSpPr>
          <p:nvPr>
            <p:ph type="sldNum" sz="quarter" idx="5"/>
          </p:nvPr>
        </p:nvSpPr>
        <p:spPr/>
        <p:txBody>
          <a:bodyPr/>
          <a:lstStyle/>
          <a:p>
            <a:fld id="{448F9E02-E2ED-4056-B814-D80102149806}" type="slidenum">
              <a:rPr lang="zh-CN" altLang="en-US" smtClean="0"/>
              <a:t>32</a:t>
            </a:fld>
            <a:endParaRPr lang="zh-CN" altLang="en-US"/>
          </a:p>
        </p:txBody>
      </p:sp>
    </p:spTree>
    <p:extLst>
      <p:ext uri="{BB962C8B-B14F-4D97-AF65-F5344CB8AC3E}">
        <p14:creationId xmlns:p14="http://schemas.microsoft.com/office/powerpoint/2010/main" val="3620528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8F108-E051-C3B8-0A4A-2F47DB8A0F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EE4A7C-9066-EF31-75B7-6582F406FD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7A1966-E5C8-BB40-97CB-515D615BCF52}"/>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3696949-E742-3BA5-1AFC-18ED87B99FF3}"/>
              </a:ext>
            </a:extLst>
          </p:cNvPr>
          <p:cNvSpPr>
            <a:spLocks noGrp="1"/>
          </p:cNvSpPr>
          <p:nvPr>
            <p:ph type="sldNum" sz="quarter" idx="5"/>
          </p:nvPr>
        </p:nvSpPr>
        <p:spPr/>
        <p:txBody>
          <a:bodyPr/>
          <a:lstStyle/>
          <a:p>
            <a:fld id="{448F9E02-E2ED-4056-B814-D80102149806}" type="slidenum">
              <a:rPr lang="zh-CN" altLang="en-US" smtClean="0"/>
              <a:t>33</a:t>
            </a:fld>
            <a:endParaRPr lang="zh-CN" altLang="en-US"/>
          </a:p>
        </p:txBody>
      </p:sp>
    </p:spTree>
    <p:extLst>
      <p:ext uri="{BB962C8B-B14F-4D97-AF65-F5344CB8AC3E}">
        <p14:creationId xmlns:p14="http://schemas.microsoft.com/office/powerpoint/2010/main" val="2357815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b="0" dirty="0"/>
              <a:t>ここに示したのは</a:t>
            </a:r>
            <a:r>
              <a:rPr lang="ja-JP" altLang="en-US" b="0"/>
              <a:t>、</a:t>
            </a:r>
            <a:r>
              <a:rPr lang="en-US" altLang="zh-CN" b="0" dirty="0"/>
              <a:t>IMAI</a:t>
            </a:r>
            <a:r>
              <a:rPr lang="ja-JP" altLang="en-US" b="0"/>
              <a:t>を</a:t>
            </a:r>
            <a:r>
              <a:rPr lang="zh-CN" altLang="en-US" b="0" dirty="0"/>
              <a:t>の</a:t>
            </a:r>
            <a:r>
              <a:rPr lang="ja-JP" altLang="en-US" b="0"/>
              <a:t>メッシュ</a:t>
            </a:r>
            <a:r>
              <a:rPr lang="zh-CN" altLang="en-US" b="0" dirty="0"/>
              <a:t>変形手法</a:t>
            </a:r>
            <a:r>
              <a:rPr lang="ja-JP" altLang="en-US" b="0"/>
              <a:t>です。</a:t>
            </a:r>
            <a:endParaRPr lang="en-US" altLang="ja-JP" b="0" dirty="0"/>
          </a:p>
          <a:p>
            <a:pPr marL="171450" indent="-171450">
              <a:buFont typeface="Arial" panose="020B0604020202020204" pitchFamily="34" charset="0"/>
              <a:buChar char="•"/>
            </a:pPr>
            <a:r>
              <a:rPr lang="ja-JP" altLang="en-US" b="0"/>
              <a:t>まず、</a:t>
            </a:r>
            <a:r>
              <a:rPr lang="zh-CN" altLang="en-US" b="0" dirty="0"/>
              <a:t>参照</a:t>
            </a:r>
            <a:r>
              <a:rPr lang="en-US" altLang="zh-CN" b="0" dirty="0"/>
              <a:t>CFD</a:t>
            </a:r>
            <a:r>
              <a:rPr lang="ja-JP" altLang="en-US" b="0"/>
              <a:t>メッシュの</a:t>
            </a:r>
            <a:r>
              <a:rPr lang="zh-CN" altLang="en-US" b="0" dirty="0"/>
              <a:t>表面</a:t>
            </a:r>
            <a:r>
              <a:rPr lang="ja-JP" altLang="en-US" b="0"/>
              <a:t>メッシュを</a:t>
            </a:r>
            <a:r>
              <a:rPr lang="zh-CN" altLang="en-US" b="0" dirty="0"/>
              <a:t>抽出</a:t>
            </a:r>
            <a:r>
              <a:rPr lang="ja-JP" altLang="en-US" b="0"/>
              <a:t>し、</a:t>
            </a:r>
            <a:r>
              <a:rPr lang="zh-CN" altLang="en-US" b="0" dirty="0"/>
              <a:t>中心線</a:t>
            </a:r>
            <a:r>
              <a:rPr lang="ja-JP" altLang="en-US" b="0"/>
              <a:t>との</a:t>
            </a:r>
            <a:r>
              <a:rPr lang="zh-CN" altLang="en-US" b="0" dirty="0"/>
              <a:t>対応関係</a:t>
            </a:r>
            <a:r>
              <a:rPr lang="ja-JP" altLang="en-US" b="0"/>
              <a:t>を</a:t>
            </a:r>
            <a:r>
              <a:rPr lang="zh-CN" altLang="en-US" b="0" dirty="0"/>
              <a:t>構築</a:t>
            </a:r>
            <a:r>
              <a:rPr lang="ja-JP" altLang="en-US" b="0"/>
              <a:t>します。その</a:t>
            </a:r>
            <a:r>
              <a:rPr lang="zh-CN" altLang="en-US" b="0" dirty="0"/>
              <a:t>後、中心線</a:t>
            </a:r>
            <a:r>
              <a:rPr lang="ja-JP" altLang="en-US" b="0"/>
              <a:t>の</a:t>
            </a:r>
            <a:r>
              <a:rPr lang="zh-CN" altLang="en-US" b="0" dirty="0"/>
              <a:t>変形</a:t>
            </a:r>
            <a:r>
              <a:rPr lang="ja-JP" altLang="en-US" b="0"/>
              <a:t>に</a:t>
            </a:r>
            <a:r>
              <a:rPr lang="zh-CN" altLang="en-US" b="0" dirty="0"/>
              <a:t>伴</a:t>
            </a:r>
            <a:r>
              <a:rPr lang="ja-JP" altLang="en-US" b="0"/>
              <a:t>って、</a:t>
            </a:r>
            <a:r>
              <a:rPr lang="zh-CN" altLang="en-US" b="0" dirty="0"/>
              <a:t>参照</a:t>
            </a:r>
            <a:r>
              <a:rPr lang="ja-JP" altLang="en-US" b="0"/>
              <a:t>メッシュを</a:t>
            </a:r>
            <a:r>
              <a:rPr lang="zh-CN" altLang="en-US" b="0" dirty="0"/>
              <a:t>対応関係</a:t>
            </a:r>
            <a:r>
              <a:rPr lang="ja-JP" altLang="en-US" b="0"/>
              <a:t>に</a:t>
            </a:r>
            <a:r>
              <a:rPr lang="zh-CN" altLang="en-US" b="0" dirty="0"/>
              <a:t>基</a:t>
            </a:r>
            <a:r>
              <a:rPr lang="ja-JP" altLang="en-US" b="0"/>
              <a:t>づいて</a:t>
            </a:r>
            <a:r>
              <a:rPr lang="zh-CN" altLang="en-US" b="0" dirty="0"/>
              <a:t>変形</a:t>
            </a:r>
            <a:r>
              <a:rPr lang="ja-JP" altLang="en-US" b="0"/>
              <a:t>させることで、ターゲット</a:t>
            </a:r>
            <a:r>
              <a:rPr lang="zh-CN" altLang="en-US" b="0" dirty="0"/>
              <a:t>形状</a:t>
            </a:r>
            <a:r>
              <a:rPr lang="ja-JP" altLang="en-US" b="0"/>
              <a:t>の</a:t>
            </a:r>
            <a:r>
              <a:rPr lang="en-US" altLang="zh-CN" b="0" dirty="0"/>
              <a:t>CFD</a:t>
            </a:r>
            <a:r>
              <a:rPr lang="ja-JP" altLang="en-US" b="0"/>
              <a:t>メッシュを</a:t>
            </a:r>
            <a:r>
              <a:rPr lang="zh-CN" altLang="en-US" b="0" dirty="0"/>
              <a:t>生成</a:t>
            </a:r>
            <a:r>
              <a:rPr lang="ja-JP" altLang="en-US" b="0"/>
              <a:t>します。</a:t>
            </a:r>
            <a:endParaRPr kumimoji="1" lang="zh-CN" altLang="en-US" b="0"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34</a:t>
            </a:fld>
            <a:endParaRPr lang="zh-CN" altLang="en-US"/>
          </a:p>
        </p:txBody>
      </p:sp>
    </p:spTree>
    <p:extLst>
      <p:ext uri="{BB962C8B-B14F-4D97-AF65-F5344CB8AC3E}">
        <p14:creationId xmlns:p14="http://schemas.microsoft.com/office/powerpoint/2010/main" val="232059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医学の視点から見ると、動脈瘤は突然できるのではなく、血管の壁が少しずつ弱くなって進んでいきます。血流や炎症などの影響で血管の細胞が変化し、壁が薄くなることで発生します。</a:t>
            </a:r>
            <a:endParaRPr lang="en-US" altLang="ja-JP" dirty="0"/>
          </a:p>
          <a:p>
            <a:pPr marL="171450" indent="-171450">
              <a:buFont typeface="Arial" panose="020B0604020202020204" pitchFamily="34" charset="0"/>
              <a:buChar char="•"/>
            </a:pPr>
            <a:r>
              <a:rPr lang="ja-JP" altLang="en-US" dirty="0"/>
              <a:t>さらに、分岐部や曲がった部分など特定の形状の場所で起こりやすく、年齢・性別・生活習慣・遺伝なども関わっています。</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5</a:t>
            </a:fld>
            <a:endParaRPr lang="zh-CN" altLang="en-US"/>
          </a:p>
        </p:txBody>
      </p:sp>
    </p:spTree>
    <p:extLst>
      <p:ext uri="{BB962C8B-B14F-4D97-AF65-F5344CB8AC3E}">
        <p14:creationId xmlns:p14="http://schemas.microsoft.com/office/powerpoint/2010/main" val="3829274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この手法</a:t>
            </a:r>
            <a:r>
              <a:rPr lang="ja-JP" altLang="en-US"/>
              <a:t>では、</a:t>
            </a:r>
            <a:r>
              <a:rPr lang="zh-CN" altLang="en-US" dirty="0"/>
              <a:t>主</a:t>
            </a:r>
            <a:r>
              <a:rPr lang="ja-JP" altLang="en-US"/>
              <a:t>に</a:t>
            </a:r>
            <a:r>
              <a:rPr lang="en-US" altLang="ja-JP" dirty="0"/>
              <a:t>2</a:t>
            </a:r>
            <a:r>
              <a:rPr lang="ja-JP" altLang="en-US"/>
              <a:t>つの</a:t>
            </a:r>
            <a:r>
              <a:rPr lang="zh-CN" altLang="en-US" dirty="0"/>
              <a:t>問題</a:t>
            </a:r>
            <a:r>
              <a:rPr lang="ja-JP" altLang="en-US"/>
              <a:t>が</a:t>
            </a:r>
            <a:r>
              <a:rPr lang="zh-CN" altLang="en-US" dirty="0"/>
              <a:t>確認</a:t>
            </a:r>
            <a:r>
              <a:rPr lang="ja-JP" altLang="en-US"/>
              <a:t>されました。</a:t>
            </a:r>
            <a:br>
              <a:rPr lang="ja-JP" altLang="en-US"/>
            </a:br>
            <a:r>
              <a:rPr lang="en-US" altLang="ja-JP" dirty="0"/>
              <a:t>1</a:t>
            </a:r>
            <a:r>
              <a:rPr lang="ja-JP" altLang="en-US"/>
              <a:t>つ</a:t>
            </a:r>
            <a:r>
              <a:rPr lang="zh-CN" altLang="en-US" dirty="0"/>
              <a:t>目</a:t>
            </a:r>
            <a:r>
              <a:rPr lang="ja-JP" altLang="en-US"/>
              <a:t>は、</a:t>
            </a:r>
            <a:r>
              <a:rPr lang="zh-CN" altLang="en-US" dirty="0"/>
              <a:t>中心線</a:t>
            </a:r>
            <a:r>
              <a:rPr lang="ja-JP" altLang="en-US"/>
              <a:t>の</a:t>
            </a:r>
            <a:r>
              <a:rPr lang="zh-CN" altLang="en-US" dirty="0"/>
              <a:t>点数</a:t>
            </a:r>
            <a:r>
              <a:rPr lang="ja-JP" altLang="en-US"/>
              <a:t>が</a:t>
            </a:r>
            <a:r>
              <a:rPr lang="zh-CN" altLang="en-US" dirty="0"/>
              <a:t>不足</a:t>
            </a:r>
            <a:r>
              <a:rPr lang="ja-JP" altLang="en-US"/>
              <a:t>しているため、</a:t>
            </a:r>
            <a:r>
              <a:rPr lang="zh-CN" altLang="en-US" dirty="0"/>
              <a:t>点と点</a:t>
            </a:r>
            <a:r>
              <a:rPr lang="ja-JP" altLang="en-US"/>
              <a:t>の</a:t>
            </a:r>
            <a:r>
              <a:rPr lang="zh-CN" altLang="en-US" dirty="0"/>
              <a:t>間隔</a:t>
            </a:r>
            <a:r>
              <a:rPr lang="ja-JP" altLang="en-US"/>
              <a:t>が</a:t>
            </a:r>
            <a:r>
              <a:rPr lang="zh-CN" altLang="en-US" dirty="0"/>
              <a:t>広</a:t>
            </a:r>
            <a:r>
              <a:rPr lang="ja-JP" altLang="en-US"/>
              <a:t>くなり、</a:t>
            </a:r>
            <a:r>
              <a:rPr lang="zh-CN" altLang="en-US" dirty="0"/>
              <a:t>血管壁</a:t>
            </a:r>
            <a:r>
              <a:rPr lang="ja-JP" altLang="en-US"/>
              <a:t>のメッシュが</a:t>
            </a:r>
            <a:r>
              <a:rPr lang="zh-CN" altLang="en-US" dirty="0"/>
              <a:t>重</a:t>
            </a:r>
            <a:r>
              <a:rPr lang="ja-JP" altLang="en-US"/>
              <a:t>なってしまうことです。</a:t>
            </a:r>
            <a:br>
              <a:rPr lang="ja-JP" altLang="en-US"/>
            </a:br>
            <a:r>
              <a:rPr lang="en-US" altLang="ja-JP" dirty="0"/>
              <a:t>2</a:t>
            </a:r>
            <a:r>
              <a:rPr lang="ja-JP" altLang="en-US"/>
              <a:t>つ</a:t>
            </a:r>
            <a:r>
              <a:rPr lang="zh-CN" altLang="en-US" dirty="0"/>
              <a:t>目</a:t>
            </a:r>
            <a:r>
              <a:rPr lang="ja-JP" altLang="en-US"/>
              <a:t>は、メッシュの</a:t>
            </a:r>
            <a:r>
              <a:rPr lang="zh-CN" altLang="en-US" dirty="0"/>
              <a:t>補間の際</a:t>
            </a:r>
            <a:r>
              <a:rPr lang="ja-JP" altLang="en-US"/>
              <a:t>に</a:t>
            </a:r>
            <a:r>
              <a:rPr lang="zh-CN" altLang="en-US" dirty="0"/>
              <a:t>局所的</a:t>
            </a:r>
            <a:r>
              <a:rPr lang="ja-JP" altLang="en-US"/>
              <a:t>な</a:t>
            </a:r>
            <a:r>
              <a:rPr lang="zh-CN" altLang="en-US" dirty="0"/>
              <a:t>形状</a:t>
            </a:r>
            <a:r>
              <a:rPr lang="ja-JP" altLang="en-US"/>
              <a:t>の</a:t>
            </a:r>
            <a:r>
              <a:rPr lang="zh-CN" altLang="en-US" dirty="0"/>
              <a:t>変化</a:t>
            </a:r>
            <a:r>
              <a:rPr lang="ja-JP" altLang="en-US"/>
              <a:t>が</a:t>
            </a:r>
            <a:r>
              <a:rPr lang="zh-CN" altLang="en-US" dirty="0"/>
              <a:t>考慮</a:t>
            </a:r>
            <a:r>
              <a:rPr lang="ja-JP" altLang="en-US"/>
              <a:t>されておらず、</a:t>
            </a:r>
            <a:r>
              <a:rPr lang="zh-CN" altLang="en-US" dirty="0"/>
              <a:t>特</a:t>
            </a:r>
            <a:r>
              <a:rPr lang="ja-JP" altLang="en-US"/>
              <a:t>に</a:t>
            </a:r>
            <a:r>
              <a:rPr lang="zh-CN" altLang="en-US" dirty="0"/>
              <a:t>曲率</a:t>
            </a:r>
            <a:r>
              <a:rPr lang="ja-JP" altLang="en-US"/>
              <a:t>の</a:t>
            </a:r>
            <a:r>
              <a:rPr lang="zh-CN" altLang="en-US" dirty="0"/>
              <a:t>高</a:t>
            </a:r>
            <a:r>
              <a:rPr lang="ja-JP" altLang="en-US"/>
              <a:t>い</a:t>
            </a:r>
            <a:r>
              <a:rPr lang="zh-CN" altLang="en-US" dirty="0"/>
              <a:t>部分</a:t>
            </a:r>
            <a:r>
              <a:rPr lang="ja-JP" altLang="en-US"/>
              <a:t>では、</a:t>
            </a:r>
            <a:r>
              <a:rPr lang="zh-CN" altLang="en-US" dirty="0"/>
              <a:t>大</a:t>
            </a:r>
            <a:r>
              <a:rPr lang="ja-JP" altLang="en-US"/>
              <a:t>きな</a:t>
            </a:r>
            <a:r>
              <a:rPr lang="zh-CN" altLang="en-US" dirty="0"/>
              <a:t>メッシュ</a:t>
            </a:r>
            <a:r>
              <a:rPr lang="ja-JP" altLang="en-US"/>
              <a:t>が</a:t>
            </a:r>
            <a:r>
              <a:rPr lang="zh-CN" altLang="en-US" dirty="0"/>
              <a:t>生</a:t>
            </a:r>
            <a:r>
              <a:rPr lang="ja-JP" altLang="en-US"/>
              <a:t>じ</a:t>
            </a:r>
            <a:r>
              <a:rPr lang="zh-CN" altLang="en-US" dirty="0"/>
              <a:t>ました</a:t>
            </a:r>
            <a:r>
              <a:rPr lang="ja-JP" altLang="en-US"/>
              <a:t>。</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35</a:t>
            </a:fld>
            <a:endParaRPr lang="zh-CN" altLang="en-US"/>
          </a:p>
        </p:txBody>
      </p:sp>
    </p:spTree>
    <p:extLst>
      <p:ext uri="{BB962C8B-B14F-4D97-AF65-F5344CB8AC3E}">
        <p14:creationId xmlns:p14="http://schemas.microsoft.com/office/powerpoint/2010/main" val="2753928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①</a:t>
            </a:r>
            <a:r>
              <a:rPr lang="ja-JP" altLang="en-US"/>
              <a:t>を</a:t>
            </a:r>
            <a:r>
              <a:rPr lang="zh-CN" altLang="en-US" dirty="0"/>
              <a:t>解決</a:t>
            </a:r>
            <a:r>
              <a:rPr lang="ja-JP" altLang="en-US"/>
              <a:t>するために、</a:t>
            </a:r>
            <a:r>
              <a:rPr lang="zh-CN" altLang="en-US" dirty="0"/>
              <a:t>中心線</a:t>
            </a:r>
            <a:r>
              <a:rPr lang="ja-JP" altLang="en-US"/>
              <a:t>のリサンプリング</a:t>
            </a:r>
            <a:r>
              <a:rPr lang="zh-CN" altLang="en-US" dirty="0"/>
              <a:t>点数</a:t>
            </a:r>
            <a:r>
              <a:rPr lang="ja-JP" altLang="en-US"/>
              <a:t>を </a:t>
            </a:r>
            <a:r>
              <a:rPr lang="en-US" altLang="ja-JP" dirty="0"/>
              <a:t>300, 400, 500, 600 </a:t>
            </a:r>
            <a:r>
              <a:rPr lang="ja-JP" altLang="en-US"/>
              <a:t>と</a:t>
            </a:r>
            <a:r>
              <a:rPr lang="zh-CN" altLang="en-US" dirty="0"/>
              <a:t>変化</a:t>
            </a:r>
            <a:r>
              <a:rPr lang="ja-JP" altLang="en-US"/>
              <a:t>させて、それぞれのメッシュ</a:t>
            </a:r>
            <a:r>
              <a:rPr lang="zh-CN" altLang="en-US" dirty="0"/>
              <a:t>状態</a:t>
            </a:r>
            <a:r>
              <a:rPr lang="ja-JP" altLang="en-US"/>
              <a:t>を</a:t>
            </a:r>
            <a:r>
              <a:rPr lang="zh-CN" altLang="en-US" dirty="0"/>
              <a:t>比較</a:t>
            </a:r>
            <a:r>
              <a:rPr lang="ja-JP" altLang="en-US"/>
              <a:t>しました。</a:t>
            </a:r>
            <a:br>
              <a:rPr lang="ja-JP" altLang="en-US"/>
            </a:br>
            <a:r>
              <a:rPr lang="zh-CN" altLang="en-US" dirty="0"/>
              <a:t>結果</a:t>
            </a:r>
            <a:r>
              <a:rPr lang="ja-JP" altLang="en-US"/>
              <a:t>として、</a:t>
            </a:r>
            <a:r>
              <a:rPr lang="zh-CN" altLang="en-US" dirty="0"/>
              <a:t>中心線</a:t>
            </a:r>
            <a:r>
              <a:rPr lang="ja-JP" altLang="en-US"/>
              <a:t>の</a:t>
            </a:r>
            <a:r>
              <a:rPr lang="zh-CN" altLang="en-US" dirty="0"/>
              <a:t>点数</a:t>
            </a:r>
            <a:r>
              <a:rPr lang="ja-JP" altLang="en-US"/>
              <a:t>を</a:t>
            </a:r>
            <a:r>
              <a:rPr lang="zh-CN" altLang="en-US" dirty="0"/>
              <a:t>増</a:t>
            </a:r>
            <a:r>
              <a:rPr lang="ja-JP" altLang="en-US"/>
              <a:t>やすことで、メッシュの</a:t>
            </a:r>
            <a:r>
              <a:rPr lang="zh-CN" altLang="en-US" dirty="0"/>
              <a:t>重</a:t>
            </a:r>
            <a:r>
              <a:rPr lang="ja-JP" altLang="en-US"/>
              <a:t>なりは</a:t>
            </a:r>
            <a:r>
              <a:rPr lang="zh-CN" altLang="en-US" dirty="0"/>
              <a:t>解消</a:t>
            </a:r>
            <a:r>
              <a:rPr lang="ja-JP" altLang="en-US"/>
              <a:t>（かいしょう）</a:t>
            </a:r>
            <a:r>
              <a:rPr lang="zh-CN" altLang="en-US" dirty="0"/>
              <a:t>される傾向</a:t>
            </a:r>
            <a:r>
              <a:rPr lang="ja-JP" altLang="en-US"/>
              <a:t>が</a:t>
            </a:r>
            <a:r>
              <a:rPr lang="zh-CN" altLang="en-US" dirty="0"/>
              <a:t>見</a:t>
            </a:r>
            <a:r>
              <a:rPr lang="ja-JP" altLang="en-US"/>
              <a:t>られました。</a:t>
            </a:r>
            <a:br>
              <a:rPr lang="ja-JP" altLang="en-US"/>
            </a:br>
            <a:r>
              <a:rPr lang="zh-CN" altLang="en-US" dirty="0"/>
              <a:t>一方</a:t>
            </a:r>
            <a:r>
              <a:rPr lang="ja-JP" altLang="en-US"/>
              <a:t>で、</a:t>
            </a:r>
            <a:r>
              <a:rPr lang="zh-CN" altLang="en-US" dirty="0"/>
              <a:t>曲率</a:t>
            </a:r>
            <a:r>
              <a:rPr lang="ja-JP" altLang="en-US"/>
              <a:t>の</a:t>
            </a:r>
            <a:r>
              <a:rPr lang="zh-CN" altLang="en-US" dirty="0"/>
              <a:t>大</a:t>
            </a:r>
            <a:r>
              <a:rPr lang="ja-JP" altLang="en-US"/>
              <a:t>きい</a:t>
            </a:r>
            <a:r>
              <a:rPr lang="zh-CN" altLang="en-US" dirty="0"/>
              <a:t>領域</a:t>
            </a:r>
            <a:r>
              <a:rPr lang="ja-JP" altLang="en-US"/>
              <a:t>におけるメッシュ</a:t>
            </a:r>
            <a:r>
              <a:rPr lang="zh-CN" altLang="en-US" dirty="0"/>
              <a:t>密度</a:t>
            </a:r>
            <a:r>
              <a:rPr lang="ja-JP" altLang="en-US"/>
              <a:t>の</a:t>
            </a:r>
            <a:r>
              <a:rPr lang="zh-CN" altLang="en-US" dirty="0"/>
              <a:t>不均一性</a:t>
            </a:r>
            <a:r>
              <a:rPr lang="ja-JP" altLang="en-US"/>
              <a:t>（ふきんいつせい）については 、</a:t>
            </a:r>
            <a:r>
              <a:rPr lang="zh-CN" altLang="en-US" dirty="0"/>
              <a:t>点数</a:t>
            </a:r>
            <a:r>
              <a:rPr lang="ja-JP" altLang="en-US"/>
              <a:t>の</a:t>
            </a:r>
            <a:r>
              <a:rPr lang="zh-CN" altLang="en-US" dirty="0"/>
              <a:t>多少</a:t>
            </a:r>
            <a:r>
              <a:rPr lang="ja-JP" altLang="en-US"/>
              <a:t>に</a:t>
            </a:r>
            <a:r>
              <a:rPr lang="zh-CN" altLang="en-US" dirty="0"/>
              <a:t>関係</a:t>
            </a:r>
            <a:r>
              <a:rPr lang="ja-JP" altLang="en-US"/>
              <a:t>なく</a:t>
            </a:r>
            <a:r>
              <a:rPr lang="zh-CN" altLang="en-US" dirty="0"/>
              <a:t>依然</a:t>
            </a:r>
            <a:r>
              <a:rPr lang="ja-JP" altLang="en-US"/>
              <a:t>として</a:t>
            </a:r>
            <a:r>
              <a:rPr lang="zh-CN" altLang="en-US" dirty="0"/>
              <a:t>確認</a:t>
            </a:r>
            <a:r>
              <a:rPr lang="ja-JP" altLang="en-US"/>
              <a:t>されており、</a:t>
            </a:r>
            <a:r>
              <a:rPr lang="zh-CN" altLang="en-US" dirty="0"/>
              <a:t>別</a:t>
            </a:r>
            <a:r>
              <a:rPr lang="ja-JP" altLang="en-US"/>
              <a:t>の</a:t>
            </a:r>
            <a:r>
              <a:rPr lang="zh-CN" altLang="en-US" dirty="0"/>
              <a:t>対策</a:t>
            </a:r>
            <a:r>
              <a:rPr lang="ja-JP" altLang="en-US"/>
              <a:t>が</a:t>
            </a:r>
            <a:r>
              <a:rPr lang="zh-CN" altLang="en-US" dirty="0"/>
              <a:t>必要</a:t>
            </a:r>
            <a:r>
              <a:rPr lang="ja-JP" altLang="en-US"/>
              <a:t>だと</a:t>
            </a:r>
            <a:r>
              <a:rPr lang="zh-CN" altLang="en-US" dirty="0"/>
              <a:t>考</a:t>
            </a:r>
            <a:r>
              <a:rPr lang="ja-JP" altLang="en-US"/>
              <a:t>えられます。</a:t>
            </a:r>
            <a:endParaRPr lang="en-US" altLang="ja-JP" dirty="0"/>
          </a:p>
          <a:p>
            <a:endParaRPr kumimoji="1" lang="en-US" altLang="zh-CN" dirty="0"/>
          </a:p>
          <a:p>
            <a:endParaRPr kumimoji="1" lang="en-US" altLang="zh-CN" dirty="0"/>
          </a:p>
          <a:p>
            <a:r>
              <a:rPr kumimoji="1" lang="ja-JP" altLang="en-US"/>
              <a:t>关于点和表面的数量要定量比较</a:t>
            </a:r>
            <a:r>
              <a:rPr kumimoji="1" lang="zh-CN" altLang="en-US" dirty="0"/>
              <a:t>（和</a:t>
            </a:r>
            <a:r>
              <a:rPr kumimoji="1" lang="en-US" altLang="zh-CN" dirty="0" err="1"/>
              <a:t>zhang</a:t>
            </a:r>
            <a:r>
              <a:rPr kumimoji="1" lang="zh-CN" altLang="en-US" dirty="0"/>
              <a:t>比较一下）</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36</a:t>
            </a:fld>
            <a:endParaRPr lang="zh-CN" altLang="en-US"/>
          </a:p>
        </p:txBody>
      </p:sp>
    </p:spTree>
    <p:extLst>
      <p:ext uri="{BB962C8B-B14F-4D97-AF65-F5344CB8AC3E}">
        <p14:creationId xmlns:p14="http://schemas.microsoft.com/office/powerpoint/2010/main" val="2534553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②</a:t>
            </a:r>
            <a:r>
              <a:rPr lang="ja-JP" altLang="en-US" dirty="0"/>
              <a:t>の「</a:t>
            </a:r>
            <a:r>
              <a:rPr lang="zh-CN" altLang="en-US" dirty="0"/>
              <a:t>曲</a:t>
            </a:r>
            <a:r>
              <a:rPr lang="ja-JP" altLang="en-US" dirty="0"/>
              <a:t>がった</a:t>
            </a:r>
            <a:r>
              <a:rPr lang="zh-CN" altLang="en-US" dirty="0"/>
              <a:t>部分</a:t>
            </a:r>
            <a:r>
              <a:rPr lang="ja-JP" altLang="en-US" dirty="0"/>
              <a:t>でのメッシュ</a:t>
            </a:r>
            <a:r>
              <a:rPr lang="zh-CN" altLang="en-US" dirty="0"/>
              <a:t>密度</a:t>
            </a:r>
            <a:r>
              <a:rPr lang="ja-JP" altLang="en-US" dirty="0"/>
              <a:t>の</a:t>
            </a:r>
            <a:r>
              <a:rPr lang="zh-CN" altLang="en-US" dirty="0"/>
              <a:t>不均一」</a:t>
            </a:r>
            <a:r>
              <a:rPr lang="ja-JP" altLang="en-US" dirty="0"/>
              <a:t>について、</a:t>
            </a:r>
            <a:r>
              <a:rPr lang="zh-CN" altLang="en-US" dirty="0"/>
              <a:t>次</a:t>
            </a:r>
            <a:r>
              <a:rPr lang="ja-JP" altLang="en-US" dirty="0"/>
              <a:t>のように</a:t>
            </a:r>
            <a:r>
              <a:rPr lang="zh-CN" altLang="en-US" dirty="0"/>
              <a:t>考</a:t>
            </a:r>
            <a:r>
              <a:rPr lang="ja-JP" altLang="en-US" dirty="0"/>
              <a:t>えています。</a:t>
            </a:r>
            <a:br>
              <a:rPr lang="ja-JP" altLang="en-US" dirty="0"/>
            </a:br>
            <a:r>
              <a:rPr lang="ja-JP" altLang="en-US" dirty="0"/>
              <a:t>まず、</a:t>
            </a:r>
            <a:r>
              <a:rPr lang="zh-CN" altLang="en-US" dirty="0"/>
              <a:t>曲率</a:t>
            </a:r>
            <a:r>
              <a:rPr lang="ja-JP" altLang="en-US" dirty="0"/>
              <a:t>が</a:t>
            </a:r>
            <a:r>
              <a:rPr lang="zh-CN" altLang="en-US" dirty="0"/>
              <a:t>高</a:t>
            </a:r>
            <a:r>
              <a:rPr lang="ja-JP" altLang="en-US" dirty="0"/>
              <a:t>い</a:t>
            </a:r>
            <a:r>
              <a:rPr lang="zh-CN" altLang="en-US" dirty="0"/>
              <a:t>点</a:t>
            </a:r>
            <a:r>
              <a:rPr lang="ja-JP" altLang="en-US" dirty="0"/>
              <a:t>を</a:t>
            </a:r>
            <a:r>
              <a:rPr lang="zh-CN" altLang="en-US" dirty="0"/>
              <a:t>見</a:t>
            </a:r>
            <a:r>
              <a:rPr lang="ja-JP" altLang="en-US" dirty="0"/>
              <a:t>つけて、その</a:t>
            </a:r>
            <a:r>
              <a:rPr lang="zh-CN" altLang="en-US" dirty="0"/>
              <a:t>点</a:t>
            </a:r>
            <a:r>
              <a:rPr lang="ja-JP" altLang="en-US" dirty="0"/>
              <a:t>の</a:t>
            </a:r>
            <a:r>
              <a:rPr lang="zh-CN" altLang="en-US" dirty="0"/>
              <a:t>位置</a:t>
            </a:r>
            <a:r>
              <a:rPr lang="ja-JP" altLang="en-US" dirty="0"/>
              <a:t>を</a:t>
            </a:r>
            <a:r>
              <a:rPr lang="zh-CN" altLang="en-US" dirty="0"/>
              <a:t>固定</a:t>
            </a:r>
            <a:r>
              <a:rPr lang="ja-JP" altLang="en-US" dirty="0"/>
              <a:t>します。</a:t>
            </a:r>
            <a:br>
              <a:rPr lang="ja-JP" altLang="en-US" dirty="0"/>
            </a:br>
            <a:r>
              <a:rPr lang="ja-JP" altLang="en-US" dirty="0"/>
              <a:t>そして、その</a:t>
            </a:r>
            <a:r>
              <a:rPr lang="zh-CN" altLang="en-US" dirty="0"/>
              <a:t>固定</a:t>
            </a:r>
            <a:r>
              <a:rPr lang="ja-JP" altLang="en-US" dirty="0"/>
              <a:t>された</a:t>
            </a:r>
            <a:r>
              <a:rPr lang="zh-CN" altLang="en-US" dirty="0"/>
              <a:t>点</a:t>
            </a:r>
            <a:r>
              <a:rPr lang="ja-JP" altLang="en-US" dirty="0"/>
              <a:t>の</a:t>
            </a:r>
            <a:r>
              <a:rPr lang="zh-CN" altLang="en-US" dirty="0"/>
              <a:t>間</a:t>
            </a:r>
            <a:r>
              <a:rPr lang="ja-JP" altLang="en-US" dirty="0"/>
              <a:t>だけをリサンプリングすることで、</a:t>
            </a:r>
            <a:r>
              <a:rPr lang="zh-CN" altLang="en-US" dirty="0"/>
              <a:t>曲</a:t>
            </a:r>
            <a:r>
              <a:rPr lang="ja-JP" altLang="en-US" dirty="0"/>
              <a:t>がった</a:t>
            </a:r>
            <a:r>
              <a:rPr lang="zh-CN" altLang="en-US" dirty="0"/>
              <a:t>形</a:t>
            </a:r>
            <a:r>
              <a:rPr lang="ja-JP" altLang="en-US" dirty="0"/>
              <a:t>をなるべく</a:t>
            </a:r>
            <a:r>
              <a:rPr lang="zh-CN" altLang="en-US" dirty="0"/>
              <a:t>保</a:t>
            </a:r>
            <a:r>
              <a:rPr lang="ja-JP" altLang="en-US" dirty="0"/>
              <a:t>ち、メッシュの</a:t>
            </a:r>
            <a:r>
              <a:rPr lang="zh-CN" altLang="en-US" dirty="0"/>
              <a:t>変形</a:t>
            </a:r>
            <a:r>
              <a:rPr lang="ja-JP" altLang="en-US" dirty="0"/>
              <a:t>を</a:t>
            </a:r>
            <a:r>
              <a:rPr lang="zh-CN" altLang="en-US" dirty="0"/>
              <a:t>防</a:t>
            </a:r>
            <a:r>
              <a:rPr lang="ja-JP" altLang="en-US" dirty="0"/>
              <a:t>ぐ（ふせぐ。）ことを</a:t>
            </a:r>
            <a:r>
              <a:rPr lang="zh-CN" altLang="en-US" dirty="0"/>
              <a:t>目指</a:t>
            </a:r>
            <a:r>
              <a:rPr lang="ja-JP" altLang="en-US" dirty="0"/>
              <a:t>します</a:t>
            </a:r>
            <a:endParaRPr lang="en-US" altLang="ja-JP" dirty="0"/>
          </a:p>
          <a:p>
            <a:endParaRPr kumimoji="1" lang="en-US" altLang="zh-CN" dirty="0"/>
          </a:p>
          <a:p>
            <a:r>
              <a:rPr kumimoji="1" lang="en-US" altLang="zh-CN" dirty="0"/>
              <a:t>1.</a:t>
            </a:r>
            <a:r>
              <a:rPr kumimoji="1" lang="zh-CN" altLang="en-US" dirty="0"/>
              <a:t> </a:t>
            </a:r>
            <a:r>
              <a:rPr kumimoji="1" lang="ja-JP" altLang="en-US" dirty="0"/>
              <a:t>粒度的比较</a:t>
            </a:r>
            <a:endParaRPr kumimoji="1" lang="en-US" altLang="ja-JP" dirty="0"/>
          </a:p>
          <a:p>
            <a:r>
              <a:rPr kumimoji="1" lang="en-US" altLang="zh-CN" dirty="0"/>
              <a:t>2.</a:t>
            </a:r>
            <a:r>
              <a:rPr kumimoji="1" lang="zh-CN" altLang="en-US" dirty="0"/>
              <a:t> </a:t>
            </a:r>
            <a:r>
              <a:rPr kumimoji="1" lang="en-US" altLang="ja-JP" dirty="0"/>
              <a:t>mesh</a:t>
            </a:r>
            <a:r>
              <a:rPr kumimoji="1" lang="ja-JP" altLang="en-US" dirty="0"/>
              <a:t>的质量评价</a:t>
            </a:r>
            <a:endParaRPr kumimoji="1" lang="en-US" altLang="ja-JP" dirty="0"/>
          </a:p>
          <a:p>
            <a:r>
              <a:rPr kumimoji="1" lang="en-US" altLang="zh-CN" dirty="0"/>
              <a:t>3.</a:t>
            </a:r>
            <a:r>
              <a:rPr kumimoji="1" lang="zh-CN" altLang="en-US" dirty="0"/>
              <a:t> </a:t>
            </a:r>
            <a:r>
              <a:rPr kumimoji="1" lang="ja-JP" altLang="en-US" dirty="0"/>
              <a:t>和</a:t>
            </a:r>
            <a:r>
              <a:rPr kumimoji="1" lang="en-US" altLang="ja-JP" dirty="0" err="1"/>
              <a:t>onoue</a:t>
            </a:r>
            <a:r>
              <a:rPr kumimoji="1" lang="ja-JP" altLang="en-US" dirty="0"/>
              <a:t>讨论一下</a:t>
            </a:r>
            <a:r>
              <a:rPr kumimoji="1" lang="zh-CN" altLang="en-US" dirty="0"/>
              <a:t>，可以考虑一下网格变形或者</a:t>
            </a:r>
            <a:r>
              <a:rPr kumimoji="1" lang="en-US" altLang="zh-CN" dirty="0" err="1"/>
              <a:t>gmsh</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37</a:t>
            </a:fld>
            <a:endParaRPr lang="zh-CN" altLang="en-US"/>
          </a:p>
        </p:txBody>
      </p:sp>
    </p:spTree>
    <p:extLst>
      <p:ext uri="{BB962C8B-B14F-4D97-AF65-F5344CB8AC3E}">
        <p14:creationId xmlns:p14="http://schemas.microsoft.com/office/powerpoint/2010/main" val="649572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7D83-4718-5996-AAE1-AFD097F230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2068BB-4F70-E8EC-F0E2-D98D95F2CB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831924-9179-571C-D83E-665AD1305EA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We used an incompressible Newtonian fluid model, with parameters set as shown in the table.</a:t>
            </a:r>
          </a:p>
          <a:p>
            <a:pPr marL="171450" indent="-171450">
              <a:buFont typeface="Arial" panose="020B0604020202020204" pitchFamily="34" charset="0"/>
              <a:buChar char="•"/>
            </a:pPr>
            <a:r>
              <a:rPr lang="en-US" altLang="zh-CN" dirty="0"/>
              <a:t>At the inlet, the Reynolds number was fixed at 400 with zero-gradient pressure. At the outlet, pressure was set to zero, and velocity followed a zero-gradient condition. The vessel wall set into no-slip boundary.</a:t>
            </a:r>
          </a:p>
          <a:p>
            <a:pPr marL="171450" indent="-171450">
              <a:buFont typeface="Arial" panose="020B0604020202020204" pitchFamily="34" charset="0"/>
              <a:buChar char="•"/>
            </a:pPr>
            <a:r>
              <a:rPr lang="en-US" altLang="zh-CN" dirty="0"/>
              <a:t>For the numerical method, we applied the </a:t>
            </a:r>
            <a:r>
              <a:rPr lang="en-US" altLang="zh-CN" dirty="0" err="1"/>
              <a:t>SimpleFoam</a:t>
            </a:r>
            <a:r>
              <a:rPr lang="en-US" altLang="zh-CN" dirty="0"/>
              <a:t> solver in </a:t>
            </a:r>
            <a:r>
              <a:rPr lang="en-US" altLang="zh-CN" dirty="0" err="1"/>
              <a:t>OpenFOAM</a:t>
            </a:r>
            <a:r>
              <a:rPr lang="en-US" altLang="zh-CN" dirty="0"/>
              <a:t>, with a tetrahedral mesh plus prism layers near the wall, totaling about 0.9 to 1.0 million cells, generated in ANSYS ICEM CFD.</a:t>
            </a:r>
          </a:p>
        </p:txBody>
      </p:sp>
      <p:sp>
        <p:nvSpPr>
          <p:cNvPr id="4" name="灯片编号占位符 3">
            <a:extLst>
              <a:ext uri="{FF2B5EF4-FFF2-40B4-BE49-F238E27FC236}">
                <a16:creationId xmlns:a16="http://schemas.microsoft.com/office/drawing/2014/main" id="{31429CC7-FAC1-1EBC-3824-24734F38E451}"/>
              </a:ext>
            </a:extLst>
          </p:cNvPr>
          <p:cNvSpPr>
            <a:spLocks noGrp="1"/>
          </p:cNvSpPr>
          <p:nvPr>
            <p:ph type="sldNum" sz="quarter" idx="5"/>
          </p:nvPr>
        </p:nvSpPr>
        <p:spPr/>
        <p:txBody>
          <a:bodyPr/>
          <a:lstStyle/>
          <a:p>
            <a:fld id="{448F9E02-E2ED-4056-B814-D80102149806}" type="slidenum">
              <a:rPr lang="zh-CN" altLang="en-US" smtClean="0"/>
              <a:t>39</a:t>
            </a:fld>
            <a:endParaRPr lang="zh-CN" altLang="en-US"/>
          </a:p>
        </p:txBody>
      </p:sp>
    </p:spTree>
    <p:extLst>
      <p:ext uri="{BB962C8B-B14F-4D97-AF65-F5344CB8AC3E}">
        <p14:creationId xmlns:p14="http://schemas.microsoft.com/office/powerpoint/2010/main" val="2393177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62818-4791-8220-76A8-13CE7AD058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2B3C10-F218-8316-C7E7-0476967CC6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F1BFFD-7BDF-DF6F-BC08-766F353CE805}"/>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11A165B3-CE83-1B69-8AAF-97664CB7B35F}"/>
              </a:ext>
            </a:extLst>
          </p:cNvPr>
          <p:cNvSpPr>
            <a:spLocks noGrp="1"/>
          </p:cNvSpPr>
          <p:nvPr>
            <p:ph type="sldNum" sz="quarter" idx="5"/>
          </p:nvPr>
        </p:nvSpPr>
        <p:spPr/>
        <p:txBody>
          <a:bodyPr/>
          <a:lstStyle/>
          <a:p>
            <a:fld id="{448F9E02-E2ED-4056-B814-D80102149806}" type="slidenum">
              <a:rPr lang="zh-CN" altLang="en-US" smtClean="0"/>
              <a:t>40</a:t>
            </a:fld>
            <a:endParaRPr lang="zh-CN" altLang="en-US"/>
          </a:p>
        </p:txBody>
      </p:sp>
    </p:spTree>
    <p:extLst>
      <p:ext uri="{BB962C8B-B14F-4D97-AF65-F5344CB8AC3E}">
        <p14:creationId xmlns:p14="http://schemas.microsoft.com/office/powerpoint/2010/main" val="575956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A449-6370-C561-BC5E-8D2B8726EF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40F8E7-6A2D-B2AB-0696-8728C21181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D7433B-F544-1A04-F1D2-4032893C675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C39C9712-FF81-11D4-3FB6-CE5789063C35}"/>
              </a:ext>
            </a:extLst>
          </p:cNvPr>
          <p:cNvSpPr>
            <a:spLocks noGrp="1"/>
          </p:cNvSpPr>
          <p:nvPr>
            <p:ph type="sldNum" sz="quarter" idx="5"/>
          </p:nvPr>
        </p:nvSpPr>
        <p:spPr/>
        <p:txBody>
          <a:bodyPr/>
          <a:lstStyle/>
          <a:p>
            <a:fld id="{448F9E02-E2ED-4056-B814-D80102149806}" type="slidenum">
              <a:rPr lang="zh-CN" altLang="en-US" smtClean="0"/>
              <a:t>41</a:t>
            </a:fld>
            <a:endParaRPr lang="zh-CN" altLang="en-US"/>
          </a:p>
        </p:txBody>
      </p:sp>
    </p:spTree>
    <p:extLst>
      <p:ext uri="{BB962C8B-B14F-4D97-AF65-F5344CB8AC3E}">
        <p14:creationId xmlns:p14="http://schemas.microsoft.com/office/powerpoint/2010/main" val="519011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3B37B-10BE-DB8A-18A9-2924D9AC8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A0DC17-41E7-8DA6-8416-93B41F7F5C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17A237-A5E3-BB77-6966-2825B07C5CC6}"/>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89016599-8466-1401-DFCC-F8C88EDBE0CA}"/>
              </a:ext>
            </a:extLst>
          </p:cNvPr>
          <p:cNvSpPr>
            <a:spLocks noGrp="1"/>
          </p:cNvSpPr>
          <p:nvPr>
            <p:ph type="sldNum" sz="quarter" idx="5"/>
          </p:nvPr>
        </p:nvSpPr>
        <p:spPr/>
        <p:txBody>
          <a:bodyPr/>
          <a:lstStyle/>
          <a:p>
            <a:fld id="{448F9E02-E2ED-4056-B814-D80102149806}" type="slidenum">
              <a:rPr lang="zh-CN" altLang="en-US" smtClean="0"/>
              <a:t>42</a:t>
            </a:fld>
            <a:endParaRPr lang="zh-CN" altLang="en-US"/>
          </a:p>
        </p:txBody>
      </p:sp>
    </p:spTree>
    <p:extLst>
      <p:ext uri="{BB962C8B-B14F-4D97-AF65-F5344CB8AC3E}">
        <p14:creationId xmlns:p14="http://schemas.microsoft.com/office/powerpoint/2010/main" val="3915403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E6929-1870-0F38-A062-0D31DC53D3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21FAED-5904-5524-BE3B-08BC98E50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3ECD60-BEA3-7308-B41B-45F49BD3B36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35DA2D2D-F78F-5E88-E372-13E870103F43}"/>
              </a:ext>
            </a:extLst>
          </p:cNvPr>
          <p:cNvSpPr>
            <a:spLocks noGrp="1"/>
          </p:cNvSpPr>
          <p:nvPr>
            <p:ph type="sldNum" sz="quarter" idx="5"/>
          </p:nvPr>
        </p:nvSpPr>
        <p:spPr/>
        <p:txBody>
          <a:bodyPr/>
          <a:lstStyle/>
          <a:p>
            <a:fld id="{448F9E02-E2ED-4056-B814-D80102149806}" type="slidenum">
              <a:rPr lang="zh-CN" altLang="en-US" smtClean="0"/>
              <a:t>43</a:t>
            </a:fld>
            <a:endParaRPr lang="zh-CN" altLang="en-US"/>
          </a:p>
        </p:txBody>
      </p:sp>
    </p:spTree>
    <p:extLst>
      <p:ext uri="{BB962C8B-B14F-4D97-AF65-F5344CB8AC3E}">
        <p14:creationId xmlns:p14="http://schemas.microsoft.com/office/powerpoint/2010/main" val="1086478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A6986-4420-8F8B-BF25-A8FDFEE41E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2A7CF3-97BB-CE98-4CEE-6D34E0DA34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6D0D88-1127-F740-67F5-1D691D225949}"/>
              </a:ext>
            </a:extLst>
          </p:cNvPr>
          <p:cNvSpPr>
            <a:spLocks noGrp="1"/>
          </p:cNvSpPr>
          <p:nvPr>
            <p:ph type="body" idx="1"/>
          </p:nvPr>
        </p:nvSpPr>
        <p:spPr/>
        <p:txBody>
          <a:bodyPr/>
          <a:lstStyle/>
          <a:p>
            <a:pPr marL="0" indent="0">
              <a:buFont typeface="Arial" panose="020B0604020202020204" pitchFamily="34" charset="0"/>
              <a:buNone/>
            </a:pPr>
            <a:endParaRPr kumimoji="1" lang="zh-CN" altLang="en-US" dirty="0"/>
          </a:p>
        </p:txBody>
      </p:sp>
      <p:sp>
        <p:nvSpPr>
          <p:cNvPr id="4" name="灯片编号占位符 3">
            <a:extLst>
              <a:ext uri="{FF2B5EF4-FFF2-40B4-BE49-F238E27FC236}">
                <a16:creationId xmlns:a16="http://schemas.microsoft.com/office/drawing/2014/main" id="{F3CBC66B-E091-FA77-2A31-B141726DC6C6}"/>
              </a:ext>
            </a:extLst>
          </p:cNvPr>
          <p:cNvSpPr>
            <a:spLocks noGrp="1"/>
          </p:cNvSpPr>
          <p:nvPr>
            <p:ph type="sldNum" sz="quarter" idx="5"/>
          </p:nvPr>
        </p:nvSpPr>
        <p:spPr/>
        <p:txBody>
          <a:bodyPr/>
          <a:lstStyle/>
          <a:p>
            <a:fld id="{448F9E02-E2ED-4056-B814-D80102149806}" type="slidenum">
              <a:rPr lang="zh-CN" altLang="en-US" smtClean="0"/>
              <a:t>54</a:t>
            </a:fld>
            <a:endParaRPr lang="zh-CN" altLang="en-US"/>
          </a:p>
        </p:txBody>
      </p:sp>
    </p:spTree>
    <p:extLst>
      <p:ext uri="{BB962C8B-B14F-4D97-AF65-F5344CB8AC3E}">
        <p14:creationId xmlns:p14="http://schemas.microsoft.com/office/powerpoint/2010/main" val="156773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BD2D-9BCC-2367-E6A7-44D1756BFA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BBA448-8CF5-9A3F-843C-292E5650ED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4FEB84-1425-2007-8E89-C239186938F9}"/>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64EDDB79-90B2-783B-3F2F-76A735C329B8}"/>
              </a:ext>
            </a:extLst>
          </p:cNvPr>
          <p:cNvSpPr>
            <a:spLocks noGrp="1"/>
          </p:cNvSpPr>
          <p:nvPr>
            <p:ph type="sldNum" sz="quarter" idx="5"/>
          </p:nvPr>
        </p:nvSpPr>
        <p:spPr/>
        <p:txBody>
          <a:bodyPr/>
          <a:lstStyle/>
          <a:p>
            <a:fld id="{448F9E02-E2ED-4056-B814-D80102149806}" type="slidenum">
              <a:rPr lang="zh-CN" altLang="en-US" smtClean="0"/>
              <a:t>55</a:t>
            </a:fld>
            <a:endParaRPr lang="zh-CN" altLang="en-US"/>
          </a:p>
        </p:txBody>
      </p:sp>
    </p:spTree>
    <p:extLst>
      <p:ext uri="{BB962C8B-B14F-4D97-AF65-F5344CB8AC3E}">
        <p14:creationId xmlns:p14="http://schemas.microsoft.com/office/powerpoint/2010/main" val="864953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2C13-C667-DCD7-3592-AEBFB6A63B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4D807F-A9D5-F412-526A-9EA1555331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0D20AD-4F92-4104-7020-42A67DF0282C}"/>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そして、血行力学からみると、内頸動脈（</a:t>
            </a:r>
            <a:r>
              <a:rPr lang="en-US" altLang="ja-JP" dirty="0"/>
              <a:t>ICA</a:t>
            </a:r>
            <a:r>
              <a:rPr lang="ja-JP" altLang="en-US" dirty="0"/>
              <a:t>）は脳に血液を送る大切な血管で、そのサイホン部は強い曲がりやねじれがあり、複雑な血流を生みます。</a:t>
            </a:r>
            <a:endParaRPr lang="en-US" altLang="ja-JP" dirty="0"/>
          </a:p>
          <a:p>
            <a:pPr marL="171450" indent="-171450">
              <a:buFont typeface="Arial" panose="020B0604020202020204" pitchFamily="34" charset="0"/>
              <a:buChar char="•"/>
            </a:pPr>
            <a:r>
              <a:rPr lang="ja-JP" altLang="en-US" dirty="0"/>
              <a:t>こうした場所では二次流れが起こり、壁せん断応力（</a:t>
            </a:r>
            <a:r>
              <a:rPr lang="en-US" altLang="ja-JP" dirty="0"/>
              <a:t>WSS</a:t>
            </a:r>
            <a:r>
              <a:rPr lang="ja-JP" altLang="en-US" dirty="0"/>
              <a:t>）が不均一になって、動脈瘤ができやすくなります。さらに、</a:t>
            </a:r>
            <a:r>
              <a:rPr lang="en-US" altLang="ja-JP" dirty="0"/>
              <a:t>WSS</a:t>
            </a:r>
            <a:r>
              <a:rPr lang="ja-JP" altLang="en-US" dirty="0"/>
              <a:t>の高いところは動脈瘤の発生、低いところは動脈瘤の成長に関係すると考えられています。</a:t>
            </a:r>
          </a:p>
        </p:txBody>
      </p:sp>
      <p:sp>
        <p:nvSpPr>
          <p:cNvPr id="4" name="灯片编号占位符 3">
            <a:extLst>
              <a:ext uri="{FF2B5EF4-FFF2-40B4-BE49-F238E27FC236}">
                <a16:creationId xmlns:a16="http://schemas.microsoft.com/office/drawing/2014/main" id="{1189E696-436B-9011-A5BA-A54FAA699536}"/>
              </a:ext>
            </a:extLst>
          </p:cNvPr>
          <p:cNvSpPr>
            <a:spLocks noGrp="1"/>
          </p:cNvSpPr>
          <p:nvPr>
            <p:ph type="sldNum" sz="quarter" idx="5"/>
          </p:nvPr>
        </p:nvSpPr>
        <p:spPr/>
        <p:txBody>
          <a:bodyPr/>
          <a:lstStyle/>
          <a:p>
            <a:fld id="{448F9E02-E2ED-4056-B814-D80102149806}" type="slidenum">
              <a:rPr lang="zh-CN" altLang="en-US" smtClean="0"/>
              <a:t>6</a:t>
            </a:fld>
            <a:endParaRPr lang="zh-CN" altLang="en-US"/>
          </a:p>
        </p:txBody>
      </p:sp>
    </p:spTree>
    <p:extLst>
      <p:ext uri="{BB962C8B-B14F-4D97-AF65-F5344CB8AC3E}">
        <p14:creationId xmlns:p14="http://schemas.microsoft.com/office/powerpoint/2010/main" val="2552535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88FB-C8FE-3CC9-4FD8-AC83865600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4552E3-FB2B-359E-BB5F-1653216455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C5C271-71F7-C392-C3A2-170AFC91A2F3}"/>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90074DD2-A912-A24D-84F6-8E929069B8B2}"/>
              </a:ext>
            </a:extLst>
          </p:cNvPr>
          <p:cNvSpPr>
            <a:spLocks noGrp="1"/>
          </p:cNvSpPr>
          <p:nvPr>
            <p:ph type="sldNum" sz="quarter" idx="5"/>
          </p:nvPr>
        </p:nvSpPr>
        <p:spPr/>
        <p:txBody>
          <a:bodyPr/>
          <a:lstStyle/>
          <a:p>
            <a:fld id="{448F9E02-E2ED-4056-B814-D80102149806}" type="slidenum">
              <a:rPr lang="zh-CN" altLang="en-US" smtClean="0"/>
              <a:t>56</a:t>
            </a:fld>
            <a:endParaRPr lang="zh-CN" altLang="en-US"/>
          </a:p>
        </p:txBody>
      </p:sp>
    </p:spTree>
    <p:extLst>
      <p:ext uri="{BB962C8B-B14F-4D97-AF65-F5344CB8AC3E}">
        <p14:creationId xmlns:p14="http://schemas.microsoft.com/office/powerpoint/2010/main" val="1407236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460FC-5DFE-7F1C-59DB-3C36BA7B6C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B1448-AFBA-F723-1C6F-777AA3880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AFE8D5-36EC-50C5-D544-6E0E1790A58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1F27C4A8-15F8-5B7B-D296-CB115D58EABD}"/>
              </a:ext>
            </a:extLst>
          </p:cNvPr>
          <p:cNvSpPr>
            <a:spLocks noGrp="1"/>
          </p:cNvSpPr>
          <p:nvPr>
            <p:ph type="sldNum" sz="quarter" idx="5"/>
          </p:nvPr>
        </p:nvSpPr>
        <p:spPr/>
        <p:txBody>
          <a:bodyPr/>
          <a:lstStyle/>
          <a:p>
            <a:fld id="{448F9E02-E2ED-4056-B814-D80102149806}" type="slidenum">
              <a:rPr lang="zh-CN" altLang="en-US" smtClean="0"/>
              <a:t>57</a:t>
            </a:fld>
            <a:endParaRPr lang="zh-CN" altLang="en-US"/>
          </a:p>
        </p:txBody>
      </p:sp>
    </p:spTree>
    <p:extLst>
      <p:ext uri="{BB962C8B-B14F-4D97-AF65-F5344CB8AC3E}">
        <p14:creationId xmlns:p14="http://schemas.microsoft.com/office/powerpoint/2010/main" val="4000591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A8BE-B7B6-E759-1342-FCBEC6528D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5B882E-B424-7145-7FB5-EA9A55DF46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4CBCF8-B10F-6190-6512-5EAD6933469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56129E41-10D2-82A0-2062-B57CF9F0CCF2}"/>
              </a:ext>
            </a:extLst>
          </p:cNvPr>
          <p:cNvSpPr>
            <a:spLocks noGrp="1"/>
          </p:cNvSpPr>
          <p:nvPr>
            <p:ph type="sldNum" sz="quarter" idx="5"/>
          </p:nvPr>
        </p:nvSpPr>
        <p:spPr/>
        <p:txBody>
          <a:bodyPr/>
          <a:lstStyle/>
          <a:p>
            <a:fld id="{448F9E02-E2ED-4056-B814-D80102149806}" type="slidenum">
              <a:rPr lang="zh-CN" altLang="en-US" smtClean="0"/>
              <a:t>58</a:t>
            </a:fld>
            <a:endParaRPr lang="zh-CN" altLang="en-US"/>
          </a:p>
        </p:txBody>
      </p:sp>
    </p:spTree>
    <p:extLst>
      <p:ext uri="{BB962C8B-B14F-4D97-AF65-F5344CB8AC3E}">
        <p14:creationId xmlns:p14="http://schemas.microsoft.com/office/powerpoint/2010/main" val="3642074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80422-C01F-E955-3190-9E943333A0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7163D1-ADD7-1086-1917-D99646977E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809014-536E-935B-C41D-56049B2D55E9}"/>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0A19C75-0F41-09B0-2E75-20EC77603C15}"/>
              </a:ext>
            </a:extLst>
          </p:cNvPr>
          <p:cNvSpPr>
            <a:spLocks noGrp="1"/>
          </p:cNvSpPr>
          <p:nvPr>
            <p:ph type="sldNum" sz="quarter" idx="5"/>
          </p:nvPr>
        </p:nvSpPr>
        <p:spPr/>
        <p:txBody>
          <a:bodyPr/>
          <a:lstStyle/>
          <a:p>
            <a:fld id="{448F9E02-E2ED-4056-B814-D80102149806}" type="slidenum">
              <a:rPr lang="zh-CN" altLang="en-US" smtClean="0"/>
              <a:t>59</a:t>
            </a:fld>
            <a:endParaRPr lang="zh-CN" altLang="en-US"/>
          </a:p>
        </p:txBody>
      </p:sp>
    </p:spTree>
    <p:extLst>
      <p:ext uri="{BB962C8B-B14F-4D97-AF65-F5344CB8AC3E}">
        <p14:creationId xmlns:p14="http://schemas.microsoft.com/office/powerpoint/2010/main" val="3783645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2323F-FC04-FDCB-66B7-D0AB605A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AF85EE-81D2-2028-A4F3-CA22DC7046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01B101-2A65-1018-1441-DA7C9300CA8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8099A41-E920-CBDF-9C70-C8D90F9011AF}"/>
              </a:ext>
            </a:extLst>
          </p:cNvPr>
          <p:cNvSpPr>
            <a:spLocks noGrp="1"/>
          </p:cNvSpPr>
          <p:nvPr>
            <p:ph type="sldNum" sz="quarter" idx="5"/>
          </p:nvPr>
        </p:nvSpPr>
        <p:spPr/>
        <p:txBody>
          <a:bodyPr/>
          <a:lstStyle/>
          <a:p>
            <a:fld id="{448F9E02-E2ED-4056-B814-D80102149806}" type="slidenum">
              <a:rPr lang="zh-CN" altLang="en-US" smtClean="0"/>
              <a:t>60</a:t>
            </a:fld>
            <a:endParaRPr lang="zh-CN" altLang="en-US"/>
          </a:p>
        </p:txBody>
      </p:sp>
    </p:spTree>
    <p:extLst>
      <p:ext uri="{BB962C8B-B14F-4D97-AF65-F5344CB8AC3E}">
        <p14:creationId xmlns:p14="http://schemas.microsoft.com/office/powerpoint/2010/main" val="2034147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B8181-5D56-D5A7-37FF-7FCEEB20F6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CCD5EE-8065-1764-0F7C-59E47A1BDE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073542-7DB5-A534-4AE7-758898928733}"/>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DFCD30F0-71C9-79A0-148A-6475E6008B7F}"/>
              </a:ext>
            </a:extLst>
          </p:cNvPr>
          <p:cNvSpPr>
            <a:spLocks noGrp="1"/>
          </p:cNvSpPr>
          <p:nvPr>
            <p:ph type="sldNum" sz="quarter" idx="5"/>
          </p:nvPr>
        </p:nvSpPr>
        <p:spPr/>
        <p:txBody>
          <a:bodyPr/>
          <a:lstStyle/>
          <a:p>
            <a:fld id="{448F9E02-E2ED-4056-B814-D80102149806}" type="slidenum">
              <a:rPr lang="zh-CN" altLang="en-US" smtClean="0"/>
              <a:t>61</a:t>
            </a:fld>
            <a:endParaRPr lang="zh-CN" altLang="en-US"/>
          </a:p>
        </p:txBody>
      </p:sp>
    </p:spTree>
    <p:extLst>
      <p:ext uri="{BB962C8B-B14F-4D97-AF65-F5344CB8AC3E}">
        <p14:creationId xmlns:p14="http://schemas.microsoft.com/office/powerpoint/2010/main" val="3349633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D454E-DDD3-F809-2925-FADDF4A6D1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8C6DA5-8D68-C917-F2F7-122A17970C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5E0CE9-1D3F-4A33-BCBF-55D5774FD3D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83846FC3-E534-4FC8-60B1-147C91ACF851}"/>
              </a:ext>
            </a:extLst>
          </p:cNvPr>
          <p:cNvSpPr>
            <a:spLocks noGrp="1"/>
          </p:cNvSpPr>
          <p:nvPr>
            <p:ph type="sldNum" sz="quarter" idx="5"/>
          </p:nvPr>
        </p:nvSpPr>
        <p:spPr/>
        <p:txBody>
          <a:bodyPr/>
          <a:lstStyle/>
          <a:p>
            <a:fld id="{448F9E02-E2ED-4056-B814-D80102149806}" type="slidenum">
              <a:rPr lang="zh-CN" altLang="en-US" smtClean="0"/>
              <a:t>62</a:t>
            </a:fld>
            <a:endParaRPr lang="zh-CN" altLang="en-US"/>
          </a:p>
        </p:txBody>
      </p:sp>
    </p:spTree>
    <p:extLst>
      <p:ext uri="{BB962C8B-B14F-4D97-AF65-F5344CB8AC3E}">
        <p14:creationId xmlns:p14="http://schemas.microsoft.com/office/powerpoint/2010/main" val="1768976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D0ED9-32B6-6C5D-5418-303674B16A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7335B9-AF1C-7CAF-4508-98D0D2F399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B89C9D-86C8-AD0F-F7BA-59767EFCD5A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AF4EECB-A085-1F8E-09A5-80CBAA4D2BF0}"/>
              </a:ext>
            </a:extLst>
          </p:cNvPr>
          <p:cNvSpPr>
            <a:spLocks noGrp="1"/>
          </p:cNvSpPr>
          <p:nvPr>
            <p:ph type="sldNum" sz="quarter" idx="5"/>
          </p:nvPr>
        </p:nvSpPr>
        <p:spPr/>
        <p:txBody>
          <a:bodyPr/>
          <a:lstStyle/>
          <a:p>
            <a:fld id="{448F9E02-E2ED-4056-B814-D80102149806}" type="slidenum">
              <a:rPr lang="zh-CN" altLang="en-US" smtClean="0"/>
              <a:t>66</a:t>
            </a:fld>
            <a:endParaRPr lang="zh-CN" altLang="en-US"/>
          </a:p>
        </p:txBody>
      </p:sp>
    </p:spTree>
    <p:extLst>
      <p:ext uri="{BB962C8B-B14F-4D97-AF65-F5344CB8AC3E}">
        <p14:creationId xmlns:p14="http://schemas.microsoft.com/office/powerpoint/2010/main" val="622100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4FEC4-0BDD-C6B5-C718-0C42D6951E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B8C32C-7E52-38B9-C82C-D3C4CD2802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13CF83-AB10-1595-7A94-D71A55E7192D}"/>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To define the shape</a:t>
            </a:r>
            <a:r>
              <a:rPr lang="zh-CN" altLang="en-US" dirty="0"/>
              <a:t> </a:t>
            </a:r>
            <a:r>
              <a:rPr lang="en-US" altLang="zh-CN" dirty="0"/>
              <a:t>of siphon. I used fitted circles to describe the two bends in the siphon segment.</a:t>
            </a:r>
          </a:p>
          <a:p>
            <a:pPr marL="171450" indent="-171450">
              <a:buFont typeface="Arial" panose="020B0604020202020204" pitchFamily="34" charset="0"/>
              <a:buChar char="•"/>
            </a:pPr>
            <a:r>
              <a:rPr lang="en-US" altLang="zh-CN" dirty="0"/>
              <a:t>The key point is that we fix the locations of the curvature peaks for each bend and use them to define the arc length of the fitted circles. This step ensures standardization, so the results are consistent no matter who performs the analysis.</a:t>
            </a:r>
          </a:p>
          <a:p>
            <a:pPr marL="171450" indent="-171450">
              <a:buFont typeface="Arial" panose="020B0604020202020204" pitchFamily="34" charset="0"/>
              <a:buChar char="•"/>
            </a:pPr>
            <a:r>
              <a:rPr lang="en-US" altLang="zh-CN" dirty="0"/>
              <a:t>Then, using the least squares method, we obtain the fitted circles as well as the corresponding fitting planes.</a:t>
            </a:r>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en-US" altLang="zh-CN" dirty="0"/>
              <a:t>Here we can see that once we extract the information from the siphon, we can obtain many shape parameters.</a:t>
            </a:r>
            <a:br>
              <a:rPr lang="en-US" altLang="zh-CN" dirty="0"/>
            </a:br>
            <a:r>
              <a:rPr lang="en-US" altLang="zh-CN" dirty="0"/>
              <a:t>In the siphon, we mainly focus on two </a:t>
            </a:r>
            <a:r>
              <a:rPr lang="en-US" altLang="zh-CN" dirty="0" err="1"/>
              <a:t>ponts</a:t>
            </a:r>
            <a:r>
              <a:rPr lang="en-US" altLang="zh-CN" dirty="0"/>
              <a:t>: first, the curvature of the two bends themselves, and second, the torsion between them.</a:t>
            </a:r>
          </a:p>
          <a:p>
            <a:pPr marL="171450" indent="-171450">
              <a:buFont typeface="Arial" panose="020B0604020202020204" pitchFamily="34" charset="0"/>
              <a:buChar char="•"/>
            </a:pPr>
            <a:r>
              <a:rPr lang="en-US" altLang="zh-CN" dirty="0"/>
              <a:t>The curvature radius represents the degree of bending, while the </a:t>
            </a:r>
            <a:r>
              <a:rPr lang="el-GR" altLang="zh-CN" dirty="0"/>
              <a:t>β </a:t>
            </a:r>
            <a:r>
              <a:rPr lang="en-US" altLang="zh-CN" dirty="0"/>
              <a:t>angle — which is defined as the angle between the planes of the two fitted circles — best reflects the torsion between the two bends.</a:t>
            </a:r>
            <a:r>
              <a:rPr lang="zh-CN" altLang="en-US" dirty="0"/>
              <a:t> </a:t>
            </a:r>
            <a:r>
              <a:rPr lang="en-US" altLang="zh-CN" dirty="0"/>
              <a:t>So, we can choose these parameters to classify.</a:t>
            </a:r>
          </a:p>
          <a:p>
            <a:pPr marL="171450" indent="-171450">
              <a:buFont typeface="Arial" panose="020B0604020202020204" pitchFamily="34" charset="0"/>
              <a:buChar char="•"/>
            </a:pPr>
            <a:r>
              <a:rPr lang="en-US" altLang="zh-CN" dirty="0"/>
              <a:t>In previous studies, these parameters have been shown to be closely related to shape classification, so they are also the focus of our analysis.</a:t>
            </a:r>
            <a:br>
              <a:rPr lang="en-US" altLang="zh-CN" dirty="0"/>
            </a:br>
            <a:br>
              <a:rPr lang="en-US" altLang="zh-CN" dirty="0"/>
            </a:br>
            <a:br>
              <a:rPr lang="en-US" altLang="zh-CN" dirty="0"/>
            </a:br>
            <a:r>
              <a:rPr lang="zh-CN" altLang="en-US" dirty="0"/>
              <a:t>分类可以用曲率，但是</a:t>
            </a:r>
            <a:r>
              <a:rPr lang="en-US" altLang="zh-CN" dirty="0"/>
              <a:t>torsion</a:t>
            </a:r>
            <a:r>
              <a:rPr lang="zh-CN" altLang="en-US" dirty="0"/>
              <a:t>太多噪音，可以用角度去代表</a:t>
            </a:r>
            <a:br>
              <a:rPr lang="en-US" altLang="zh-CN" dirty="0"/>
            </a:br>
            <a:br>
              <a:rPr lang="en-US" altLang="zh-CN" dirty="0"/>
            </a:br>
            <a:r>
              <a:rPr lang="zh-CN" altLang="en-US" dirty="0"/>
              <a:t>把不需要的东西都去掉</a:t>
            </a:r>
            <a:endParaRPr lang="en-US" altLang="zh-CN" dirty="0"/>
          </a:p>
          <a:p>
            <a:pPr marL="171450" indent="-171450">
              <a:buFont typeface="Arial" panose="020B0604020202020204" pitchFamily="34" charset="0"/>
              <a:buChar char="•"/>
            </a:pPr>
            <a:endParaRPr kumimoji="1" lang="zh-CN" altLang="en-US" dirty="0"/>
          </a:p>
        </p:txBody>
      </p:sp>
      <p:sp>
        <p:nvSpPr>
          <p:cNvPr id="4" name="灯片编号占位符 3">
            <a:extLst>
              <a:ext uri="{FF2B5EF4-FFF2-40B4-BE49-F238E27FC236}">
                <a16:creationId xmlns:a16="http://schemas.microsoft.com/office/drawing/2014/main" id="{A343F979-7D44-E92F-7C46-1E511091F5C6}"/>
              </a:ext>
            </a:extLst>
          </p:cNvPr>
          <p:cNvSpPr>
            <a:spLocks noGrp="1"/>
          </p:cNvSpPr>
          <p:nvPr>
            <p:ph type="sldNum" sz="quarter" idx="5"/>
          </p:nvPr>
        </p:nvSpPr>
        <p:spPr/>
        <p:txBody>
          <a:bodyPr/>
          <a:lstStyle/>
          <a:p>
            <a:fld id="{448F9E02-E2ED-4056-B814-D80102149806}" type="slidenum">
              <a:rPr lang="zh-CN" altLang="en-US" smtClean="0"/>
              <a:t>83</a:t>
            </a:fld>
            <a:endParaRPr lang="zh-CN" altLang="en-US"/>
          </a:p>
        </p:txBody>
      </p:sp>
    </p:spTree>
    <p:extLst>
      <p:ext uri="{BB962C8B-B14F-4D97-AF65-F5344CB8AC3E}">
        <p14:creationId xmlns:p14="http://schemas.microsoft.com/office/powerpoint/2010/main" val="1683105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0832-1C94-D61A-7BC7-E117735503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FF2492-3B99-A021-3789-3C6B953842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6112B6-6B65-2439-FF6D-DFE0CA3653E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In previous studies, the ICA siphon has often been classified into four types: U, V, C, and </a:t>
            </a:r>
            <a:r>
              <a:rPr lang="en-US" altLang="zh-CN" dirty="0" err="1"/>
              <a:t>S.The</a:t>
            </a:r>
            <a:r>
              <a:rPr lang="en-US" altLang="zh-CN" dirty="0"/>
              <a:t> main differences lie in two aspects: the degree of curvature in each bend, and the torsion between the two bends.</a:t>
            </a:r>
            <a:br>
              <a:rPr lang="en-US" altLang="zh-CN" dirty="0"/>
            </a:br>
            <a:endParaRPr lang="en-US" altLang="zh-CN" dirty="0"/>
          </a:p>
          <a:p>
            <a:pPr marL="171450" indent="-171450">
              <a:buFont typeface="Arial" panose="020B0604020202020204" pitchFamily="34" charset="0"/>
              <a:buChar char="•"/>
            </a:pPr>
            <a:r>
              <a:rPr lang="en-US" altLang="zh-CN" dirty="0"/>
              <a:t>In our study, we defined these types as follows:</a:t>
            </a:r>
            <a:r>
              <a:rPr lang="zh-CN" altLang="en-US" dirty="0"/>
              <a:t> </a:t>
            </a:r>
            <a:r>
              <a:rPr lang="en-US" altLang="zh-CN" dirty="0"/>
              <a:t>U type has a relatively small curvature at B1;</a:t>
            </a:r>
            <a:r>
              <a:rPr lang="zh-CN" altLang="en-US" dirty="0"/>
              <a:t> </a:t>
            </a:r>
            <a:r>
              <a:rPr lang="en-US" altLang="zh-CN" dirty="0"/>
              <a:t>V type has a larger curvature at B1, but low torsion between the two bends;</a:t>
            </a:r>
            <a:r>
              <a:rPr lang="zh-CN" altLang="en-US" dirty="0"/>
              <a:t> </a:t>
            </a:r>
            <a:r>
              <a:rPr lang="en-US" altLang="zh-CN" dirty="0"/>
              <a:t>C type also shows strong curvature at B1, but with more obvious torsion;</a:t>
            </a:r>
            <a:r>
              <a:rPr lang="zh-CN" altLang="en-US" dirty="0"/>
              <a:t> </a:t>
            </a:r>
            <a:r>
              <a:rPr lang="en-US" altLang="zh-CN" dirty="0"/>
              <a:t>and S type shows strong curvature in both bends.</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To determine the thresholds(flesh show), we referred to the statistical distribution of the parameters.</a:t>
            </a:r>
            <a:r>
              <a:rPr lang="zh-CN" altLang="en-US" dirty="0"/>
              <a:t> </a:t>
            </a:r>
            <a:r>
              <a:rPr lang="en-US" altLang="zh-CN" dirty="0"/>
              <a:t>Specifically, we used the first quartile (Q1) for the curvature radii of B1 and B2, and the third quartile (Q3) for the </a:t>
            </a:r>
            <a:r>
              <a:rPr lang="el-GR" altLang="zh-CN" dirty="0"/>
              <a:t>β </a:t>
            </a:r>
            <a:r>
              <a:rPr lang="en-US" altLang="zh-CN" dirty="0"/>
              <a:t>angle.</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Based on these features and thresholds, we can achieve a quantitative classification of the ICA siphon.</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要增加其他的资料集去验证</a:t>
            </a:r>
            <a:endParaRPr lang="en-US" altLang="zh-CN" dirty="0"/>
          </a:p>
          <a:p>
            <a:pPr marL="171450" indent="-171450">
              <a:buFont typeface="Arial" panose="020B0604020202020204" pitchFamily="34" charset="0"/>
              <a:buChar char="•"/>
            </a:pPr>
            <a:r>
              <a:rPr lang="zh-CN" altLang="en-US" dirty="0"/>
              <a:t>这个表的曲率放在一起，</a:t>
            </a:r>
            <a:r>
              <a:rPr lang="en-US" altLang="zh-CN" dirty="0"/>
              <a:t>torsion</a:t>
            </a:r>
            <a:r>
              <a:rPr lang="zh-CN" altLang="en-US" dirty="0"/>
              <a:t>放在后面</a:t>
            </a:r>
            <a:endParaRPr lang="en-US" altLang="zh-CN" dirty="0"/>
          </a:p>
          <a:p>
            <a:pPr marL="171450" indent="-171450">
              <a:buFont typeface="Arial" panose="020B0604020202020204" pitchFamily="34" charset="0"/>
              <a:buChar char="•"/>
            </a:pPr>
            <a:r>
              <a:rPr lang="zh-CN" altLang="en-US" dirty="0"/>
              <a:t>为什么</a:t>
            </a:r>
            <a:r>
              <a:rPr lang="en-US" altLang="zh-CN" dirty="0"/>
              <a:t>torsion</a:t>
            </a:r>
            <a:r>
              <a:rPr lang="zh-CN" altLang="en-US" dirty="0"/>
              <a:t>为什么是</a:t>
            </a:r>
            <a:r>
              <a:rPr lang="en-US" altLang="zh-CN" dirty="0"/>
              <a:t>Q3</a:t>
            </a:r>
            <a:r>
              <a:rPr lang="zh-CN" altLang="en-US" dirty="0"/>
              <a:t>，平均值</a:t>
            </a:r>
            <a:br>
              <a:rPr lang="en-US" altLang="zh-CN" dirty="0"/>
            </a:br>
            <a:br>
              <a:rPr lang="en-US" altLang="zh-CN" dirty="0"/>
            </a:br>
            <a:r>
              <a:rPr lang="zh-CN" altLang="en-US" dirty="0"/>
              <a:t>直接用</a:t>
            </a:r>
            <a:r>
              <a:rPr lang="en-US" altLang="zh-CN" dirty="0"/>
              <a:t>curvature</a:t>
            </a:r>
            <a:r>
              <a:rPr lang="zh-CN" altLang="en-US" dirty="0"/>
              <a:t>，</a:t>
            </a:r>
            <a:r>
              <a:rPr lang="en-US" altLang="zh-CN" dirty="0"/>
              <a:t>y</a:t>
            </a:r>
            <a:r>
              <a:rPr lang="zh-CN" altLang="en-US" dirty="0"/>
              <a:t>的话只是为了确认</a:t>
            </a:r>
            <a:r>
              <a:rPr lang="en-US" altLang="zh-CN" dirty="0"/>
              <a:t>torsion</a:t>
            </a:r>
            <a:r>
              <a:rPr lang="zh-CN" altLang="en-US" dirty="0"/>
              <a:t>或者角度（确认敏感性）如果不同的话，就可以从</a:t>
            </a:r>
            <a:r>
              <a:rPr lang="en-US" altLang="zh-CN" dirty="0" err="1"/>
              <a:t>pca</a:t>
            </a:r>
            <a:r>
              <a:rPr lang="zh-CN" altLang="en-US" dirty="0"/>
              <a:t>去确认，但是这个角度如果变得太少，其实也不影响流体</a:t>
            </a:r>
            <a:br>
              <a:rPr lang="en-US" altLang="zh-CN" dirty="0"/>
            </a:br>
            <a:br>
              <a:rPr lang="en-US" altLang="zh-CN" dirty="0"/>
            </a:br>
            <a:r>
              <a:rPr lang="zh-CN" altLang="en-US" dirty="0"/>
              <a:t>这个地方也不要</a:t>
            </a:r>
            <a:r>
              <a:rPr lang="en-US" altLang="zh-CN" dirty="0"/>
              <a:t>torsion</a:t>
            </a:r>
            <a:r>
              <a:rPr lang="zh-CN" altLang="en-US" dirty="0"/>
              <a:t>，改个新的名字（</a:t>
            </a:r>
            <a:r>
              <a:rPr lang="en-US" altLang="zh-CN" dirty="0"/>
              <a:t>b</a:t>
            </a:r>
            <a:r>
              <a:rPr lang="zh-CN" altLang="en-US" dirty="0"/>
              <a:t>）</a:t>
            </a:r>
            <a:endParaRPr lang="en-US" altLang="zh-CN" dirty="0"/>
          </a:p>
        </p:txBody>
      </p:sp>
      <p:sp>
        <p:nvSpPr>
          <p:cNvPr id="4" name="灯片编号占位符 3">
            <a:extLst>
              <a:ext uri="{FF2B5EF4-FFF2-40B4-BE49-F238E27FC236}">
                <a16:creationId xmlns:a16="http://schemas.microsoft.com/office/drawing/2014/main" id="{1B3084ED-99FB-32B1-DD68-D416BB4E1BA7}"/>
              </a:ext>
            </a:extLst>
          </p:cNvPr>
          <p:cNvSpPr>
            <a:spLocks noGrp="1"/>
          </p:cNvSpPr>
          <p:nvPr>
            <p:ph type="sldNum" sz="quarter" idx="5"/>
          </p:nvPr>
        </p:nvSpPr>
        <p:spPr/>
        <p:txBody>
          <a:bodyPr/>
          <a:lstStyle/>
          <a:p>
            <a:fld id="{448F9E02-E2ED-4056-B814-D80102149806}" type="slidenum">
              <a:rPr lang="zh-CN" altLang="en-US" smtClean="0"/>
              <a:t>84</a:t>
            </a:fld>
            <a:endParaRPr lang="zh-CN" altLang="en-US"/>
          </a:p>
        </p:txBody>
      </p:sp>
    </p:spTree>
    <p:extLst>
      <p:ext uri="{BB962C8B-B14F-4D97-AF65-F5344CB8AC3E}">
        <p14:creationId xmlns:p14="http://schemas.microsoft.com/office/powerpoint/2010/main" val="246005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Char char="•"/>
            </a:pPr>
            <a:r>
              <a:rPr lang="ja-JP" altLang="en-US" dirty="0"/>
              <a:t>次に内頸動脈（</a:t>
            </a:r>
            <a:r>
              <a:rPr lang="en-US" altLang="ja-JP" dirty="0"/>
              <a:t>ICA</a:t>
            </a:r>
            <a:r>
              <a:rPr lang="ja-JP" altLang="en-US" dirty="0"/>
              <a:t>）の形についてです。特にサイホン部には</a:t>
            </a:r>
            <a:r>
              <a:rPr lang="en-US" altLang="ja-JP" dirty="0"/>
              <a:t>2</a:t>
            </a:r>
            <a:r>
              <a:rPr lang="ja-JP" altLang="en-US" dirty="0"/>
              <a:t>つの大きなカーブがあり、曲がりやねじれが強いことが特徴です。</a:t>
            </a:r>
            <a:endParaRPr lang="en-US" altLang="ja-JP" dirty="0"/>
          </a:p>
          <a:p>
            <a:pPr marL="228600" indent="-228600">
              <a:buFont typeface="Arial" panose="020B0604020202020204" pitchFamily="34" charset="0"/>
              <a:buChar char="•"/>
            </a:pPr>
            <a:r>
              <a:rPr lang="ja-JP" altLang="en-US" dirty="0"/>
              <a:t>従来の研究では、このサイホン部を</a:t>
            </a:r>
            <a:r>
              <a:rPr lang="en-US" altLang="ja-JP" dirty="0"/>
              <a:t>U</a:t>
            </a:r>
            <a:r>
              <a:rPr lang="ja-JP" altLang="en-US" dirty="0"/>
              <a:t>・</a:t>
            </a:r>
            <a:r>
              <a:rPr lang="en-US" altLang="ja-JP" dirty="0"/>
              <a:t>V</a:t>
            </a:r>
            <a:r>
              <a:rPr lang="ja-JP" altLang="en-US" dirty="0"/>
              <a:t>・</a:t>
            </a:r>
            <a:r>
              <a:rPr lang="en-US" altLang="ja-JP" dirty="0"/>
              <a:t>C</a:t>
            </a:r>
            <a:r>
              <a:rPr lang="ja-JP" altLang="en-US" dirty="0"/>
              <a:t>・</a:t>
            </a:r>
            <a:r>
              <a:rPr lang="en-US" altLang="ja-JP" dirty="0"/>
              <a:t>S</a:t>
            </a:r>
            <a:r>
              <a:rPr lang="ja-JP" altLang="en-US" dirty="0"/>
              <a:t>の</a:t>
            </a:r>
            <a:r>
              <a:rPr lang="en-US" altLang="ja-JP" dirty="0"/>
              <a:t>4</a:t>
            </a:r>
            <a:r>
              <a:rPr lang="ja-JP" altLang="en-US" dirty="0"/>
              <a:t>つのタイプに分類してきました。最近では、機械学習を使った自動分類の試みも進んでいます。</a:t>
            </a:r>
            <a:endParaRPr lang="en-US" altLang="ja-JP" dirty="0"/>
          </a:p>
          <a:p>
            <a:pPr marL="228600" indent="-228600">
              <a:buFont typeface="Arial" panose="020B0604020202020204" pitchFamily="34" charset="0"/>
              <a:buChar char="•"/>
            </a:pPr>
            <a:r>
              <a:rPr lang="ja-JP" altLang="en-US" dirty="0"/>
              <a:t>また、形状と血流の研究では、人工血管モデルや患者ごとの血管モデルを用いて、異なる形状下での血流パターンや動脈瘤との関係が調べられています。</a:t>
            </a: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7</a:t>
            </a:fld>
            <a:endParaRPr lang="zh-CN" altLang="en-US"/>
          </a:p>
        </p:txBody>
      </p:sp>
    </p:spTree>
    <p:extLst>
      <p:ext uri="{BB962C8B-B14F-4D97-AF65-F5344CB8AC3E}">
        <p14:creationId xmlns:p14="http://schemas.microsoft.com/office/powerpoint/2010/main" val="3587313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5737-4A2F-E2B2-5FDD-4AE58E4E3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3A422A-3270-AF58-3EB4-E29ACE7B70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7DB845-87DD-5E0E-E203-AAFB68472E65}"/>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このスライドでは、</a:t>
            </a:r>
            <a:r>
              <a:rPr lang="en-US" altLang="ja-JP" dirty="0"/>
              <a:t>3</a:t>
            </a:r>
            <a:r>
              <a:rPr lang="zh-CN" altLang="en-US" dirty="0"/>
              <a:t>本</a:t>
            </a:r>
            <a:r>
              <a:rPr lang="ja-JP" altLang="en-US"/>
              <a:t>の</a:t>
            </a:r>
            <a:r>
              <a:rPr lang="zh-CN" altLang="en-US" dirty="0"/>
              <a:t>異</a:t>
            </a:r>
            <a:r>
              <a:rPr lang="ja-JP" altLang="en-US"/>
              <a:t>なる</a:t>
            </a:r>
            <a:r>
              <a:rPr lang="zh-CN" altLang="en-US" dirty="0"/>
              <a:t>血管</a:t>
            </a:r>
            <a:r>
              <a:rPr lang="ja-JP" altLang="en-US"/>
              <a:t>センターラインを</a:t>
            </a:r>
            <a:r>
              <a:rPr lang="zh-CN" altLang="en-US" dirty="0"/>
              <a:t>例</a:t>
            </a:r>
            <a:r>
              <a:rPr lang="ja-JP" altLang="en-US"/>
              <a:t>に、</a:t>
            </a:r>
            <a:r>
              <a:rPr lang="en-US" altLang="ja-JP" dirty="0"/>
              <a:t>3</a:t>
            </a:r>
            <a:r>
              <a:rPr lang="ja-JP" altLang="en-US"/>
              <a:t>つの</a:t>
            </a:r>
            <a:r>
              <a:rPr lang="zh-CN" altLang="en-US" dirty="0"/>
              <a:t>形状</a:t>
            </a:r>
            <a:r>
              <a:rPr lang="ja-JP" altLang="en-US"/>
              <a:t>パラメータ（</a:t>
            </a:r>
            <a:r>
              <a:rPr lang="en-US" altLang="zh-CN" dirty="0"/>
              <a:t>CR_B1</a:t>
            </a:r>
            <a:r>
              <a:rPr lang="zh-CN" altLang="en-US" dirty="0"/>
              <a:t>、</a:t>
            </a:r>
            <a:r>
              <a:rPr lang="en-US" altLang="zh-CN" dirty="0"/>
              <a:t>CR_B2</a:t>
            </a:r>
            <a:r>
              <a:rPr lang="zh-CN" altLang="en-US" dirty="0"/>
              <a:t>、</a:t>
            </a:r>
            <a:r>
              <a:rPr lang="el-GR" altLang="zh-CN" dirty="0"/>
              <a:t>β</a:t>
            </a:r>
            <a:r>
              <a:rPr lang="zh-CN" altLang="en-US" dirty="0"/>
              <a:t>角）</a:t>
            </a:r>
            <a:r>
              <a:rPr lang="ja-JP" altLang="en-US"/>
              <a:t>がフィッティング</a:t>
            </a:r>
            <a:r>
              <a:rPr lang="zh-CN" altLang="en-US" dirty="0"/>
              <a:t>円弧</a:t>
            </a:r>
            <a:r>
              <a:rPr lang="ja-JP" altLang="en-US"/>
              <a:t>の</a:t>
            </a:r>
            <a:r>
              <a:rPr lang="zh-CN" altLang="en-US" dirty="0"/>
              <a:t>長</a:t>
            </a:r>
            <a:r>
              <a:rPr lang="ja-JP" altLang="en-US"/>
              <a:t>さ（</a:t>
            </a:r>
            <a:r>
              <a:rPr lang="zh-CN" altLang="en-US" dirty="0"/>
              <a:t>曲率</a:t>
            </a:r>
            <a:r>
              <a:rPr lang="ja-JP" altLang="en-US"/>
              <a:t>の</a:t>
            </a:r>
            <a:r>
              <a:rPr lang="zh-CN" altLang="en-US" dirty="0"/>
              <a:t>減少率）</a:t>
            </a:r>
            <a:r>
              <a:rPr lang="ja-JP" altLang="en-US"/>
              <a:t>によってどのように</a:t>
            </a:r>
            <a:r>
              <a:rPr lang="zh-CN" altLang="en-US" dirty="0"/>
              <a:t>変化</a:t>
            </a:r>
            <a:r>
              <a:rPr lang="ja-JP" altLang="en-US"/>
              <a:t>するかを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ja-JP" altLang="en-US"/>
              <a:t>グラフから、</a:t>
            </a:r>
            <a:r>
              <a:rPr lang="zh-CN" altLang="en-US" dirty="0"/>
              <a:t>円弧</a:t>
            </a:r>
            <a:r>
              <a:rPr lang="ja-JP" altLang="en-US"/>
              <a:t>が</a:t>
            </a:r>
            <a:r>
              <a:rPr lang="zh-CN" altLang="en-US" dirty="0"/>
              <a:t>短</a:t>
            </a:r>
            <a:r>
              <a:rPr lang="ja-JP" altLang="en-US"/>
              <a:t>くなるほど</a:t>
            </a:r>
            <a:r>
              <a:rPr lang="en-US" altLang="zh-CN" dirty="0"/>
              <a:t>CR_B1</a:t>
            </a:r>
            <a:r>
              <a:rPr lang="zh-CN" altLang="en-US" dirty="0"/>
              <a:t>・</a:t>
            </a:r>
            <a:r>
              <a:rPr lang="en-US" altLang="zh-CN" dirty="0"/>
              <a:t>CR_B2</a:t>
            </a:r>
            <a:r>
              <a:rPr lang="ja-JP" altLang="en-US"/>
              <a:t>は</a:t>
            </a:r>
            <a:r>
              <a:rPr lang="zh-CN" altLang="en-US" dirty="0"/>
              <a:t>小</a:t>
            </a:r>
            <a:r>
              <a:rPr lang="ja-JP" altLang="en-US"/>
              <a:t>さく、</a:t>
            </a:r>
            <a:r>
              <a:rPr lang="zh-CN" altLang="en-US" dirty="0"/>
              <a:t>長</a:t>
            </a:r>
            <a:r>
              <a:rPr lang="ja-JP" altLang="en-US"/>
              <a:t>くなるほど</a:t>
            </a:r>
            <a:r>
              <a:rPr lang="el-GR" altLang="zh-CN" dirty="0"/>
              <a:t>β</a:t>
            </a:r>
            <a:r>
              <a:rPr lang="zh-CN" altLang="en-US" dirty="0"/>
              <a:t>角</a:t>
            </a:r>
            <a:r>
              <a:rPr lang="ja-JP" altLang="en-US"/>
              <a:t>は</a:t>
            </a:r>
            <a:r>
              <a:rPr lang="zh-CN" altLang="en-US" dirty="0"/>
              <a:t>大</a:t>
            </a:r>
            <a:r>
              <a:rPr lang="ja-JP" altLang="en-US"/>
              <a:t>きくなる</a:t>
            </a:r>
            <a:r>
              <a:rPr lang="zh-CN" altLang="en-US" dirty="0"/>
              <a:t>傾向</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zh-CN" altLang="en-US" dirty="0"/>
              <a:t>半径</a:t>
            </a:r>
            <a:r>
              <a:rPr lang="ja-JP" altLang="en-US"/>
              <a:t>の</a:t>
            </a:r>
            <a:r>
              <a:rPr lang="zh-CN" altLang="en-US" dirty="0"/>
              <a:t>変化</a:t>
            </a:r>
            <a:r>
              <a:rPr lang="ja-JP" altLang="en-US"/>
              <a:t>はおおよそ</a:t>
            </a:r>
            <a:r>
              <a:rPr lang="en-US" altLang="ja-JP" dirty="0"/>
              <a:t>1 </a:t>
            </a:r>
            <a:r>
              <a:rPr lang="en-US" altLang="zh-CN" dirty="0"/>
              <a:t>mm</a:t>
            </a:r>
            <a:r>
              <a:rPr lang="zh-CN" altLang="en-US" dirty="0"/>
              <a:t>以内、角度</a:t>
            </a:r>
            <a:r>
              <a:rPr lang="ja-JP" altLang="en-US"/>
              <a:t>の</a:t>
            </a:r>
            <a:r>
              <a:rPr lang="zh-CN" altLang="en-US" dirty="0"/>
              <a:t>変化</a:t>
            </a:r>
            <a:r>
              <a:rPr lang="ja-JP" altLang="en-US"/>
              <a:t>は</a:t>
            </a:r>
            <a:r>
              <a:rPr lang="en-US" altLang="ja-JP" dirty="0"/>
              <a:t>8</a:t>
            </a:r>
            <a:r>
              <a:rPr lang="zh-CN" altLang="en-US" dirty="0"/>
              <a:t>度以内</a:t>
            </a:r>
            <a:r>
              <a:rPr lang="ja-JP" altLang="en-US"/>
              <a:t>であり、</a:t>
            </a:r>
            <a:r>
              <a:rPr lang="zh-CN" altLang="en-US" dirty="0"/>
              <a:t>平均値</a:t>
            </a:r>
            <a:r>
              <a:rPr lang="ja-JP" altLang="en-US"/>
              <a:t>は</a:t>
            </a:r>
            <a:r>
              <a:rPr lang="zh-CN" altLang="en-US" dirty="0"/>
              <a:t>曲率減少率</a:t>
            </a:r>
            <a:r>
              <a:rPr lang="en-US" altLang="zh-CN" dirty="0"/>
              <a:t>0.3</a:t>
            </a:r>
            <a:r>
              <a:rPr lang="zh-CN" altLang="en-US" dirty="0"/>
              <a:t>～</a:t>
            </a:r>
            <a:r>
              <a:rPr lang="en-US" altLang="zh-CN" dirty="0"/>
              <a:t>0.6</a:t>
            </a:r>
            <a:r>
              <a:rPr lang="zh-CN" altLang="en-US" dirty="0"/>
              <a:t>付近</a:t>
            </a:r>
            <a:r>
              <a:rPr lang="ja-JP" altLang="en-US"/>
              <a:t>に</a:t>
            </a:r>
            <a:r>
              <a:rPr lang="zh-CN" altLang="en-US" dirty="0"/>
              <a:t>集中</a:t>
            </a:r>
            <a:r>
              <a:rPr lang="ja-JP" altLang="en-US"/>
              <a:t>しています。</a:t>
            </a:r>
            <a:endParaRPr kumimoji="1" lang="zh-CN" altLang="en-US" dirty="0"/>
          </a:p>
        </p:txBody>
      </p:sp>
      <p:sp>
        <p:nvSpPr>
          <p:cNvPr id="4" name="灯片编号占位符 3">
            <a:extLst>
              <a:ext uri="{FF2B5EF4-FFF2-40B4-BE49-F238E27FC236}">
                <a16:creationId xmlns:a16="http://schemas.microsoft.com/office/drawing/2014/main" id="{BB9936D1-7310-B9B6-B837-C2345A0729E3}"/>
              </a:ext>
            </a:extLst>
          </p:cNvPr>
          <p:cNvSpPr>
            <a:spLocks noGrp="1"/>
          </p:cNvSpPr>
          <p:nvPr>
            <p:ph type="sldNum" sz="quarter" idx="5"/>
          </p:nvPr>
        </p:nvSpPr>
        <p:spPr/>
        <p:txBody>
          <a:bodyPr/>
          <a:lstStyle/>
          <a:p>
            <a:fld id="{448F9E02-E2ED-4056-B814-D80102149806}" type="slidenum">
              <a:rPr lang="zh-CN" altLang="en-US" smtClean="0"/>
              <a:t>85</a:t>
            </a:fld>
            <a:endParaRPr lang="zh-CN" altLang="en-US"/>
          </a:p>
        </p:txBody>
      </p:sp>
    </p:spTree>
    <p:extLst>
      <p:ext uri="{BB962C8B-B14F-4D97-AF65-F5344CB8AC3E}">
        <p14:creationId xmlns:p14="http://schemas.microsoft.com/office/powerpoint/2010/main" val="4126473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B8F35-98C1-8FBC-9E45-051828CD67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0F0056-1DF9-19FF-C2C5-CA5B0C6FE2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5A8367-31CF-D231-538B-162A8FBE89B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a:t>
            </a:r>
            <a:r>
              <a:rPr lang="ja-JP" altLang="en-US"/>
              <a:t>は、</a:t>
            </a:r>
            <a:r>
              <a:rPr lang="zh-CN" altLang="en-US" dirty="0"/>
              <a:t>曲率</a:t>
            </a:r>
            <a:r>
              <a:rPr lang="ja-JP" altLang="en-US"/>
              <a:t>とフィッティング</a:t>
            </a:r>
            <a:r>
              <a:rPr lang="zh-CN" altLang="en-US" dirty="0"/>
              <a:t>円半径</a:t>
            </a:r>
            <a:r>
              <a:rPr lang="ja-JP" altLang="en-US"/>
              <a:t>が</a:t>
            </a:r>
            <a:r>
              <a:rPr lang="zh-CN" altLang="en-US" dirty="0"/>
              <a:t>反比例</a:t>
            </a:r>
            <a:r>
              <a:rPr lang="ja-JP" altLang="en-US"/>
              <a:t>の</a:t>
            </a:r>
            <a:r>
              <a:rPr lang="zh-CN" altLang="en-US" dirty="0"/>
              <a:t>関係</a:t>
            </a:r>
            <a:r>
              <a:rPr lang="ja-JP" altLang="en-US"/>
              <a:t>にあることを</a:t>
            </a:r>
            <a:r>
              <a:rPr lang="zh-CN" altLang="en-US" dirty="0"/>
              <a:t>示</a:t>
            </a:r>
            <a:r>
              <a:rPr lang="ja-JP" altLang="en-US"/>
              <a:t>しています。この</a:t>
            </a:r>
            <a:r>
              <a:rPr lang="zh-CN" altLang="en-US" dirty="0"/>
              <a:t>関係</a:t>
            </a:r>
            <a:r>
              <a:rPr lang="ja-JP" altLang="en-US"/>
              <a:t>を</a:t>
            </a:r>
            <a:r>
              <a:rPr lang="zh-CN" altLang="en-US" dirty="0"/>
              <a:t>使</a:t>
            </a:r>
            <a:r>
              <a:rPr lang="ja-JP" altLang="en-US"/>
              <a:t>って、</a:t>
            </a:r>
            <a:r>
              <a:rPr lang="zh-CN" altLang="en-US" dirty="0"/>
              <a:t>円半径</a:t>
            </a:r>
            <a:r>
              <a:rPr lang="ja-JP" altLang="en-US"/>
              <a:t>と</a:t>
            </a:r>
            <a:r>
              <a:rPr lang="zh-CN" altLang="en-US" dirty="0"/>
              <a:t>曲率</a:t>
            </a:r>
            <a:r>
              <a:rPr lang="ja-JP" altLang="en-US"/>
              <a:t>の</a:t>
            </a:r>
            <a:r>
              <a:rPr lang="zh-CN" altLang="en-US" dirty="0"/>
              <a:t>一貫性</a:t>
            </a:r>
            <a:r>
              <a:rPr lang="ja-JP" altLang="en-US"/>
              <a:t>を</a:t>
            </a:r>
            <a:r>
              <a:rPr lang="zh-CN" altLang="en-US" dirty="0"/>
              <a:t>確認</a:t>
            </a:r>
            <a:r>
              <a:rPr lang="ja-JP" altLang="en-US"/>
              <a:t>しました。</a:t>
            </a:r>
            <a:endParaRPr lang="en-US" altLang="ja-JP" dirty="0"/>
          </a:p>
          <a:p>
            <a:pPr marL="171450" indent="-171450">
              <a:buFont typeface="Arial" panose="020B0604020202020204" pitchFamily="34" charset="0"/>
              <a:buChar char="•"/>
            </a:pPr>
            <a:r>
              <a:rPr lang="zh-CN" altLang="en-US" dirty="0"/>
              <a:t>下</a:t>
            </a:r>
            <a:r>
              <a:rPr lang="ja-JP" altLang="en-US"/>
              <a:t>の</a:t>
            </a:r>
            <a:r>
              <a:rPr lang="zh-CN" altLang="en-US" dirty="0"/>
              <a:t>図</a:t>
            </a:r>
            <a:r>
              <a:rPr lang="ja-JP" altLang="en-US"/>
              <a:t>は、</a:t>
            </a:r>
            <a:r>
              <a:rPr lang="zh-CN" altLang="en-US" dirty="0"/>
              <a:t>円弧</a:t>
            </a:r>
            <a:r>
              <a:rPr lang="ja-JP" altLang="en-US"/>
              <a:t>の</a:t>
            </a:r>
            <a:r>
              <a:rPr lang="zh-CN" altLang="en-US" dirty="0"/>
              <a:t>長</a:t>
            </a:r>
            <a:r>
              <a:rPr lang="ja-JP" altLang="en-US"/>
              <a:t>さを</a:t>
            </a:r>
            <a:r>
              <a:rPr lang="zh-CN" altLang="en-US" dirty="0"/>
              <a:t>変</a:t>
            </a:r>
            <a:r>
              <a:rPr lang="ja-JP" altLang="en-US"/>
              <a:t>えたときのフィッティング</a:t>
            </a:r>
            <a:r>
              <a:rPr lang="zh-CN" altLang="en-US" dirty="0"/>
              <a:t>円半径</a:t>
            </a:r>
            <a:r>
              <a:rPr lang="ja-JP" altLang="en-US"/>
              <a:t>と</a:t>
            </a:r>
            <a:r>
              <a:rPr lang="zh-CN" altLang="en-US" dirty="0"/>
              <a:t>最大曲率</a:t>
            </a:r>
            <a:r>
              <a:rPr lang="ja-JP" altLang="en-US"/>
              <a:t>の</a:t>
            </a:r>
            <a:r>
              <a:rPr lang="zh-CN" altLang="en-US" dirty="0"/>
              <a:t>逆数</a:t>
            </a:r>
            <a:r>
              <a:rPr lang="ja-JP" altLang="en-US"/>
              <a:t>の</a:t>
            </a:r>
            <a:r>
              <a:rPr lang="zh-CN" altLang="en-US" dirty="0"/>
              <a:t>関係</a:t>
            </a:r>
            <a:r>
              <a:rPr lang="ja-JP" altLang="en-US"/>
              <a:t>を</a:t>
            </a:r>
            <a:r>
              <a:rPr lang="zh-CN" altLang="en-US" dirty="0"/>
              <a:t>示</a:t>
            </a:r>
            <a:r>
              <a:rPr lang="ja-JP" altLang="en-US"/>
              <a:t>しており、どれもほぼ</a:t>
            </a:r>
            <a:r>
              <a:rPr lang="zh-CN" altLang="en-US" dirty="0"/>
              <a:t>直線的</a:t>
            </a:r>
            <a:r>
              <a:rPr lang="ja-JP" altLang="en-US"/>
              <a:t>です。</a:t>
            </a:r>
            <a:r>
              <a:rPr lang="zh-CN" altLang="en-US" dirty="0"/>
              <a:t>表</a:t>
            </a:r>
            <a:r>
              <a:rPr lang="ja-JP" altLang="en-US"/>
              <a:t>のパラメータは、</a:t>
            </a:r>
            <a:r>
              <a:rPr lang="en-US" altLang="zh-CN" dirty="0"/>
              <a:t>Drop Ratio</a:t>
            </a:r>
            <a:r>
              <a:rPr lang="zh-CN" altLang="en-US" dirty="0"/>
              <a:t>（曲率</a:t>
            </a:r>
            <a:r>
              <a:rPr lang="ja-JP" altLang="en-US"/>
              <a:t>の</a:t>
            </a:r>
            <a:r>
              <a:rPr lang="zh-CN" altLang="en-US" dirty="0"/>
              <a:t>減少率）、</a:t>
            </a:r>
            <a:r>
              <a:rPr lang="en-US" altLang="zh-CN" dirty="0"/>
              <a:t>Slope</a:t>
            </a:r>
            <a:r>
              <a:rPr lang="zh-CN" altLang="en-US" dirty="0"/>
              <a:t>（傾</a:t>
            </a:r>
            <a:r>
              <a:rPr lang="ja-JP" altLang="en-US"/>
              <a:t>き）、</a:t>
            </a:r>
            <a:r>
              <a:rPr lang="en-US" altLang="zh-CN" dirty="0"/>
              <a:t>R²</a:t>
            </a:r>
            <a:r>
              <a:rPr lang="zh-CN" altLang="en-US" dirty="0"/>
              <a:t>（当</a:t>
            </a:r>
            <a:r>
              <a:rPr lang="ja-JP" altLang="en-US"/>
              <a:t>てはまりの</a:t>
            </a:r>
            <a:r>
              <a:rPr lang="zh-CN" altLang="en-US" dirty="0"/>
              <a:t>良</a:t>
            </a:r>
            <a:r>
              <a:rPr lang="ja-JP" altLang="en-US"/>
              <a:t>さ）、</a:t>
            </a:r>
            <a:r>
              <a:rPr lang="en-US" altLang="zh-CN" dirty="0"/>
              <a:t>CV</a:t>
            </a:r>
            <a:r>
              <a:rPr lang="zh-CN" altLang="en-US" dirty="0"/>
              <a:t>（変動係数）</a:t>
            </a:r>
            <a:r>
              <a:rPr lang="ja-JP" altLang="en-US"/>
              <a:t>を</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en-US" altLang="zh-CN" dirty="0"/>
              <a:t>B1</a:t>
            </a:r>
            <a:r>
              <a:rPr lang="ja-JP" altLang="en-US"/>
              <a:t>では</a:t>
            </a:r>
            <a:r>
              <a:rPr lang="zh-CN" altLang="en-US" dirty="0"/>
              <a:t>円弧</a:t>
            </a:r>
            <a:r>
              <a:rPr lang="ja-JP" altLang="en-US"/>
              <a:t>が</a:t>
            </a:r>
            <a:r>
              <a:rPr lang="zh-CN" altLang="en-US" dirty="0"/>
              <a:t>短</a:t>
            </a:r>
            <a:r>
              <a:rPr lang="ja-JP" altLang="en-US"/>
              <a:t>くなるほど</a:t>
            </a:r>
            <a:r>
              <a:rPr lang="zh-CN" altLang="en-US" dirty="0"/>
              <a:t>傾</a:t>
            </a:r>
            <a:r>
              <a:rPr lang="ja-JP" altLang="en-US"/>
              <a:t>きが</a:t>
            </a:r>
            <a:r>
              <a:rPr lang="zh-CN" altLang="en-US" dirty="0"/>
              <a:t>緩</a:t>
            </a:r>
            <a:r>
              <a:rPr lang="ja-JP" altLang="en-US"/>
              <a:t>やかになり、</a:t>
            </a:r>
            <a:r>
              <a:rPr lang="zh-CN" altLang="en-US" dirty="0"/>
              <a:t>点</a:t>
            </a:r>
            <a:r>
              <a:rPr lang="ja-JP" altLang="en-US"/>
              <a:t>がばらつきます。</a:t>
            </a:r>
            <a:r>
              <a:rPr lang="en-US" altLang="zh-CN" dirty="0"/>
              <a:t>Drop Ratio</a:t>
            </a:r>
            <a:r>
              <a:rPr lang="ja-JP" altLang="en-US"/>
              <a:t>が</a:t>
            </a:r>
            <a:r>
              <a:rPr lang="en-US" altLang="ja-JP" dirty="0"/>
              <a:t>0.1</a:t>
            </a:r>
            <a:r>
              <a:rPr lang="ja-JP" altLang="en-US"/>
              <a:t>～</a:t>
            </a:r>
            <a:r>
              <a:rPr lang="en-US" altLang="ja-JP" dirty="0"/>
              <a:t>0.5</a:t>
            </a:r>
            <a:r>
              <a:rPr lang="ja-JP" altLang="en-US"/>
              <a:t>では</a:t>
            </a:r>
            <a:r>
              <a:rPr lang="zh-CN" altLang="en-US" dirty="0"/>
              <a:t>傾</a:t>
            </a:r>
            <a:r>
              <a:rPr lang="ja-JP" altLang="en-US"/>
              <a:t>きが</a:t>
            </a:r>
            <a:r>
              <a:rPr lang="en-US" altLang="ja-JP" dirty="0"/>
              <a:t>1</a:t>
            </a:r>
            <a:r>
              <a:rPr lang="ja-JP" altLang="en-US"/>
              <a:t>に</a:t>
            </a:r>
            <a:r>
              <a:rPr lang="zh-CN" altLang="en-US" dirty="0"/>
              <a:t>近</a:t>
            </a:r>
            <a:r>
              <a:rPr lang="ja-JP" altLang="en-US"/>
              <a:t>いです。</a:t>
            </a:r>
            <a:r>
              <a:rPr lang="en-US" altLang="zh-CN" dirty="0"/>
              <a:t>B2</a:t>
            </a:r>
            <a:r>
              <a:rPr lang="ja-JP" altLang="en-US"/>
              <a:t>では</a:t>
            </a:r>
            <a:r>
              <a:rPr lang="zh-CN" altLang="en-US" dirty="0"/>
              <a:t>傾</a:t>
            </a:r>
            <a:r>
              <a:rPr lang="ja-JP" altLang="en-US"/>
              <a:t>きは</a:t>
            </a:r>
            <a:r>
              <a:rPr lang="zh-CN" altLang="en-US" dirty="0"/>
              <a:t>常</a:t>
            </a:r>
            <a:r>
              <a:rPr lang="ja-JP" altLang="en-US"/>
              <a:t>に</a:t>
            </a:r>
            <a:r>
              <a:rPr lang="en-US" altLang="ja-JP" dirty="0"/>
              <a:t>1</a:t>
            </a:r>
            <a:r>
              <a:rPr lang="ja-JP" altLang="en-US"/>
              <a:t>より</a:t>
            </a:r>
            <a:r>
              <a:rPr lang="zh-CN" altLang="en-US" dirty="0"/>
              <a:t>大</a:t>
            </a:r>
            <a:r>
              <a:rPr lang="ja-JP" altLang="en-US"/>
              <a:t>きく、</a:t>
            </a:r>
            <a:r>
              <a:rPr lang="en-US" altLang="ja-JP" dirty="0"/>
              <a:t>1.29</a:t>
            </a:r>
            <a:r>
              <a:rPr lang="ja-JP" altLang="en-US"/>
              <a:t>～</a:t>
            </a:r>
            <a:r>
              <a:rPr lang="en-US" altLang="ja-JP" dirty="0"/>
              <a:t>1.32</a:t>
            </a:r>
            <a:r>
              <a:rPr lang="ja-JP" altLang="en-US"/>
              <a:t>の</a:t>
            </a:r>
            <a:r>
              <a:rPr lang="zh-CN" altLang="en-US" dirty="0"/>
              <a:t>範囲</a:t>
            </a:r>
            <a:r>
              <a:rPr lang="ja-JP" altLang="en-US"/>
              <a:t>であまり</a:t>
            </a:r>
            <a:r>
              <a:rPr lang="zh-CN" altLang="en-US" dirty="0"/>
              <a:t>変</a:t>
            </a:r>
            <a:r>
              <a:rPr lang="ja-JP" altLang="en-US"/>
              <a:t>わりませんが、</a:t>
            </a:r>
            <a:r>
              <a:rPr lang="zh-CN" altLang="en-US" dirty="0"/>
              <a:t>円弧</a:t>
            </a:r>
            <a:r>
              <a:rPr lang="ja-JP" altLang="en-US"/>
              <a:t>が</a:t>
            </a:r>
            <a:r>
              <a:rPr lang="zh-CN" altLang="en-US" dirty="0"/>
              <a:t>短</a:t>
            </a:r>
            <a:r>
              <a:rPr lang="ja-JP" altLang="en-US"/>
              <a:t>くなると</a:t>
            </a:r>
            <a:r>
              <a:rPr lang="zh-CN" altLang="en-US" dirty="0"/>
              <a:t>点</a:t>
            </a:r>
            <a:r>
              <a:rPr lang="ja-JP" altLang="en-US"/>
              <a:t>がばらつく</a:t>
            </a:r>
            <a:r>
              <a:rPr lang="zh-CN" altLang="en-US" dirty="0"/>
              <a:t>傾向</a:t>
            </a:r>
            <a:r>
              <a:rPr lang="ja-JP" altLang="en-US"/>
              <a:t>があります。</a:t>
            </a:r>
            <a:br>
              <a:rPr lang="ja-JP" altLang="en-US"/>
            </a:br>
            <a:r>
              <a:rPr lang="ja-JP" altLang="en-US"/>
              <a:t>まとめると、</a:t>
            </a:r>
            <a:r>
              <a:rPr lang="zh-CN" altLang="en-US" dirty="0"/>
              <a:t>円弧</a:t>
            </a:r>
            <a:r>
              <a:rPr lang="ja-JP" altLang="en-US"/>
              <a:t>の</a:t>
            </a:r>
            <a:r>
              <a:rPr lang="zh-CN" altLang="en-US" dirty="0"/>
              <a:t>長</a:t>
            </a:r>
            <a:r>
              <a:rPr lang="ja-JP" altLang="en-US"/>
              <a:t>さは</a:t>
            </a:r>
            <a:r>
              <a:rPr lang="en-US" altLang="zh-CN" dirty="0"/>
              <a:t>CR</a:t>
            </a:r>
            <a:r>
              <a:rPr lang="ja-JP" altLang="en-US"/>
              <a:t>に</a:t>
            </a:r>
            <a:r>
              <a:rPr lang="zh-CN" altLang="en-US" dirty="0"/>
              <a:t>大</a:t>
            </a:r>
            <a:r>
              <a:rPr lang="ja-JP" altLang="en-US"/>
              <a:t>きな</a:t>
            </a:r>
            <a:r>
              <a:rPr lang="zh-CN" altLang="en-US" dirty="0"/>
              <a:t>影響</a:t>
            </a:r>
            <a:r>
              <a:rPr lang="ja-JP" altLang="en-US"/>
              <a:t>を</a:t>
            </a:r>
            <a:r>
              <a:rPr lang="zh-CN" altLang="en-US" dirty="0"/>
              <a:t>与</a:t>
            </a:r>
            <a:r>
              <a:rPr lang="ja-JP" altLang="en-US"/>
              <a:t>えませんが、</a:t>
            </a:r>
            <a:r>
              <a:rPr lang="en-US" altLang="zh-CN" dirty="0"/>
              <a:t>B1</a:t>
            </a:r>
            <a:r>
              <a:rPr lang="ja-JP" altLang="en-US"/>
              <a:t>のほうが</a:t>
            </a:r>
            <a:r>
              <a:rPr lang="en-US" altLang="zh-CN" dirty="0"/>
              <a:t>B2</a:t>
            </a:r>
            <a:r>
              <a:rPr lang="ja-JP" altLang="en-US"/>
              <a:t>より</a:t>
            </a:r>
            <a:r>
              <a:rPr lang="zh-CN" altLang="en-US" dirty="0"/>
              <a:t>敏感</a:t>
            </a:r>
            <a:r>
              <a:rPr lang="ja-JP" altLang="en-US"/>
              <a:t>です。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把曲率减少率</a:t>
            </a:r>
            <a:endParaRPr kumimoji="1" lang="zh-CN" altLang="en-US" dirty="0"/>
          </a:p>
        </p:txBody>
      </p:sp>
      <p:sp>
        <p:nvSpPr>
          <p:cNvPr id="4" name="灯片编号占位符 3">
            <a:extLst>
              <a:ext uri="{FF2B5EF4-FFF2-40B4-BE49-F238E27FC236}">
                <a16:creationId xmlns:a16="http://schemas.microsoft.com/office/drawing/2014/main" id="{25260D9F-91E8-0F5D-D7F5-F352F38183FE}"/>
              </a:ext>
            </a:extLst>
          </p:cNvPr>
          <p:cNvSpPr>
            <a:spLocks noGrp="1"/>
          </p:cNvSpPr>
          <p:nvPr>
            <p:ph type="sldNum" sz="quarter" idx="5"/>
          </p:nvPr>
        </p:nvSpPr>
        <p:spPr/>
        <p:txBody>
          <a:bodyPr/>
          <a:lstStyle/>
          <a:p>
            <a:fld id="{448F9E02-E2ED-4056-B814-D80102149806}" type="slidenum">
              <a:rPr lang="zh-CN" altLang="en-US" smtClean="0"/>
              <a:t>86</a:t>
            </a:fld>
            <a:endParaRPr lang="zh-CN" altLang="en-US"/>
          </a:p>
        </p:txBody>
      </p:sp>
    </p:spTree>
    <p:extLst>
      <p:ext uri="{BB962C8B-B14F-4D97-AF65-F5344CB8AC3E}">
        <p14:creationId xmlns:p14="http://schemas.microsoft.com/office/powerpoint/2010/main" val="2593850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369E-0276-3A51-AE44-06625ED549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3CE6E-5706-47F2-F0A3-D4EEED1A7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DE6BE0-0A3F-1445-4E44-7E55CBBE3F5D}"/>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1CCEBAF5-4384-5488-E2E5-2A9C87B69D49}"/>
              </a:ext>
            </a:extLst>
          </p:cNvPr>
          <p:cNvSpPr>
            <a:spLocks noGrp="1"/>
          </p:cNvSpPr>
          <p:nvPr>
            <p:ph type="sldNum" sz="quarter" idx="5"/>
          </p:nvPr>
        </p:nvSpPr>
        <p:spPr/>
        <p:txBody>
          <a:bodyPr/>
          <a:lstStyle/>
          <a:p>
            <a:fld id="{448F9E02-E2ED-4056-B814-D80102149806}" type="slidenum">
              <a:rPr lang="zh-CN" altLang="en-US" smtClean="0"/>
              <a:t>87</a:t>
            </a:fld>
            <a:endParaRPr lang="zh-CN" altLang="en-US"/>
          </a:p>
        </p:txBody>
      </p:sp>
    </p:spTree>
    <p:extLst>
      <p:ext uri="{BB962C8B-B14F-4D97-AF65-F5344CB8AC3E}">
        <p14:creationId xmlns:p14="http://schemas.microsoft.com/office/powerpoint/2010/main" val="4249574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A934-CFD4-F475-48C3-20909140F1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263530-200C-1A97-CEFA-B5AF6D5A21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60EDCD-9B21-3561-2D71-2650B5B524D4}"/>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A9A3E98B-737A-6837-5DA6-107EA3CC52D8}"/>
              </a:ext>
            </a:extLst>
          </p:cNvPr>
          <p:cNvSpPr>
            <a:spLocks noGrp="1"/>
          </p:cNvSpPr>
          <p:nvPr>
            <p:ph type="sldNum" sz="quarter" idx="5"/>
          </p:nvPr>
        </p:nvSpPr>
        <p:spPr/>
        <p:txBody>
          <a:bodyPr/>
          <a:lstStyle/>
          <a:p>
            <a:fld id="{448F9E02-E2ED-4056-B814-D80102149806}" type="slidenum">
              <a:rPr lang="zh-CN" altLang="en-US" smtClean="0"/>
              <a:t>88</a:t>
            </a:fld>
            <a:endParaRPr lang="zh-CN" altLang="en-US"/>
          </a:p>
        </p:txBody>
      </p:sp>
    </p:spTree>
    <p:extLst>
      <p:ext uri="{BB962C8B-B14F-4D97-AF65-F5344CB8AC3E}">
        <p14:creationId xmlns:p14="http://schemas.microsoft.com/office/powerpoint/2010/main" val="82808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ここまで見てきたように、多くの研究で</a:t>
            </a:r>
            <a:r>
              <a:rPr lang="en-US" altLang="ja-JP" dirty="0"/>
              <a:t>ICA</a:t>
            </a:r>
            <a:r>
              <a:rPr lang="ja-JP" altLang="en-US" dirty="0"/>
              <a:t>の形状と血流の関係が調べられていますが、いくつか課題が残っています。</a:t>
            </a:r>
            <a:endParaRPr lang="en-US" altLang="ja-JP" dirty="0"/>
          </a:p>
          <a:p>
            <a:pPr marL="171450" indent="-171450">
              <a:buFont typeface="Arial" panose="020B0604020202020204" pitchFamily="34" charset="0"/>
              <a:buChar char="•"/>
            </a:pPr>
            <a:r>
              <a:rPr lang="ja-JP" altLang="en-US" dirty="0"/>
              <a:t>まず、形状分類は研究者ごとに基準が異なり、客観性に欠けています。</a:t>
            </a:r>
            <a:endParaRPr lang="en-US" altLang="ja-JP" dirty="0"/>
          </a:p>
          <a:p>
            <a:pPr marL="171450" indent="-171450">
              <a:buFont typeface="Arial" panose="020B0604020202020204" pitchFamily="34" charset="0"/>
              <a:buChar char="•"/>
            </a:pPr>
            <a:r>
              <a:rPr lang="ja-JP" altLang="en-US" dirty="0"/>
              <a:t>次に、血管形状をどのように定量的に表現し、より信頼性の高い解析につなげるかが課題です。</a:t>
            </a:r>
            <a:endParaRPr lang="en-US" altLang="ja-JP" dirty="0"/>
          </a:p>
          <a:p>
            <a:pPr marL="171450" indent="-171450">
              <a:buFont typeface="Arial" panose="020B0604020202020204" pitchFamily="34" charset="0"/>
              <a:buChar char="•"/>
            </a:pPr>
            <a:r>
              <a:rPr lang="ja-JP" altLang="en-US" dirty="0"/>
              <a:t>さらに、形状と血流の関係も多くが傾向レベルの説明にとどまっており、体系的な定量解析が不足しています。</a:t>
            </a:r>
            <a:endParaRPr lang="en-US" altLang="ja-JP" dirty="0"/>
          </a:p>
          <a:p>
            <a:pPr marL="171450" indent="-171450">
              <a:buFont typeface="Arial" panose="020B0604020202020204" pitchFamily="34" charset="0"/>
              <a:buChar char="•"/>
            </a:pPr>
            <a:r>
              <a:rPr lang="ja-JP" altLang="en-US" dirty="0"/>
              <a:t>そこで本研究では、①形状パラメータの標準化抽出、②幾何学的特徴に基づく客観的な分類、③形状パラメータと血行力学特性の定量的比較、の</a:t>
            </a:r>
            <a:r>
              <a:rPr lang="en-US" altLang="ja-JP" dirty="0"/>
              <a:t>3</a:t>
            </a:r>
            <a:r>
              <a:rPr lang="ja-JP" altLang="en-US" dirty="0"/>
              <a:t>点に焦点を当てています。</a:t>
            </a:r>
            <a:endParaRPr lang="en-US" altLang="ja-JP"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8</a:t>
            </a:fld>
            <a:endParaRPr lang="zh-CN" altLang="en-US"/>
          </a:p>
        </p:txBody>
      </p:sp>
    </p:spTree>
    <p:extLst>
      <p:ext uri="{BB962C8B-B14F-4D97-AF65-F5344CB8AC3E}">
        <p14:creationId xmlns:p14="http://schemas.microsoft.com/office/powerpoint/2010/main" val="61803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EFD2-5512-E0C1-698A-6298EF775E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ED9A1B-D23F-4F5B-CF94-3569F424F0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9E880B-1BB4-23FC-7556-240654F6A5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これは本研究の全体的な流れです。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まず、データセットの前処理を行い、使用可能な症例を選び、</a:t>
            </a:r>
            <a:r>
              <a:rPr lang="en-US" altLang="ja-JP" dirty="0"/>
              <a:t>ICA</a:t>
            </a:r>
            <a:r>
              <a:rPr lang="ja-JP" altLang="en-US" dirty="0"/>
              <a:t>サイホン部の位置を明確にして抽出します。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そのうえで、形状パラメータを定量化して取り出し、形状特徴に基づいて分類と形状解析を行います。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次に、血流解析のために表面モデルを構築し、</a:t>
            </a:r>
            <a:r>
              <a:rPr lang="en-US" altLang="ja-JP" dirty="0"/>
              <a:t>CFD</a:t>
            </a:r>
            <a:r>
              <a:rPr lang="ja-JP" altLang="en-US" dirty="0"/>
              <a:t>メッシュを生成してシミュレーションを実施し、血管形状と血行力学特性の関係を定量的に調べます。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データ量が多いため、多くの作業で自動化処理を取り入れています。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現在、</a:t>
            </a:r>
            <a:r>
              <a:rPr lang="en-US" altLang="ja-JP" dirty="0" err="1"/>
              <a:t>BraVa</a:t>
            </a:r>
            <a:r>
              <a:rPr lang="ja-JP" altLang="en-US" dirty="0"/>
              <a:t>データセットの</a:t>
            </a:r>
            <a:r>
              <a:rPr lang="en-US" altLang="ja-JP" dirty="0"/>
              <a:t>77</a:t>
            </a:r>
            <a:r>
              <a:rPr lang="ja-JP" altLang="en-US" dirty="0"/>
              <a:t>例について研究をやっています。</a:t>
            </a:r>
            <a:r>
              <a:rPr lang="en-US" altLang="ja-JP" dirty="0"/>
              <a:t>Nagahama</a:t>
            </a:r>
            <a:r>
              <a:rPr lang="ja-JP" altLang="en-US" dirty="0"/>
              <a:t>データについては処理中で、今後の計画として進めていきます。</a:t>
            </a:r>
            <a:br>
              <a:rPr kumimoji="1" lang="en-US" altLang="ja-JP" dirty="0"/>
            </a:br>
            <a:endParaRPr kumimoji="1" lang="ja-JP" altLang="en-US" dirty="0"/>
          </a:p>
          <a:p>
            <a:endParaRPr kumimoji="1" lang="ja-JP" altLang="en-US" dirty="0"/>
          </a:p>
          <a:p>
            <a:endParaRPr kumimoji="1" lang="zh-CN" altLang="en-US" dirty="0"/>
          </a:p>
        </p:txBody>
      </p:sp>
      <p:sp>
        <p:nvSpPr>
          <p:cNvPr id="4" name="灯片编号占位符 3">
            <a:extLst>
              <a:ext uri="{FF2B5EF4-FFF2-40B4-BE49-F238E27FC236}">
                <a16:creationId xmlns:a16="http://schemas.microsoft.com/office/drawing/2014/main" id="{D2826989-C721-47FF-B34C-2EDEA6ACDDB5}"/>
              </a:ext>
            </a:extLst>
          </p:cNvPr>
          <p:cNvSpPr>
            <a:spLocks noGrp="1"/>
          </p:cNvSpPr>
          <p:nvPr>
            <p:ph type="sldNum" sz="quarter" idx="5"/>
          </p:nvPr>
        </p:nvSpPr>
        <p:spPr/>
        <p:txBody>
          <a:bodyPr/>
          <a:lstStyle/>
          <a:p>
            <a:fld id="{448F9E02-E2ED-4056-B814-D80102149806}" type="slidenum">
              <a:rPr lang="zh-CN" altLang="en-US" smtClean="0"/>
              <a:t>9</a:t>
            </a:fld>
            <a:endParaRPr lang="zh-CN" altLang="en-US"/>
          </a:p>
        </p:txBody>
      </p:sp>
    </p:spTree>
    <p:extLst>
      <p:ext uri="{BB962C8B-B14F-4D97-AF65-F5344CB8AC3E}">
        <p14:creationId xmlns:p14="http://schemas.microsoft.com/office/powerpoint/2010/main" val="357125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D699-459D-2C1B-3A4A-44304F2595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AC7C2B-A91B-F5D4-6D93-36406244C2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CB88C2-76C4-9487-00BA-B797771415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76A570AE-56B8-5755-75F3-CE9CF190CC71}"/>
              </a:ext>
            </a:extLst>
          </p:cNvPr>
          <p:cNvSpPr>
            <a:spLocks noGrp="1"/>
          </p:cNvSpPr>
          <p:nvPr>
            <p:ph type="sldNum" sz="quarter" idx="5"/>
          </p:nvPr>
        </p:nvSpPr>
        <p:spPr/>
        <p:txBody>
          <a:bodyPr/>
          <a:lstStyle/>
          <a:p>
            <a:fld id="{448F9E02-E2ED-4056-B814-D80102149806}" type="slidenum">
              <a:rPr lang="zh-CN" altLang="en-US" smtClean="0"/>
              <a:t>11</a:t>
            </a:fld>
            <a:endParaRPr lang="zh-CN" altLang="en-US"/>
          </a:p>
        </p:txBody>
      </p:sp>
    </p:spTree>
    <p:extLst>
      <p:ext uri="{BB962C8B-B14F-4D97-AF65-F5344CB8AC3E}">
        <p14:creationId xmlns:p14="http://schemas.microsoft.com/office/powerpoint/2010/main" val="136145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12</a:t>
            </a:fld>
            <a:endParaRPr lang="zh-CN" altLang="en-US"/>
          </a:p>
        </p:txBody>
      </p:sp>
    </p:spTree>
    <p:extLst>
      <p:ext uri="{BB962C8B-B14F-4D97-AF65-F5344CB8AC3E}">
        <p14:creationId xmlns:p14="http://schemas.microsoft.com/office/powerpoint/2010/main" val="2013229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1" y="914400"/>
            <a:ext cx="9144000" cy="3068877"/>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5" name="図 6">
            <a:extLst>
              <a:ext uri="{FF2B5EF4-FFF2-40B4-BE49-F238E27FC236}">
                <a16:creationId xmlns:a16="http://schemas.microsoft.com/office/drawing/2014/main" id="{DD270CFB-B5DD-C4CC-809B-387133B6FF27}"/>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1315845" y="914400"/>
            <a:ext cx="7828156" cy="5943600"/>
          </a:xfrm>
          <a:prstGeom prst="rect">
            <a:avLst/>
          </a:prstGeom>
          <a:noFill/>
          <a:ln>
            <a:noFill/>
          </a:ln>
        </p:spPr>
      </p:pic>
    </p:spTree>
    <p:extLst>
      <p:ext uri="{BB962C8B-B14F-4D97-AF65-F5344CB8AC3E}">
        <p14:creationId xmlns:p14="http://schemas.microsoft.com/office/powerpoint/2010/main" val="297287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0" y="1290918"/>
            <a:ext cx="9144000" cy="2642255"/>
          </a:xfrm>
          <a:prstGeom prst="rect">
            <a:avLst/>
          </a:prstGeom>
          <a:gradFill>
            <a:gsLst>
              <a:gs pos="0">
                <a:schemeClr val="bg2">
                  <a:lumMod val="75000"/>
                </a:schemeClr>
              </a:gs>
              <a:gs pos="48000">
                <a:schemeClr val="bg2">
                  <a:lumMod val="90000"/>
                </a:schemeClr>
              </a:gs>
              <a:gs pos="100000">
                <a:schemeClr val="bg1"/>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2" name="図 6">
            <a:extLst>
              <a:ext uri="{FF2B5EF4-FFF2-40B4-BE49-F238E27FC236}">
                <a16:creationId xmlns:a16="http://schemas.microsoft.com/office/drawing/2014/main" id="{E1EB244F-A33B-2088-3C85-F9E073EB49D0}"/>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2952490" y="1606006"/>
            <a:ext cx="6143046" cy="4664165"/>
          </a:xfrm>
          <a:prstGeom prst="rect">
            <a:avLst/>
          </a:prstGeom>
          <a:noFill/>
          <a:ln>
            <a:noFill/>
          </a:ln>
        </p:spPr>
      </p:pic>
    </p:spTree>
    <p:extLst>
      <p:ext uri="{BB962C8B-B14F-4D97-AF65-F5344CB8AC3E}">
        <p14:creationId xmlns:p14="http://schemas.microsoft.com/office/powerpoint/2010/main" val="354911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3B76DC9-E032-51CD-C033-893294308D67}"/>
              </a:ext>
            </a:extLst>
          </p:cNvPr>
          <p:cNvSpPr/>
          <p:nvPr userDrawn="1"/>
        </p:nvSpPr>
        <p:spPr>
          <a:xfrm>
            <a:off x="0" y="6270171"/>
            <a:ext cx="9144000" cy="587829"/>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6" name="Slide Number Placeholder 5"/>
          <p:cNvSpPr>
            <a:spLocks noGrp="1"/>
          </p:cNvSpPr>
          <p:nvPr>
            <p:ph type="sldNum" sz="quarter" idx="12"/>
          </p:nvPr>
        </p:nvSpPr>
        <p:spPr/>
        <p:txBody>
          <a:bodyPr/>
          <a:lstStyle/>
          <a:p>
            <a:fld id="{8D04ACF1-8115-4F2A-BC52-125D9799F304}" type="slidenum">
              <a:rPr lang="zh-CN" altLang="en-US" smtClean="0"/>
              <a:t>‹#›</a:t>
            </a:fld>
            <a:endParaRPr lang="zh-CN" altLang="en-US"/>
          </a:p>
        </p:txBody>
      </p:sp>
      <p:pic>
        <p:nvPicPr>
          <p:cNvPr id="8" name="図 10" descr="テキスト&#10;&#10;自動的に生成された説明">
            <a:extLst>
              <a:ext uri="{FF2B5EF4-FFF2-40B4-BE49-F238E27FC236}">
                <a16:creationId xmlns:a16="http://schemas.microsoft.com/office/drawing/2014/main" id="{2FA38F64-7682-C1BE-1703-746EC603F5F6}"/>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9" name="図 11" descr="ロゴ&#10;&#10;自動的に生成された説明">
            <a:extLst>
              <a:ext uri="{FF2B5EF4-FFF2-40B4-BE49-F238E27FC236}">
                <a16:creationId xmlns:a16="http://schemas.microsoft.com/office/drawing/2014/main" id="{CD6C1A92-B773-FF8A-42D6-500DB4ADC0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971644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038136" y="6378653"/>
            <a:ext cx="2057400" cy="365125"/>
          </a:xfrm>
          <a:prstGeom prst="rect">
            <a:avLst/>
          </a:prstGeom>
        </p:spPr>
        <p:txBody>
          <a:bodyPr vert="horz" lIns="91440" tIns="45720" rIns="91440" bIns="45720" rtlCol="0" anchor="ctr"/>
          <a:lstStyle>
            <a:lvl1pPr algn="r">
              <a:defRPr sz="1600">
                <a:solidFill>
                  <a:schemeClr val="tx1">
                    <a:tint val="82000"/>
                  </a:schemeClr>
                </a:solidFill>
              </a:defRPr>
            </a:lvl1pPr>
          </a:lstStyle>
          <a:p>
            <a:fld id="{8D04ACF1-8115-4F2A-BC52-125D9799F304}" type="slidenum">
              <a:rPr lang="zh-CN" altLang="en-US" smtClean="0"/>
              <a:pPr/>
              <a:t>‹#›</a:t>
            </a:fld>
            <a:endParaRPr lang="zh-CN" altLang="en-US"/>
          </a:p>
        </p:txBody>
      </p:sp>
      <p:pic>
        <p:nvPicPr>
          <p:cNvPr id="7" name="図 10" descr="テキスト&#10;&#10;自動的に生成された説明">
            <a:extLst>
              <a:ext uri="{FF2B5EF4-FFF2-40B4-BE49-F238E27FC236}">
                <a16:creationId xmlns:a16="http://schemas.microsoft.com/office/drawing/2014/main" id="{64E40F40-550C-D36F-C965-B5A958A04CF2}"/>
              </a:ext>
            </a:extLst>
          </p:cNvPr>
          <p:cNvPicPr>
            <a:picLocks noChangeAspect="1"/>
          </p:cNvPicPr>
          <p:nvPr userDrawn="1"/>
        </p:nvPicPr>
        <p:blipFill>
          <a:blip r:embed="rId5">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8" name="図 11" descr="ロゴ&#10;&#10;自動的に生成された説明">
            <a:extLst>
              <a:ext uri="{FF2B5EF4-FFF2-40B4-BE49-F238E27FC236}">
                <a16:creationId xmlns:a16="http://schemas.microsoft.com/office/drawing/2014/main" id="{9B1DD60C-9276-27D9-1C25-7CAF7E5781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4516012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11.xml"/><Relationship Id="rId16"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45.png"/><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10.png"/><Relationship Id="rId18" Type="http://schemas.openxmlformats.org/officeDocument/2006/relationships/image" Target="../media/image75.png"/><Relationship Id="rId3" Type="http://schemas.openxmlformats.org/officeDocument/2006/relationships/image" Target="../media/image520.png"/><Relationship Id="rId7" Type="http://schemas.openxmlformats.org/officeDocument/2006/relationships/image" Target="../media/image71.png"/><Relationship Id="rId17" Type="http://schemas.openxmlformats.org/officeDocument/2006/relationships/image" Target="../media/image650.png"/><Relationship Id="rId2" Type="http://schemas.openxmlformats.org/officeDocument/2006/relationships/notesSlide" Target="../notesSlides/notesSlide13.xml"/><Relationship Id="rId16" Type="http://schemas.openxmlformats.org/officeDocument/2006/relationships/image" Target="../media/image640.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32.png"/><Relationship Id="rId15" Type="http://schemas.openxmlformats.org/officeDocument/2006/relationships/image" Target="../media/image630.png"/><Relationship Id="rId10" Type="http://schemas.openxmlformats.org/officeDocument/2006/relationships/image" Target="../media/image74.png"/><Relationship Id="rId19" Type="http://schemas.openxmlformats.org/officeDocument/2006/relationships/image" Target="../media/image76.png"/><Relationship Id="rId4" Type="http://schemas.openxmlformats.org/officeDocument/2006/relationships/image" Target="../media/image34.png"/><Relationship Id="rId9" Type="http://schemas.openxmlformats.org/officeDocument/2006/relationships/image" Target="../media/image73.png"/><Relationship Id="rId14" Type="http://schemas.openxmlformats.org/officeDocument/2006/relationships/image" Target="../media/image620.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860.png"/><Relationship Id="rId5" Type="http://schemas.openxmlformats.org/officeDocument/2006/relationships/image" Target="../media/image88.png"/><Relationship Id="rId10" Type="http://schemas.openxmlformats.org/officeDocument/2006/relationships/image" Target="../media/image850.png"/><Relationship Id="rId4" Type="http://schemas.openxmlformats.org/officeDocument/2006/relationships/image" Target="../media/image87.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36.png"/><Relationship Id="rId4" Type="http://schemas.openxmlformats.org/officeDocument/2006/relationships/image" Target="../media/image770.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0.png"/></Relationships>
</file>

<file path=ppt/slides/_rels/slide4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0.png"/></Relationships>
</file>

<file path=ppt/slides/_rels/slide4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0.png"/><Relationship Id="rId9" Type="http://schemas.openxmlformats.org/officeDocument/2006/relationships/image" Target="../media/image152.png"/></Relationships>
</file>

<file path=ppt/slides/_rels/slide4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40.png"/><Relationship Id="rId9" Type="http://schemas.openxmlformats.org/officeDocument/2006/relationships/image" Target="../media/image1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 Id="rId5" Type="http://schemas.openxmlformats.org/officeDocument/2006/relationships/image" Target="../media/image166.png"/><Relationship Id="rId4" Type="http://schemas.openxmlformats.org/officeDocument/2006/relationships/image" Target="../media/image165.png"/></Relationships>
</file>

<file path=ppt/slides/_rels/slide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 Id="rId5" Type="http://schemas.openxmlformats.org/officeDocument/2006/relationships/image" Target="../media/image173.png"/><Relationship Id="rId4" Type="http://schemas.openxmlformats.org/officeDocument/2006/relationships/image" Target="../media/image172.png"/></Relationships>
</file>

<file path=ppt/slides/_rels/slide5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4.png"/><Relationship Id="rId7" Type="http://schemas.openxmlformats.org/officeDocument/2006/relationships/image" Target="../media/image17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76.png"/><Relationship Id="rId4" Type="http://schemas.openxmlformats.org/officeDocument/2006/relationships/image" Target="../media/image175.png"/></Relationships>
</file>

<file path=ppt/slides/_rels/slide55.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94.png"/><Relationship Id="rId26" Type="http://schemas.openxmlformats.org/officeDocument/2006/relationships/image" Target="../media/image202.png"/><Relationship Id="rId3" Type="http://schemas.openxmlformats.org/officeDocument/2006/relationships/image" Target="../media/image179.png"/><Relationship Id="rId21" Type="http://schemas.openxmlformats.org/officeDocument/2006/relationships/image" Target="../media/image197.png"/><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93.png"/><Relationship Id="rId25" Type="http://schemas.openxmlformats.org/officeDocument/2006/relationships/image" Target="../media/image201.png"/><Relationship Id="rId2" Type="http://schemas.openxmlformats.org/officeDocument/2006/relationships/notesSlide" Target="../notesSlides/notesSlide39.xml"/><Relationship Id="rId16" Type="http://schemas.openxmlformats.org/officeDocument/2006/relationships/image" Target="../media/image192.png"/><Relationship Id="rId20" Type="http://schemas.openxmlformats.org/officeDocument/2006/relationships/image" Target="../media/image196.png"/><Relationship Id="rId1" Type="http://schemas.openxmlformats.org/officeDocument/2006/relationships/slideLayout" Target="../slideLayouts/slideLayout3.xml"/><Relationship Id="rId6" Type="http://schemas.openxmlformats.org/officeDocument/2006/relationships/image" Target="../media/image182.png"/><Relationship Id="rId11" Type="http://schemas.openxmlformats.org/officeDocument/2006/relationships/image" Target="../media/image187.png"/><Relationship Id="rId24" Type="http://schemas.openxmlformats.org/officeDocument/2006/relationships/image" Target="../media/image200.png"/><Relationship Id="rId5" Type="http://schemas.openxmlformats.org/officeDocument/2006/relationships/image" Target="../media/image181.png"/><Relationship Id="rId15" Type="http://schemas.openxmlformats.org/officeDocument/2006/relationships/image" Target="../media/image191.png"/><Relationship Id="rId23" Type="http://schemas.openxmlformats.org/officeDocument/2006/relationships/image" Target="../media/image199.png"/><Relationship Id="rId10" Type="http://schemas.openxmlformats.org/officeDocument/2006/relationships/image" Target="../media/image186.png"/><Relationship Id="rId19" Type="http://schemas.openxmlformats.org/officeDocument/2006/relationships/image" Target="../media/image195.png"/><Relationship Id="rId4" Type="http://schemas.openxmlformats.org/officeDocument/2006/relationships/image" Target="../media/image180.png"/><Relationship Id="rId9" Type="http://schemas.openxmlformats.org/officeDocument/2006/relationships/image" Target="../media/image185.png"/><Relationship Id="rId14" Type="http://schemas.openxmlformats.org/officeDocument/2006/relationships/image" Target="../media/image190.png"/><Relationship Id="rId22" Type="http://schemas.openxmlformats.org/officeDocument/2006/relationships/image" Target="../media/image198.png"/><Relationship Id="rId27" Type="http://schemas.openxmlformats.org/officeDocument/2006/relationships/image" Target="../media/image203.png"/></Relationships>
</file>

<file path=ppt/slides/_rels/slide56.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83.png"/><Relationship Id="rId18" Type="http://schemas.openxmlformats.org/officeDocument/2006/relationships/image" Target="../media/image186.png"/><Relationship Id="rId26" Type="http://schemas.openxmlformats.org/officeDocument/2006/relationships/image" Target="../media/image191.png"/><Relationship Id="rId3" Type="http://schemas.openxmlformats.org/officeDocument/2006/relationships/image" Target="../media/image204.png"/><Relationship Id="rId21" Type="http://schemas.openxmlformats.org/officeDocument/2006/relationships/image" Target="../media/image188.png"/><Relationship Id="rId7" Type="http://schemas.openxmlformats.org/officeDocument/2006/relationships/image" Target="../media/image208.png"/><Relationship Id="rId12" Type="http://schemas.openxmlformats.org/officeDocument/2006/relationships/image" Target="../media/image182.png"/><Relationship Id="rId17" Type="http://schemas.openxmlformats.org/officeDocument/2006/relationships/image" Target="../media/image211.png"/><Relationship Id="rId25" Type="http://schemas.openxmlformats.org/officeDocument/2006/relationships/image" Target="../media/image214.png"/><Relationship Id="rId2" Type="http://schemas.openxmlformats.org/officeDocument/2006/relationships/notesSlide" Target="../notesSlides/notesSlide40.xml"/><Relationship Id="rId16" Type="http://schemas.openxmlformats.org/officeDocument/2006/relationships/image" Target="../media/image185.png"/><Relationship Id="rId20" Type="http://schemas.openxmlformats.org/officeDocument/2006/relationships/image" Target="../media/image212.png"/><Relationship Id="rId1" Type="http://schemas.openxmlformats.org/officeDocument/2006/relationships/slideLayout" Target="../slideLayouts/slideLayout3.xml"/><Relationship Id="rId6" Type="http://schemas.openxmlformats.org/officeDocument/2006/relationships/image" Target="../media/image207.png"/><Relationship Id="rId11" Type="http://schemas.openxmlformats.org/officeDocument/2006/relationships/image" Target="../media/image181.png"/><Relationship Id="rId24" Type="http://schemas.openxmlformats.org/officeDocument/2006/relationships/image" Target="../media/image190.png"/><Relationship Id="rId5" Type="http://schemas.openxmlformats.org/officeDocument/2006/relationships/image" Target="../media/image206.png"/><Relationship Id="rId15" Type="http://schemas.openxmlformats.org/officeDocument/2006/relationships/image" Target="../media/image210.png"/><Relationship Id="rId23" Type="http://schemas.openxmlformats.org/officeDocument/2006/relationships/image" Target="../media/image189.png"/><Relationship Id="rId28" Type="http://schemas.openxmlformats.org/officeDocument/2006/relationships/image" Target="../media/image216.png"/><Relationship Id="rId10" Type="http://schemas.openxmlformats.org/officeDocument/2006/relationships/image" Target="../media/image180.png"/><Relationship Id="rId19" Type="http://schemas.openxmlformats.org/officeDocument/2006/relationships/image" Target="../media/image187.png"/><Relationship Id="rId4" Type="http://schemas.openxmlformats.org/officeDocument/2006/relationships/image" Target="../media/image205.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213.png"/><Relationship Id="rId27" Type="http://schemas.openxmlformats.org/officeDocument/2006/relationships/image" Target="../media/image215.png"/></Relationships>
</file>

<file path=ppt/slides/_rels/slide5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19.png"/><Relationship Id="rId4" Type="http://schemas.openxmlformats.org/officeDocument/2006/relationships/image" Target="../media/image218.png"/></Relationships>
</file>

<file path=ppt/slides/_rels/slide5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28.png"/></Relationships>
</file>

<file path=ppt/slides/_rels/slide6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xml"/><Relationship Id="rId4" Type="http://schemas.openxmlformats.org/officeDocument/2006/relationships/image" Target="../media/image232.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7.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250.png"/><Relationship Id="rId1" Type="http://schemas.openxmlformats.org/officeDocument/2006/relationships/slideLayout" Target="../slideLayouts/slideLayout3.xml"/><Relationship Id="rId5" Type="http://schemas.openxmlformats.org/officeDocument/2006/relationships/image" Target="../media/image1280.png"/><Relationship Id="rId4" Type="http://schemas.openxmlformats.org/officeDocument/2006/relationships/image" Target="../media/image1270.png"/></Relationships>
</file>

<file path=ppt/slides/_rels/slide77.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3.xml"/><Relationship Id="rId4" Type="http://schemas.openxmlformats.org/officeDocument/2006/relationships/image" Target="../media/image1310.png"/></Relationships>
</file>

<file path=ppt/slides/_rels/slide78.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5.png"/><Relationship Id="rId7" Type="http://schemas.openxmlformats.org/officeDocument/2006/relationships/image" Target="../media/image238.png"/><Relationship Id="rId2" Type="http://schemas.openxmlformats.org/officeDocument/2006/relationships/image" Target="../media/image234.png"/><Relationship Id="rId1" Type="http://schemas.openxmlformats.org/officeDocument/2006/relationships/slideLayout" Target="../slideLayouts/slideLayout3.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0" Type="http://schemas.openxmlformats.org/officeDocument/2006/relationships/image" Target="../media/image241.png"/><Relationship Id="rId4" Type="http://schemas.microsoft.com/office/2007/relationships/hdphoto" Target="../media/hdphoto4.wdp"/><Relationship Id="rId9" Type="http://schemas.openxmlformats.org/officeDocument/2006/relationships/image" Target="../media/image240.png"/></Relationships>
</file>

<file path=ppt/slides/_rels/slide7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3.xml"/><Relationship Id="rId5" Type="http://schemas.openxmlformats.org/officeDocument/2006/relationships/image" Target="../media/image250.png"/><Relationship Id="rId4" Type="http://schemas.openxmlformats.org/officeDocument/2006/relationships/image" Target="../media/image249.png"/></Relationships>
</file>

<file path=ppt/slides/_rels/slide8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54.png"/><Relationship Id="rId4" Type="http://schemas.openxmlformats.org/officeDocument/2006/relationships/image" Target="../media/image253.png"/></Relationships>
</file>

<file path=ppt/slides/_rels/slide82.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image" Target="../media/image25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256.png"/><Relationship Id="rId7" Type="http://schemas.openxmlformats.org/officeDocument/2006/relationships/image" Target="../media/image570.png"/><Relationship Id="rId12" Type="http://schemas.openxmlformats.org/officeDocument/2006/relationships/image" Target="../media/image26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60.png"/><Relationship Id="rId11"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600.png"/><Relationship Id="rId4" Type="http://schemas.openxmlformats.org/officeDocument/2006/relationships/image" Target="../media/image257.png"/><Relationship Id="rId9" Type="http://schemas.openxmlformats.org/officeDocument/2006/relationships/image" Target="../media/image590.png"/></Relationships>
</file>

<file path=ppt/slides/_rels/slide84.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330.png"/><Relationship Id="rId7" Type="http://schemas.openxmlformats.org/officeDocument/2006/relationships/image" Target="../media/image26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61.png"/><Relationship Id="rId5" Type="http://schemas.openxmlformats.org/officeDocument/2006/relationships/image" Target="../media/image2350.png"/><Relationship Id="rId4" Type="http://schemas.openxmlformats.org/officeDocument/2006/relationships/image" Target="../media/image2340.png"/></Relationships>
</file>

<file path=ppt/slides/_rels/slide8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265.png"/><Relationship Id="rId4" Type="http://schemas.openxmlformats.org/officeDocument/2006/relationships/image" Target="../media/image264.png"/></Relationships>
</file>

<file path=ppt/slides/_rels/slide8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67.png"/></Relationships>
</file>

<file path=ppt/slides/_rels/slide8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270.png"/><Relationship Id="rId4" Type="http://schemas.openxmlformats.org/officeDocument/2006/relationships/image" Target="../media/image269.png"/></Relationships>
</file>

<file path=ppt/slides/_rels/slide88.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71.png"/><Relationship Id="rId7" Type="http://schemas.openxmlformats.org/officeDocument/2006/relationships/image" Target="../media/image273.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272.png"/><Relationship Id="rId5" Type="http://schemas.openxmlformats.org/officeDocument/2006/relationships/image" Target="../media/image261.png"/><Relationship Id="rId4" Type="http://schemas.openxmlformats.org/officeDocument/2006/relationships/image" Target="../media/image720.png"/><Relationship Id="rId9" Type="http://schemas.openxmlformats.org/officeDocument/2006/relationships/image" Target="../media/image275.pn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7D625B-46F6-0902-5B79-26596F6CCF25}"/>
              </a:ext>
            </a:extLst>
          </p:cNvPr>
          <p:cNvSpPr>
            <a:spLocks noGrp="1"/>
          </p:cNvSpPr>
          <p:nvPr>
            <p:ph type="sldNum" sz="quarter" idx="12"/>
          </p:nvPr>
        </p:nvSpPr>
        <p:spPr/>
        <p:txBody>
          <a:bodyPr/>
          <a:lstStyle/>
          <a:p>
            <a:fld id="{8D04ACF1-8115-4F2A-BC52-125D9799F304}" type="slidenum">
              <a:rPr lang="zh-CN" altLang="en-US" smtClean="0"/>
              <a:t>1</a:t>
            </a:fld>
            <a:endParaRPr lang="zh-CN" altLang="en-US"/>
          </a:p>
        </p:txBody>
      </p:sp>
      <p:sp>
        <p:nvSpPr>
          <p:cNvPr id="3" name="文本框 2">
            <a:extLst>
              <a:ext uri="{FF2B5EF4-FFF2-40B4-BE49-F238E27FC236}">
                <a16:creationId xmlns:a16="http://schemas.microsoft.com/office/drawing/2014/main" id="{2F99581A-AD56-8A17-69C4-320D8D505115}"/>
              </a:ext>
            </a:extLst>
          </p:cNvPr>
          <p:cNvSpPr txBox="1"/>
          <p:nvPr/>
        </p:nvSpPr>
        <p:spPr>
          <a:xfrm>
            <a:off x="166641" y="1120676"/>
            <a:ext cx="8787334" cy="2308324"/>
          </a:xfrm>
          <a:prstGeom prst="rect">
            <a:avLst/>
          </a:prstGeom>
          <a:noFill/>
        </p:spPr>
        <p:txBody>
          <a:bodyPr wrap="square" rtlCol="0">
            <a:spAutoFit/>
          </a:bodyPr>
          <a:lstStyle/>
          <a:p>
            <a:r>
              <a:rPr kumimoji="1" lang="en-US" altLang="zh-CN" sz="3600" b="1" dirty="0">
                <a:solidFill>
                  <a:schemeClr val="tx1">
                    <a:lumMod val="85000"/>
                    <a:lumOff val="15000"/>
                  </a:schemeClr>
                </a:solidFill>
              </a:rPr>
              <a:t>Quantitative evaluation of the influence of internal carotid artery geometry on wall shear stress distribution via shape classification</a:t>
            </a:r>
          </a:p>
        </p:txBody>
      </p:sp>
      <p:sp>
        <p:nvSpPr>
          <p:cNvPr id="4" name="文本框 3">
            <a:extLst>
              <a:ext uri="{FF2B5EF4-FFF2-40B4-BE49-F238E27FC236}">
                <a16:creationId xmlns:a16="http://schemas.microsoft.com/office/drawing/2014/main" id="{B69BBE28-B248-255A-9295-F5E58A8E126E}"/>
              </a:ext>
            </a:extLst>
          </p:cNvPr>
          <p:cNvSpPr txBox="1"/>
          <p:nvPr/>
        </p:nvSpPr>
        <p:spPr>
          <a:xfrm>
            <a:off x="71845" y="4321918"/>
            <a:ext cx="5746766" cy="2062103"/>
          </a:xfrm>
          <a:prstGeom prst="rect">
            <a:avLst/>
          </a:prstGeom>
          <a:noFill/>
        </p:spPr>
        <p:txBody>
          <a:bodyPr wrap="none" rtlCol="0">
            <a:spAutoFit/>
          </a:bodyPr>
          <a:lstStyle/>
          <a:p>
            <a:r>
              <a:rPr kumimoji="1" lang="en-US" altLang="zh-CN" sz="2000" b="1" dirty="0"/>
              <a:t>Jianqing Feng  </a:t>
            </a:r>
          </a:p>
          <a:p>
            <a:endParaRPr kumimoji="1" lang="en-US" altLang="zh-CN" dirty="0"/>
          </a:p>
          <a:p>
            <a:r>
              <a:rPr kumimoji="1" lang="en-US" altLang="zh-CN" dirty="0"/>
              <a:t>Ph.D. Student, Year 3  </a:t>
            </a:r>
          </a:p>
          <a:p>
            <a:r>
              <a:rPr kumimoji="1" lang="en-US" altLang="zh-CN" dirty="0"/>
              <a:t>Department of Mechanical Engineering  </a:t>
            </a:r>
          </a:p>
          <a:p>
            <a:r>
              <a:rPr kumimoji="1" lang="en-US" altLang="zh-CN" dirty="0"/>
              <a:t>Graduate School of Engineering, The University of Tokyo  </a:t>
            </a:r>
          </a:p>
          <a:p>
            <a:endParaRPr kumimoji="1" lang="en-US" altLang="zh-CN" dirty="0"/>
          </a:p>
          <a:p>
            <a:r>
              <a:rPr kumimoji="1" lang="en-US" altLang="zh-CN" dirty="0"/>
              <a:t>Supervisor: Prof. Marie Oshima</a:t>
            </a:r>
          </a:p>
        </p:txBody>
      </p:sp>
      <p:sp>
        <p:nvSpPr>
          <p:cNvPr id="5" name="文本框 4">
            <a:extLst>
              <a:ext uri="{FF2B5EF4-FFF2-40B4-BE49-F238E27FC236}">
                <a16:creationId xmlns:a16="http://schemas.microsoft.com/office/drawing/2014/main" id="{8B2A4FAF-1A81-5507-A567-9D8B081FFEFE}"/>
              </a:ext>
            </a:extLst>
          </p:cNvPr>
          <p:cNvSpPr txBox="1"/>
          <p:nvPr/>
        </p:nvSpPr>
        <p:spPr>
          <a:xfrm>
            <a:off x="166641" y="3429000"/>
            <a:ext cx="8976927" cy="369332"/>
          </a:xfrm>
          <a:prstGeom prst="rect">
            <a:avLst/>
          </a:prstGeom>
          <a:noFill/>
        </p:spPr>
        <p:txBody>
          <a:bodyPr wrap="square" rtlCol="0">
            <a:spAutoFit/>
          </a:bodyPr>
          <a:lstStyle/>
          <a:p>
            <a:r>
              <a:rPr kumimoji="1" lang="zh-CN" altLang="en-US" dirty="0">
                <a:solidFill>
                  <a:schemeClr val="tx1">
                    <a:lumMod val="85000"/>
                    <a:lumOff val="15000"/>
                  </a:schemeClr>
                </a:solidFill>
              </a:rPr>
              <a:t>頸内動脈</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形状分類</a:t>
            </a:r>
            <a:r>
              <a:rPr kumimoji="1" lang="ja-JP" altLang="en-US">
                <a:solidFill>
                  <a:schemeClr val="tx1">
                    <a:lumMod val="85000"/>
                    <a:lumOff val="15000"/>
                  </a:schemeClr>
                </a:solidFill>
              </a:rPr>
              <a:t>に</a:t>
            </a:r>
            <a:r>
              <a:rPr kumimoji="1" lang="zh-CN" altLang="en-US" dirty="0">
                <a:solidFill>
                  <a:schemeClr val="tx1">
                    <a:lumMod val="85000"/>
                    <a:lumOff val="15000"/>
                  </a:schemeClr>
                </a:solidFill>
              </a:rPr>
              <a:t>基</a:t>
            </a:r>
            <a:r>
              <a:rPr kumimoji="1" lang="ja-JP" altLang="en-US">
                <a:solidFill>
                  <a:schemeClr val="tx1">
                    <a:lumMod val="85000"/>
                    <a:lumOff val="15000"/>
                  </a:schemeClr>
                </a:solidFill>
              </a:rPr>
              <a:t>づく</a:t>
            </a:r>
            <a:r>
              <a:rPr kumimoji="1" lang="zh-CN" altLang="en-US" dirty="0">
                <a:solidFill>
                  <a:schemeClr val="tx1">
                    <a:lumMod val="85000"/>
                    <a:lumOff val="15000"/>
                  </a:schemeClr>
                </a:solidFill>
              </a:rPr>
              <a:t>壁面</a:t>
            </a:r>
            <a:r>
              <a:rPr kumimoji="1" lang="ja-JP" altLang="en-US">
                <a:solidFill>
                  <a:schemeClr val="tx1">
                    <a:lumMod val="85000"/>
                    <a:lumOff val="15000"/>
                  </a:schemeClr>
                </a:solidFill>
              </a:rPr>
              <a:t>せん</a:t>
            </a:r>
            <a:r>
              <a:rPr kumimoji="1" lang="zh-CN" altLang="en-US" dirty="0">
                <a:solidFill>
                  <a:schemeClr val="tx1">
                    <a:lumMod val="85000"/>
                    <a:lumOff val="15000"/>
                  </a:schemeClr>
                </a:solidFill>
              </a:rPr>
              <a:t>断応力分布</a:t>
            </a:r>
            <a:r>
              <a:rPr kumimoji="1" lang="ja-JP" altLang="en-US">
                <a:solidFill>
                  <a:schemeClr val="tx1">
                    <a:lumMod val="85000"/>
                    <a:lumOff val="15000"/>
                  </a:schemeClr>
                </a:solidFill>
              </a:rPr>
              <a:t>への</a:t>
            </a:r>
            <a:r>
              <a:rPr kumimoji="1" lang="zh-CN" altLang="en-US" dirty="0">
                <a:solidFill>
                  <a:schemeClr val="tx1">
                    <a:lumMod val="85000"/>
                    <a:lumOff val="15000"/>
                  </a:schemeClr>
                </a:solidFill>
              </a:rPr>
              <a:t>影響</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定量的評価</a:t>
            </a:r>
          </a:p>
        </p:txBody>
      </p:sp>
    </p:spTree>
    <p:extLst>
      <p:ext uri="{BB962C8B-B14F-4D97-AF65-F5344CB8AC3E}">
        <p14:creationId xmlns:p14="http://schemas.microsoft.com/office/powerpoint/2010/main" val="178355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1C7B-AD7A-A48A-140B-B5DB4F24A0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766FBF-4046-21BC-277D-1D7FCE2891F8}"/>
              </a:ext>
            </a:extLst>
          </p:cNvPr>
          <p:cNvSpPr>
            <a:spLocks noGrp="1"/>
          </p:cNvSpPr>
          <p:nvPr>
            <p:ph type="sldNum" sz="quarter" idx="12"/>
          </p:nvPr>
        </p:nvSpPr>
        <p:spPr/>
        <p:txBody>
          <a:bodyPr/>
          <a:lstStyle/>
          <a:p>
            <a:fld id="{8D04ACF1-8115-4F2A-BC52-125D9799F304}" type="slidenum">
              <a:rPr lang="zh-CN" altLang="en-US" smtClean="0"/>
              <a:t>10</a:t>
            </a:fld>
            <a:endParaRPr lang="zh-CN" altLang="en-US"/>
          </a:p>
        </p:txBody>
      </p:sp>
      <p:sp>
        <p:nvSpPr>
          <p:cNvPr id="3" name="文本框 2">
            <a:extLst>
              <a:ext uri="{FF2B5EF4-FFF2-40B4-BE49-F238E27FC236}">
                <a16:creationId xmlns:a16="http://schemas.microsoft.com/office/drawing/2014/main" id="{16AE225F-CAD8-C114-05FD-F8EB1B871DA2}"/>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Shape Analysis</a:t>
            </a:r>
          </a:p>
        </p:txBody>
      </p:sp>
      <p:sp>
        <p:nvSpPr>
          <p:cNvPr id="4" name="文本框 3">
            <a:extLst>
              <a:ext uri="{FF2B5EF4-FFF2-40B4-BE49-F238E27FC236}">
                <a16:creationId xmlns:a16="http://schemas.microsoft.com/office/drawing/2014/main" id="{B46CA550-FB40-5C85-B4CB-433F5362CA64}"/>
              </a:ext>
            </a:extLst>
          </p:cNvPr>
          <p:cNvSpPr txBox="1"/>
          <p:nvPr/>
        </p:nvSpPr>
        <p:spPr>
          <a:xfrm>
            <a:off x="-1" y="1920073"/>
            <a:ext cx="8467596" cy="3376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Siphon Extraction</a:t>
            </a:r>
          </a:p>
          <a:p>
            <a:pPr marL="285750" indent="-285750">
              <a:lnSpc>
                <a:spcPct val="150000"/>
              </a:lnSpc>
              <a:buFont typeface="Arial" panose="020B0604020202020204" pitchFamily="34" charset="0"/>
              <a:buChar char="•"/>
            </a:pPr>
            <a:r>
              <a:rPr kumimoji="1" lang="en-US" altLang="zh-CN" dirty="0"/>
              <a:t>Siphon Shape Definition</a:t>
            </a:r>
          </a:p>
          <a:p>
            <a:pPr marL="285750" indent="-285750">
              <a:lnSpc>
                <a:spcPct val="150000"/>
              </a:lnSpc>
              <a:buFont typeface="Arial" panose="020B0604020202020204" pitchFamily="34" charset="0"/>
              <a:buChar char="•"/>
            </a:pPr>
            <a:r>
              <a:rPr kumimoji="1" lang="en-US" altLang="zh-CN" dirty="0"/>
              <a:t>Shape Classification</a:t>
            </a:r>
          </a:p>
          <a:p>
            <a:pPr marL="285750" indent="-285750">
              <a:lnSpc>
                <a:spcPct val="150000"/>
              </a:lnSpc>
              <a:buFont typeface="Arial" panose="020B0604020202020204" pitchFamily="34" charset="0"/>
              <a:buChar char="•"/>
            </a:pPr>
            <a:r>
              <a:rPr kumimoji="1" lang="en-US" altLang="zh-CN" dirty="0"/>
              <a:t>Tangent Principal Component Analysis</a:t>
            </a:r>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2444169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DE265-882D-DAF7-AC00-556241352EB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0E723A-8784-7946-6423-276B4BFE12EA}"/>
              </a:ext>
            </a:extLst>
          </p:cNvPr>
          <p:cNvSpPr>
            <a:spLocks noGrp="1"/>
          </p:cNvSpPr>
          <p:nvPr>
            <p:ph type="sldNum" sz="quarter" idx="12"/>
          </p:nvPr>
        </p:nvSpPr>
        <p:spPr/>
        <p:txBody>
          <a:bodyPr/>
          <a:lstStyle/>
          <a:p>
            <a:fld id="{8D04ACF1-8115-4F2A-BC52-125D9799F304}" type="slidenum">
              <a:rPr lang="zh-CN" altLang="en-US" smtClean="0"/>
              <a:t>11</a:t>
            </a:fld>
            <a:endParaRPr lang="zh-CN" altLang="en-US"/>
          </a:p>
        </p:txBody>
      </p:sp>
      <p:sp>
        <p:nvSpPr>
          <p:cNvPr id="3" name="文本框 2">
            <a:extLst>
              <a:ext uri="{FF2B5EF4-FFF2-40B4-BE49-F238E27FC236}">
                <a16:creationId xmlns:a16="http://schemas.microsoft.com/office/drawing/2014/main" id="{B68127FB-F3D3-FE2E-29F9-D345D9F154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Overview</a:t>
            </a:r>
          </a:p>
        </p:txBody>
      </p:sp>
      <p:sp>
        <p:nvSpPr>
          <p:cNvPr id="4" name="文本框 3">
            <a:extLst>
              <a:ext uri="{FF2B5EF4-FFF2-40B4-BE49-F238E27FC236}">
                <a16:creationId xmlns:a16="http://schemas.microsoft.com/office/drawing/2014/main" id="{C0BCCF9F-A32A-C96C-FCF5-1CB0A95974D5}"/>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7" name="文本框 6">
            <a:extLst>
              <a:ext uri="{FF2B5EF4-FFF2-40B4-BE49-F238E27FC236}">
                <a16:creationId xmlns:a16="http://schemas.microsoft.com/office/drawing/2014/main" id="{82DF6394-4FD0-B197-C734-F5D7BEA02D51}"/>
              </a:ext>
            </a:extLst>
          </p:cNvPr>
          <p:cNvSpPr txBox="1"/>
          <p:nvPr/>
        </p:nvSpPr>
        <p:spPr>
          <a:xfrm>
            <a:off x="1631950" y="1097805"/>
            <a:ext cx="647700" cy="369332"/>
          </a:xfrm>
          <a:prstGeom prst="rect">
            <a:avLst/>
          </a:prstGeom>
          <a:noFill/>
        </p:spPr>
        <p:txBody>
          <a:bodyPr wrap="square" rtlCol="0">
            <a:spAutoFit/>
          </a:bodyPr>
          <a:lstStyle/>
          <a:p>
            <a:pPr algn="ctr"/>
            <a:r>
              <a:rPr lang="en-US" altLang="zh-CN" dirty="0"/>
              <a:t>ICA</a:t>
            </a:r>
            <a:endParaRPr lang="zh-CN" altLang="en-US" dirty="0"/>
          </a:p>
        </p:txBody>
      </p:sp>
      <p:sp>
        <p:nvSpPr>
          <p:cNvPr id="10" name="矩形 9">
            <a:extLst>
              <a:ext uri="{FF2B5EF4-FFF2-40B4-BE49-F238E27FC236}">
                <a16:creationId xmlns:a16="http://schemas.microsoft.com/office/drawing/2014/main" id="{09313804-A88A-15C8-3EE2-E1D920CF393B}"/>
              </a:ext>
            </a:extLst>
          </p:cNvPr>
          <p:cNvSpPr/>
          <p:nvPr/>
        </p:nvSpPr>
        <p:spPr>
          <a:xfrm>
            <a:off x="1587500" y="1097805"/>
            <a:ext cx="730250"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B2145CB3-275A-1B76-8CA8-17DB34CD10D6}"/>
              </a:ext>
            </a:extLst>
          </p:cNvPr>
          <p:cNvCxnSpPr>
            <a:cxnSpLocks/>
            <a:stCxn id="10" idx="2"/>
          </p:cNvCxnSpPr>
          <p:nvPr/>
        </p:nvCxnSpPr>
        <p:spPr>
          <a:xfrm>
            <a:off x="1952625" y="1467137"/>
            <a:ext cx="0" cy="5006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extLst>
              <a:ext uri="{FF2B5EF4-FFF2-40B4-BE49-F238E27FC236}">
                <a16:creationId xmlns:a16="http://schemas.microsoft.com/office/drawing/2014/main" id="{B5A53F15-7F91-9620-24BF-BE4702BD7ADD}"/>
              </a:ext>
            </a:extLst>
          </p:cNvPr>
          <p:cNvSpPr txBox="1"/>
          <p:nvPr/>
        </p:nvSpPr>
        <p:spPr>
          <a:xfrm>
            <a:off x="5169162" y="2208920"/>
            <a:ext cx="2178050" cy="338554"/>
          </a:xfrm>
          <a:prstGeom prst="rect">
            <a:avLst/>
          </a:prstGeom>
          <a:noFill/>
        </p:spPr>
        <p:txBody>
          <a:bodyPr wrap="square" rtlCol="0">
            <a:spAutoFit/>
          </a:bodyPr>
          <a:lstStyle/>
          <a:p>
            <a:r>
              <a:rPr lang="en-US" altLang="zh-CN" sz="1600" dirty="0"/>
              <a:t>Siphon Extraction</a:t>
            </a:r>
          </a:p>
        </p:txBody>
      </p:sp>
      <p:sp>
        <p:nvSpPr>
          <p:cNvPr id="29" name="文本框 28">
            <a:extLst>
              <a:ext uri="{FF2B5EF4-FFF2-40B4-BE49-F238E27FC236}">
                <a16:creationId xmlns:a16="http://schemas.microsoft.com/office/drawing/2014/main" id="{97FF4D4E-07B7-238B-F511-9210FEEBFE46}"/>
              </a:ext>
            </a:extLst>
          </p:cNvPr>
          <p:cNvSpPr txBox="1"/>
          <p:nvPr/>
        </p:nvSpPr>
        <p:spPr>
          <a:xfrm>
            <a:off x="1189889" y="1980455"/>
            <a:ext cx="1569928" cy="369332"/>
          </a:xfrm>
          <a:prstGeom prst="rect">
            <a:avLst/>
          </a:prstGeom>
          <a:noFill/>
        </p:spPr>
        <p:txBody>
          <a:bodyPr wrap="square" rtlCol="0">
            <a:spAutoFit/>
          </a:bodyPr>
          <a:lstStyle/>
          <a:p>
            <a:pPr algn="ctr"/>
            <a:r>
              <a:rPr lang="en-US" altLang="zh-CN" dirty="0"/>
              <a:t>ICA Siphon</a:t>
            </a:r>
            <a:endParaRPr lang="zh-CN" altLang="en-US" dirty="0"/>
          </a:p>
        </p:txBody>
      </p:sp>
      <p:sp>
        <p:nvSpPr>
          <p:cNvPr id="31" name="矩形 30">
            <a:extLst>
              <a:ext uri="{FF2B5EF4-FFF2-40B4-BE49-F238E27FC236}">
                <a16:creationId xmlns:a16="http://schemas.microsoft.com/office/drawing/2014/main" id="{2650412C-EE58-A93D-B2CF-43C2EA0FB694}"/>
              </a:ext>
            </a:extLst>
          </p:cNvPr>
          <p:cNvSpPr/>
          <p:nvPr/>
        </p:nvSpPr>
        <p:spPr>
          <a:xfrm>
            <a:off x="1145439" y="1980455"/>
            <a:ext cx="161437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3" name="图片 32" descr="卡通人物&#10;&#10;AI 生成的内容可能不正确。">
            <a:extLst>
              <a:ext uri="{FF2B5EF4-FFF2-40B4-BE49-F238E27FC236}">
                <a16:creationId xmlns:a16="http://schemas.microsoft.com/office/drawing/2014/main" id="{6BFDF596-D0B3-2CE6-5568-77D80BC7D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173" y="1114643"/>
            <a:ext cx="689492" cy="1282308"/>
          </a:xfrm>
          <a:prstGeom prst="rect">
            <a:avLst/>
          </a:prstGeom>
        </p:spPr>
      </p:pic>
      <p:sp>
        <p:nvSpPr>
          <p:cNvPr id="34" name="下箭头 20">
            <a:extLst>
              <a:ext uri="{FF2B5EF4-FFF2-40B4-BE49-F238E27FC236}">
                <a16:creationId xmlns:a16="http://schemas.microsoft.com/office/drawing/2014/main" id="{2C611D3C-E8EB-6557-4B29-535F46774148}"/>
              </a:ext>
            </a:extLst>
          </p:cNvPr>
          <p:cNvSpPr/>
          <p:nvPr/>
        </p:nvSpPr>
        <p:spPr>
          <a:xfrm rot="16200000">
            <a:off x="5282903" y="1569657"/>
            <a:ext cx="227899" cy="272008"/>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35" name="图片 34" descr="卡通人物&#10;&#10;AI 生成的内容可能不正确。">
            <a:extLst>
              <a:ext uri="{FF2B5EF4-FFF2-40B4-BE49-F238E27FC236}">
                <a16:creationId xmlns:a16="http://schemas.microsoft.com/office/drawing/2014/main" id="{420FC4D9-C69D-FB28-2657-1462A900FDCE}"/>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5755447" y="1426358"/>
            <a:ext cx="960251" cy="782562"/>
          </a:xfrm>
          <a:prstGeom prst="rect">
            <a:avLst/>
          </a:prstGeom>
        </p:spPr>
      </p:pic>
      <p:cxnSp>
        <p:nvCxnSpPr>
          <p:cNvPr id="36" name="直接箭头连接符 35">
            <a:extLst>
              <a:ext uri="{FF2B5EF4-FFF2-40B4-BE49-F238E27FC236}">
                <a16:creationId xmlns:a16="http://schemas.microsoft.com/office/drawing/2014/main" id="{6C741994-8147-8BBB-78F5-7D461F9CFA8C}"/>
              </a:ext>
            </a:extLst>
          </p:cNvPr>
          <p:cNvCxnSpPr>
            <a:cxnSpLocks/>
          </p:cNvCxnSpPr>
          <p:nvPr/>
        </p:nvCxnSpPr>
        <p:spPr>
          <a:xfrm>
            <a:off x="1952625" y="2349787"/>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文本框 36">
            <a:extLst>
              <a:ext uri="{FF2B5EF4-FFF2-40B4-BE49-F238E27FC236}">
                <a16:creationId xmlns:a16="http://schemas.microsoft.com/office/drawing/2014/main" id="{5358FD4B-F05A-A1A7-A570-240F844AF90C}"/>
              </a:ext>
            </a:extLst>
          </p:cNvPr>
          <p:cNvSpPr txBox="1"/>
          <p:nvPr/>
        </p:nvSpPr>
        <p:spPr>
          <a:xfrm>
            <a:off x="342896" y="3251500"/>
            <a:ext cx="3174999" cy="369332"/>
          </a:xfrm>
          <a:prstGeom prst="rect">
            <a:avLst/>
          </a:prstGeom>
          <a:noFill/>
        </p:spPr>
        <p:txBody>
          <a:bodyPr wrap="square" rtlCol="0">
            <a:spAutoFit/>
          </a:bodyPr>
          <a:lstStyle/>
          <a:p>
            <a:pPr algn="ctr"/>
            <a:r>
              <a:rPr lang="en-US" altLang="zh-CN" dirty="0"/>
              <a:t>Siphon Shape Definition</a:t>
            </a:r>
          </a:p>
        </p:txBody>
      </p:sp>
      <p:sp>
        <p:nvSpPr>
          <p:cNvPr id="38" name="矩形 37">
            <a:extLst>
              <a:ext uri="{FF2B5EF4-FFF2-40B4-BE49-F238E27FC236}">
                <a16:creationId xmlns:a16="http://schemas.microsoft.com/office/drawing/2014/main" id="{7F252E0F-7D64-6C0B-F5AD-24AC08267DD2}"/>
              </a:ext>
            </a:extLst>
          </p:cNvPr>
          <p:cNvSpPr/>
          <p:nvPr/>
        </p:nvSpPr>
        <p:spPr>
          <a:xfrm>
            <a:off x="365125" y="3241570"/>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32F2BB25-DBC1-1DE2-6DC7-8263521A492E}"/>
              </a:ext>
            </a:extLst>
          </p:cNvPr>
          <p:cNvPicPr>
            <a:picLocks noChangeAspect="1"/>
          </p:cNvPicPr>
          <p:nvPr/>
        </p:nvPicPr>
        <p:blipFill>
          <a:blip r:embed="rId4"/>
          <a:srcRect r="65197"/>
          <a:stretch>
            <a:fillRect/>
          </a:stretch>
        </p:blipFill>
        <p:spPr>
          <a:xfrm>
            <a:off x="4046354" y="2727620"/>
            <a:ext cx="1328269" cy="1469044"/>
          </a:xfrm>
          <a:prstGeom prst="rect">
            <a:avLst/>
          </a:prstGeom>
        </p:spPr>
      </p:pic>
      <p:sp>
        <p:nvSpPr>
          <p:cNvPr id="40" name="文本框 39">
            <a:extLst>
              <a:ext uri="{FF2B5EF4-FFF2-40B4-BE49-F238E27FC236}">
                <a16:creationId xmlns:a16="http://schemas.microsoft.com/office/drawing/2014/main" id="{403CE004-2AC3-B4C4-87B5-C4C751028DFE}"/>
              </a:ext>
            </a:extLst>
          </p:cNvPr>
          <p:cNvSpPr txBox="1"/>
          <p:nvPr/>
        </p:nvSpPr>
        <p:spPr>
          <a:xfrm>
            <a:off x="5396852" y="3080726"/>
            <a:ext cx="3615322" cy="619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00" dirty="0"/>
              <a:t>Definition Arc length of the fitted circle</a:t>
            </a:r>
          </a:p>
          <a:p>
            <a:pPr marL="285750" indent="-285750">
              <a:lnSpc>
                <a:spcPct val="150000"/>
              </a:lnSpc>
              <a:buFont typeface="Arial" panose="020B0604020202020204" pitchFamily="34" charset="0"/>
              <a:buChar char="•"/>
            </a:pPr>
            <a:r>
              <a:rPr lang="en-US" altLang="zh-CN" sz="1200" dirty="0"/>
              <a:t>Extraction of representative shape parameters</a:t>
            </a:r>
            <a:endParaRPr lang="zh-CN" altLang="en-US" sz="1200" dirty="0"/>
          </a:p>
        </p:txBody>
      </p:sp>
      <p:cxnSp>
        <p:nvCxnSpPr>
          <p:cNvPr id="42" name="直接箭头连接符 41">
            <a:extLst>
              <a:ext uri="{FF2B5EF4-FFF2-40B4-BE49-F238E27FC236}">
                <a16:creationId xmlns:a16="http://schemas.microsoft.com/office/drawing/2014/main" id="{644F4EC5-E72B-D6F5-9357-E90D3602E30D}"/>
              </a:ext>
            </a:extLst>
          </p:cNvPr>
          <p:cNvCxnSpPr>
            <a:cxnSpLocks/>
          </p:cNvCxnSpPr>
          <p:nvPr/>
        </p:nvCxnSpPr>
        <p:spPr>
          <a:xfrm>
            <a:off x="2947889" y="3603735"/>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文本框 42">
            <a:extLst>
              <a:ext uri="{FF2B5EF4-FFF2-40B4-BE49-F238E27FC236}">
                <a16:creationId xmlns:a16="http://schemas.microsoft.com/office/drawing/2014/main" id="{DE9A712C-16E7-65D8-F0F3-43AABD3D9383}"/>
              </a:ext>
            </a:extLst>
          </p:cNvPr>
          <p:cNvSpPr txBox="1"/>
          <p:nvPr/>
        </p:nvSpPr>
        <p:spPr>
          <a:xfrm>
            <a:off x="1329553" y="4506619"/>
            <a:ext cx="3174999" cy="369332"/>
          </a:xfrm>
          <a:prstGeom prst="rect">
            <a:avLst/>
          </a:prstGeom>
          <a:noFill/>
        </p:spPr>
        <p:txBody>
          <a:bodyPr wrap="square" rtlCol="0">
            <a:spAutoFit/>
          </a:bodyPr>
          <a:lstStyle/>
          <a:p>
            <a:pPr algn="ctr"/>
            <a:r>
              <a:rPr lang="en-US" altLang="zh-CN" dirty="0"/>
              <a:t>Siphon Shape Classification</a:t>
            </a:r>
          </a:p>
        </p:txBody>
      </p:sp>
      <p:sp>
        <p:nvSpPr>
          <p:cNvPr id="44" name="矩形 43">
            <a:extLst>
              <a:ext uri="{FF2B5EF4-FFF2-40B4-BE49-F238E27FC236}">
                <a16:creationId xmlns:a16="http://schemas.microsoft.com/office/drawing/2014/main" id="{3E704C85-5F90-928E-8819-7DA321FE0BBD}"/>
              </a:ext>
            </a:extLst>
          </p:cNvPr>
          <p:cNvSpPr/>
          <p:nvPr/>
        </p:nvSpPr>
        <p:spPr>
          <a:xfrm>
            <a:off x="1351782" y="4496689"/>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904DB96B-747E-78FB-E16A-F212775D07D4}"/>
              </a:ext>
            </a:extLst>
          </p:cNvPr>
          <p:cNvPicPr>
            <a:picLocks noChangeAspect="1"/>
          </p:cNvPicPr>
          <p:nvPr/>
        </p:nvPicPr>
        <p:blipFill>
          <a:blip r:embed="rId5"/>
          <a:stretch>
            <a:fillRect/>
          </a:stretch>
        </p:blipFill>
        <p:spPr>
          <a:xfrm>
            <a:off x="6007725" y="4269201"/>
            <a:ext cx="2152269" cy="1225491"/>
          </a:xfrm>
          <a:prstGeom prst="rect">
            <a:avLst/>
          </a:prstGeom>
        </p:spPr>
      </p:pic>
      <p:pic>
        <p:nvPicPr>
          <p:cNvPr id="46" name="图片 45" descr="卡通人物&#10;&#10;AI 生成的内容可能不正确。">
            <a:extLst>
              <a:ext uri="{FF2B5EF4-FFF2-40B4-BE49-F238E27FC236}">
                <a16:creationId xmlns:a16="http://schemas.microsoft.com/office/drawing/2014/main" id="{086B84D5-E264-D1C1-AA06-C8BD4BD96D68}"/>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649919" y="4486098"/>
            <a:ext cx="850687" cy="693272"/>
          </a:xfrm>
          <a:prstGeom prst="rect">
            <a:avLst/>
          </a:prstGeom>
        </p:spPr>
      </p:pic>
      <p:sp>
        <p:nvSpPr>
          <p:cNvPr id="47" name="箭头: 右 46">
            <a:extLst>
              <a:ext uri="{FF2B5EF4-FFF2-40B4-BE49-F238E27FC236}">
                <a16:creationId xmlns:a16="http://schemas.microsoft.com/office/drawing/2014/main" id="{66C0D6CF-7524-758B-AD3F-AB78C8927D74}"/>
              </a:ext>
            </a:extLst>
          </p:cNvPr>
          <p:cNvSpPr/>
          <p:nvPr/>
        </p:nvSpPr>
        <p:spPr>
          <a:xfrm>
            <a:off x="5587955" y="4693586"/>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77F2B8F7-5406-40F0-F046-C24F95777EC5}"/>
              </a:ext>
            </a:extLst>
          </p:cNvPr>
          <p:cNvCxnSpPr>
            <a:cxnSpLocks/>
          </p:cNvCxnSpPr>
          <p:nvPr/>
        </p:nvCxnSpPr>
        <p:spPr>
          <a:xfrm>
            <a:off x="804958" y="3603735"/>
            <a:ext cx="0" cy="18142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1976C6E4-7E2A-68B5-3B23-CB53CDE7EE7E}"/>
              </a:ext>
            </a:extLst>
          </p:cNvPr>
          <p:cNvSpPr txBox="1"/>
          <p:nvPr/>
        </p:nvSpPr>
        <p:spPr>
          <a:xfrm>
            <a:off x="185601" y="5436335"/>
            <a:ext cx="2366549" cy="369332"/>
          </a:xfrm>
          <a:prstGeom prst="rect">
            <a:avLst/>
          </a:prstGeom>
          <a:noFill/>
        </p:spPr>
        <p:txBody>
          <a:bodyPr wrap="square" rtlCol="0">
            <a:spAutoFit/>
          </a:bodyPr>
          <a:lstStyle/>
          <a:p>
            <a:pPr algn="ctr"/>
            <a:r>
              <a:rPr lang="en-US" altLang="zh-CN" dirty="0"/>
              <a:t>Tangent PCA</a:t>
            </a:r>
          </a:p>
        </p:txBody>
      </p:sp>
      <p:sp>
        <p:nvSpPr>
          <p:cNvPr id="52" name="矩形 51">
            <a:extLst>
              <a:ext uri="{FF2B5EF4-FFF2-40B4-BE49-F238E27FC236}">
                <a16:creationId xmlns:a16="http://schemas.microsoft.com/office/drawing/2014/main" id="{C51E2AF6-03C7-3E9A-6046-2CF941789681}"/>
              </a:ext>
            </a:extLst>
          </p:cNvPr>
          <p:cNvSpPr/>
          <p:nvPr/>
        </p:nvSpPr>
        <p:spPr>
          <a:xfrm>
            <a:off x="342896" y="5436486"/>
            <a:ext cx="205196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85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D1A8-8C7D-8FEA-3933-D9C6A9B15EC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FD5A88-6ACA-7DB3-9B9A-A73A9845EE98}"/>
              </a:ext>
            </a:extLst>
          </p:cNvPr>
          <p:cNvSpPr>
            <a:spLocks noGrp="1"/>
          </p:cNvSpPr>
          <p:nvPr>
            <p:ph type="sldNum" sz="quarter" idx="12"/>
          </p:nvPr>
        </p:nvSpPr>
        <p:spPr/>
        <p:txBody>
          <a:bodyPr/>
          <a:lstStyle/>
          <a:p>
            <a:fld id="{8D04ACF1-8115-4F2A-BC52-125D9799F304}" type="slidenum">
              <a:rPr lang="zh-CN" altLang="en-US" smtClean="0"/>
              <a:t>12</a:t>
            </a:fld>
            <a:endParaRPr lang="zh-CN" altLang="en-US"/>
          </a:p>
        </p:txBody>
      </p:sp>
      <p:sp>
        <p:nvSpPr>
          <p:cNvPr id="3" name="文本框 2">
            <a:extLst>
              <a:ext uri="{FF2B5EF4-FFF2-40B4-BE49-F238E27FC236}">
                <a16:creationId xmlns:a16="http://schemas.microsoft.com/office/drawing/2014/main" id="{5F207D3F-A5C4-5A5A-66A2-027DDED02EB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Extraction</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5A4327F-EFBB-52E4-56B3-74007F0A2CC3}"/>
                  </a:ext>
                </a:extLst>
              </p:cNvPr>
              <p:cNvSpPr txBox="1"/>
              <p:nvPr/>
            </p:nvSpPr>
            <p:spPr>
              <a:xfrm>
                <a:off x="2166231" y="570462"/>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Calculate Curvature (</a:t>
                </a:r>
                <a14:m>
                  <m:oMath xmlns:m="http://schemas.openxmlformats.org/officeDocument/2006/math">
                    <m:r>
                      <a:rPr lang="zh-CN" altLang="en-US" sz="1400" b="0" i="1" smtClean="0">
                        <a:latin typeface="Cambria Math" panose="02040503050406030204" pitchFamily="18" charset="0"/>
                      </a:rPr>
                      <m:t>𝜅</m:t>
                    </m:r>
                  </m:oMath>
                </a14:m>
                <a:r>
                  <a:rPr lang="en-US" altLang="zh-CN" sz="1400" dirty="0"/>
                  <a:t>) and Torsion(</a:t>
                </a:r>
                <a14:m>
                  <m:oMath xmlns:m="http://schemas.openxmlformats.org/officeDocument/2006/math">
                    <m:r>
                      <a:rPr lang="zh-CN" altLang="en-US" sz="1400" b="0" i="1" smtClean="0">
                        <a:latin typeface="Cambria Math" panose="02040503050406030204" pitchFamily="18" charset="0"/>
                      </a:rPr>
                      <m:t>𝜏</m:t>
                    </m:r>
                  </m:oMath>
                </a14:m>
                <a:r>
                  <a:rPr lang="en-US" altLang="zh-CN" sz="1400" dirty="0"/>
                  <a:t>) </a:t>
                </a:r>
                <a:r>
                  <a:rPr lang="en-US" altLang="zh-CN" sz="1400" baseline="30000" dirty="0"/>
                  <a:t>[10]</a:t>
                </a:r>
                <a:endParaRPr lang="en-US" altLang="zh-CN" sz="1400" dirty="0"/>
              </a:p>
            </p:txBody>
          </p:sp>
        </mc:Choice>
        <mc:Fallback xmlns="">
          <p:sp>
            <p:nvSpPr>
              <p:cNvPr id="11" name="文本框 10">
                <a:extLst>
                  <a:ext uri="{FF2B5EF4-FFF2-40B4-BE49-F238E27FC236}">
                    <a16:creationId xmlns:a16="http://schemas.microsoft.com/office/drawing/2014/main" id="{F5A4327F-EFBB-52E4-56B3-74007F0A2CC3}"/>
                  </a:ext>
                </a:extLst>
              </p:cNvPr>
              <p:cNvSpPr txBox="1">
                <a:spLocks noRot="1" noChangeAspect="1" noMove="1" noResize="1" noEditPoints="1" noAdjustHandles="1" noChangeArrowheads="1" noChangeShapeType="1" noTextEdit="1"/>
              </p:cNvSpPr>
              <p:nvPr/>
            </p:nvSpPr>
            <p:spPr>
              <a:xfrm>
                <a:off x="2166231" y="570462"/>
                <a:ext cx="7127739" cy="307777"/>
              </a:xfrm>
              <a:prstGeom prst="rect">
                <a:avLst/>
              </a:prstGeom>
              <a:blipFill>
                <a:blip r:embed="rId3"/>
                <a:stretch>
                  <a:fillRect l="-178" t="-4000" b="-20000"/>
                </a:stretch>
              </a:blipFill>
            </p:spPr>
            <p:txBody>
              <a:bodyPr/>
              <a:lstStyle/>
              <a:p>
                <a:r>
                  <a:rPr lang="zh-CN" altLang="en-US">
                    <a:noFill/>
                  </a:rPr>
                  <a:t> </a:t>
                </a:r>
              </a:p>
            </p:txBody>
          </p:sp>
        </mc:Fallback>
      </mc:AlternateContent>
      <p:sp>
        <p:nvSpPr>
          <p:cNvPr id="12" name="下箭头 11">
            <a:extLst>
              <a:ext uri="{FF2B5EF4-FFF2-40B4-BE49-F238E27FC236}">
                <a16:creationId xmlns:a16="http://schemas.microsoft.com/office/drawing/2014/main" id="{63FE9A69-EB63-4201-C301-AE65C343054E}"/>
              </a:ext>
            </a:extLst>
          </p:cNvPr>
          <p:cNvSpPr/>
          <p:nvPr/>
        </p:nvSpPr>
        <p:spPr>
          <a:xfrm>
            <a:off x="2257895" y="911862"/>
            <a:ext cx="86030" cy="733696"/>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3" name="文本框 12">
            <a:extLst>
              <a:ext uri="{FF2B5EF4-FFF2-40B4-BE49-F238E27FC236}">
                <a16:creationId xmlns:a16="http://schemas.microsoft.com/office/drawing/2014/main" id="{C1AA5AA5-9D87-9848-AC36-5AC42C14B500}"/>
              </a:ext>
            </a:extLst>
          </p:cNvPr>
          <p:cNvSpPr txBox="1"/>
          <p:nvPr/>
        </p:nvSpPr>
        <p:spPr>
          <a:xfrm>
            <a:off x="2166231" y="3068331"/>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Define the start and end of the siphon</a:t>
            </a:r>
            <a:r>
              <a:rPr lang="en-US" altLang="zh-CN" sz="1400" baseline="30000" dirty="0"/>
              <a:t>[11]</a:t>
            </a:r>
          </a:p>
        </p:txBody>
      </p:sp>
      <p:pic>
        <p:nvPicPr>
          <p:cNvPr id="14" name="图片 13" descr="图表, 折线图&#10;&#10;AI 生成的内容可能不正确。">
            <a:extLst>
              <a:ext uri="{FF2B5EF4-FFF2-40B4-BE49-F238E27FC236}">
                <a16:creationId xmlns:a16="http://schemas.microsoft.com/office/drawing/2014/main" id="{D2EF8F01-55ED-8A44-EA4F-D91C5D5AA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196" y="1974072"/>
            <a:ext cx="6245592" cy="1047611"/>
          </a:xfrm>
          <a:prstGeom prst="rect">
            <a:avLst/>
          </a:prstGeom>
        </p:spPr>
      </p:pic>
      <p:pic>
        <p:nvPicPr>
          <p:cNvPr id="15" name="图片 14" descr="图表, 箱线图&#10;&#10;AI 生成的内容可能不正确。">
            <a:extLst>
              <a:ext uri="{FF2B5EF4-FFF2-40B4-BE49-F238E27FC236}">
                <a16:creationId xmlns:a16="http://schemas.microsoft.com/office/drawing/2014/main" id="{1543D530-0BCC-9E8C-7B79-B7F20C06E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3274" y="3420622"/>
            <a:ext cx="5640514" cy="1140104"/>
          </a:xfrm>
          <a:prstGeom prst="rect">
            <a:avLst/>
          </a:prstGeom>
        </p:spPr>
      </p:pic>
      <p:pic>
        <p:nvPicPr>
          <p:cNvPr id="16" name="图片 15" descr="卡通人物&#10;&#10;AI 生成的内容可能不正确。">
            <a:extLst>
              <a:ext uri="{FF2B5EF4-FFF2-40B4-BE49-F238E27FC236}">
                <a16:creationId xmlns:a16="http://schemas.microsoft.com/office/drawing/2014/main" id="{C7C8F774-A85C-0E85-526B-A0FDBD2E3E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761" y="785509"/>
            <a:ext cx="1563552" cy="2907876"/>
          </a:xfrm>
          <a:prstGeom prst="rect">
            <a:avLst/>
          </a:prstGeom>
        </p:spPr>
      </p:pic>
      <p:sp>
        <p:nvSpPr>
          <p:cNvPr id="17" name="下箭头 16">
            <a:extLst>
              <a:ext uri="{FF2B5EF4-FFF2-40B4-BE49-F238E27FC236}">
                <a16:creationId xmlns:a16="http://schemas.microsoft.com/office/drawing/2014/main" id="{B61A6D00-DCD4-A635-DA4E-83C72480ADFE}"/>
              </a:ext>
            </a:extLst>
          </p:cNvPr>
          <p:cNvSpPr/>
          <p:nvPr/>
        </p:nvSpPr>
        <p:spPr>
          <a:xfrm>
            <a:off x="2257895" y="1905829"/>
            <a:ext cx="88638" cy="1194647"/>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8" name="下箭头 17">
            <a:extLst>
              <a:ext uri="{FF2B5EF4-FFF2-40B4-BE49-F238E27FC236}">
                <a16:creationId xmlns:a16="http://schemas.microsoft.com/office/drawing/2014/main" id="{34AC85AC-61F1-5DC3-A4AE-33A99DB099F2}"/>
              </a:ext>
            </a:extLst>
          </p:cNvPr>
          <p:cNvSpPr/>
          <p:nvPr/>
        </p:nvSpPr>
        <p:spPr>
          <a:xfrm>
            <a:off x="2257893" y="3367177"/>
            <a:ext cx="88639" cy="1193549"/>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9" name="文本框 18">
            <a:extLst>
              <a:ext uri="{FF2B5EF4-FFF2-40B4-BE49-F238E27FC236}">
                <a16:creationId xmlns:a16="http://schemas.microsoft.com/office/drawing/2014/main" id="{3558F6D4-323E-70C1-FA02-9FB26CCA9F83}"/>
              </a:ext>
            </a:extLst>
          </p:cNvPr>
          <p:cNvSpPr txBox="1"/>
          <p:nvPr/>
        </p:nvSpPr>
        <p:spPr>
          <a:xfrm>
            <a:off x="2156675" y="4538609"/>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Extract the siphon based on this feature.</a:t>
            </a:r>
          </a:p>
        </p:txBody>
      </p:sp>
      <p:pic>
        <p:nvPicPr>
          <p:cNvPr id="20" name="图片 19" descr="图表, 折线图&#10;&#10;AI 生成的内容可能不正确。">
            <a:extLst>
              <a:ext uri="{FF2B5EF4-FFF2-40B4-BE49-F238E27FC236}">
                <a16:creationId xmlns:a16="http://schemas.microsoft.com/office/drawing/2014/main" id="{48CE8F3D-AAF2-EEAD-C70B-D3E1CC58B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6493" y="4829924"/>
            <a:ext cx="5694076" cy="1244942"/>
          </a:xfrm>
          <a:prstGeom prst="rect">
            <a:avLst/>
          </a:prstGeom>
        </p:spPr>
      </p:pic>
      <p:sp>
        <p:nvSpPr>
          <p:cNvPr id="21" name="下箭头 20">
            <a:extLst>
              <a:ext uri="{FF2B5EF4-FFF2-40B4-BE49-F238E27FC236}">
                <a16:creationId xmlns:a16="http://schemas.microsoft.com/office/drawing/2014/main" id="{7E935171-5369-0DC3-5D73-7D0BAAB7F969}"/>
              </a:ext>
            </a:extLst>
          </p:cNvPr>
          <p:cNvSpPr/>
          <p:nvPr/>
        </p:nvSpPr>
        <p:spPr>
          <a:xfrm>
            <a:off x="1083116" y="3963951"/>
            <a:ext cx="227899" cy="386033"/>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22" name="图片 21" descr="卡通人物&#10;&#10;AI 生成的内容可能不正确。">
            <a:extLst>
              <a:ext uri="{FF2B5EF4-FFF2-40B4-BE49-F238E27FC236}">
                <a16:creationId xmlns:a16="http://schemas.microsoft.com/office/drawing/2014/main" id="{6FEC30A5-BF3E-0FDB-D916-4311EE10F386}"/>
              </a:ext>
            </a:extLst>
          </p:cNvPr>
          <p:cNvPicPr>
            <a:picLocks noChangeAspect="1"/>
          </p:cNvPicPr>
          <p:nvPr/>
        </p:nvPicPr>
        <p:blipFill>
          <a:blip r:embed="rId6">
            <a:extLst>
              <a:ext uri="{28A0092B-C50C-407E-A947-70E740481C1C}">
                <a14:useLocalDpi xmlns:a14="http://schemas.microsoft.com/office/drawing/2010/main" val="0"/>
              </a:ext>
            </a:extLst>
          </a:blip>
          <a:srcRect l="7339" t="9822" r="23332" b="59798"/>
          <a:stretch>
            <a:fillRect/>
          </a:stretch>
        </p:blipFill>
        <p:spPr>
          <a:xfrm>
            <a:off x="554603" y="4692497"/>
            <a:ext cx="1375710" cy="1121143"/>
          </a:xfrm>
          <a:prstGeom prst="rect">
            <a:avLst/>
          </a:prstGeom>
        </p:spPr>
      </p:pic>
      <p:sp>
        <p:nvSpPr>
          <p:cNvPr id="4" name="文本框 3">
            <a:extLst>
              <a:ext uri="{FF2B5EF4-FFF2-40B4-BE49-F238E27FC236}">
                <a16:creationId xmlns:a16="http://schemas.microsoft.com/office/drawing/2014/main" id="{B907BA04-21B6-AFB4-9588-10DF65DFA95F}"/>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5" name="文本框 4">
            <a:extLst>
              <a:ext uri="{FF2B5EF4-FFF2-40B4-BE49-F238E27FC236}">
                <a16:creationId xmlns:a16="http://schemas.microsoft.com/office/drawing/2014/main" id="{1B653508-D3A8-601A-EAEA-60D7A1B83471}"/>
              </a:ext>
            </a:extLst>
          </p:cNvPr>
          <p:cNvSpPr txBox="1"/>
          <p:nvPr/>
        </p:nvSpPr>
        <p:spPr>
          <a:xfrm>
            <a:off x="355240" y="1974072"/>
            <a:ext cx="727876" cy="276999"/>
          </a:xfrm>
          <a:prstGeom prst="rect">
            <a:avLst/>
          </a:prstGeom>
          <a:noFill/>
        </p:spPr>
        <p:txBody>
          <a:bodyPr wrap="square" rtlCol="0">
            <a:spAutoFit/>
          </a:bodyPr>
          <a:lstStyle/>
          <a:p>
            <a:r>
              <a:rPr kumimoji="1" lang="en-US" altLang="zh-CN" sz="1200" dirty="0"/>
              <a:t>C4 ~ C6</a:t>
            </a:r>
            <a:endParaRPr kumimoji="1" lang="zh-CN" altLang="en-US" sz="1200" dirty="0"/>
          </a:p>
        </p:txBody>
      </p:sp>
      <p:pic>
        <p:nvPicPr>
          <p:cNvPr id="8" name="图片 7" descr="文本, 信件&#10;&#10;AI 生成的内容可能不正确。">
            <a:extLst>
              <a:ext uri="{FF2B5EF4-FFF2-40B4-BE49-F238E27FC236}">
                <a16:creationId xmlns:a16="http://schemas.microsoft.com/office/drawing/2014/main" id="{48C40917-5354-2AF4-9A85-651C5CB57CDD}"/>
              </a:ext>
            </a:extLst>
          </p:cNvPr>
          <p:cNvPicPr>
            <a:picLocks noChangeAspect="1"/>
          </p:cNvPicPr>
          <p:nvPr/>
        </p:nvPicPr>
        <p:blipFill>
          <a:blip r:embed="rId8">
            <a:extLst>
              <a:ext uri="{28A0092B-C50C-407E-A947-70E740481C1C}">
                <a14:useLocalDpi xmlns:a14="http://schemas.microsoft.com/office/drawing/2010/main" val="0"/>
              </a:ext>
            </a:extLst>
          </a:blip>
          <a:srcRect l="1" t="12778" r="-4540" b="49158"/>
          <a:stretch>
            <a:fillRect/>
          </a:stretch>
        </p:blipFill>
        <p:spPr>
          <a:xfrm>
            <a:off x="3118503" y="1039296"/>
            <a:ext cx="2132409" cy="487376"/>
          </a:xfrm>
          <a:prstGeom prst="rect">
            <a:avLst/>
          </a:prstGeom>
        </p:spPr>
      </p:pic>
      <p:pic>
        <p:nvPicPr>
          <p:cNvPr id="9" name="图片 8" descr="文本, 信件&#10;&#10;AI 生成的内容可能不正确。">
            <a:extLst>
              <a:ext uri="{FF2B5EF4-FFF2-40B4-BE49-F238E27FC236}">
                <a16:creationId xmlns:a16="http://schemas.microsoft.com/office/drawing/2014/main" id="{E86A318E-5A70-488B-3301-D0A06AE44BA3}"/>
              </a:ext>
            </a:extLst>
          </p:cNvPr>
          <p:cNvPicPr>
            <a:picLocks noChangeAspect="1"/>
          </p:cNvPicPr>
          <p:nvPr/>
        </p:nvPicPr>
        <p:blipFill>
          <a:blip r:embed="rId8">
            <a:extLst>
              <a:ext uri="{28A0092B-C50C-407E-A947-70E740481C1C}">
                <a14:useLocalDpi xmlns:a14="http://schemas.microsoft.com/office/drawing/2010/main" val="0"/>
              </a:ext>
            </a:extLst>
          </a:blip>
          <a:srcRect l="-1377" t="55703" r="8328" b="3091"/>
          <a:stretch>
            <a:fillRect/>
          </a:stretch>
        </p:blipFill>
        <p:spPr>
          <a:xfrm>
            <a:off x="5631453" y="974313"/>
            <a:ext cx="2048566" cy="569455"/>
          </a:xfrm>
          <a:prstGeom prst="rect">
            <a:avLst/>
          </a:prstGeom>
        </p:spPr>
      </p:pic>
      <p:pic>
        <p:nvPicPr>
          <p:cNvPr id="26" name="图片 25" descr="图示&#10;&#10;AI 生成的内容可能不正确。">
            <a:extLst>
              <a:ext uri="{FF2B5EF4-FFF2-40B4-BE49-F238E27FC236}">
                <a16:creationId xmlns:a16="http://schemas.microsoft.com/office/drawing/2014/main" id="{C634D71F-C86B-ADFD-F3F9-C63CAF80DDEC}"/>
              </a:ext>
            </a:extLst>
          </p:cNvPr>
          <p:cNvPicPr>
            <a:picLocks noChangeAspect="1"/>
          </p:cNvPicPr>
          <p:nvPr/>
        </p:nvPicPr>
        <p:blipFill>
          <a:blip r:embed="rId9">
            <a:extLst>
              <a:ext uri="{28A0092B-C50C-407E-A947-70E740481C1C}">
                <a14:useLocalDpi xmlns:a14="http://schemas.microsoft.com/office/drawing/2010/main" val="0"/>
              </a:ext>
            </a:extLst>
          </a:blip>
          <a:srcRect l="35624" t="87262" r="30933"/>
          <a:stretch>
            <a:fillRect/>
          </a:stretch>
        </p:blipFill>
        <p:spPr>
          <a:xfrm>
            <a:off x="7630562" y="1066120"/>
            <a:ext cx="1464974" cy="389180"/>
          </a:xfrm>
          <a:prstGeom prst="rect">
            <a:avLst/>
          </a:prstGeom>
        </p:spPr>
      </p:pic>
      <p:pic>
        <p:nvPicPr>
          <p:cNvPr id="28" name="图片 27">
            <a:extLst>
              <a:ext uri="{FF2B5EF4-FFF2-40B4-BE49-F238E27FC236}">
                <a16:creationId xmlns:a16="http://schemas.microsoft.com/office/drawing/2014/main" id="{55110899-980F-5D61-F3ED-8E00423A312D}"/>
              </a:ext>
            </a:extLst>
          </p:cNvPr>
          <p:cNvPicPr>
            <a:picLocks noChangeAspect="1"/>
          </p:cNvPicPr>
          <p:nvPr/>
        </p:nvPicPr>
        <p:blipFill>
          <a:blip r:embed="rId10"/>
          <a:stretch>
            <a:fillRect/>
          </a:stretch>
        </p:blipFill>
        <p:spPr>
          <a:xfrm>
            <a:off x="2487518" y="1000995"/>
            <a:ext cx="763779" cy="498259"/>
          </a:xfrm>
          <a:prstGeom prst="rect">
            <a:avLst/>
          </a:prstGeom>
        </p:spPr>
      </p:pic>
      <p:pic>
        <p:nvPicPr>
          <p:cNvPr id="30" name="图片 29">
            <a:extLst>
              <a:ext uri="{FF2B5EF4-FFF2-40B4-BE49-F238E27FC236}">
                <a16:creationId xmlns:a16="http://schemas.microsoft.com/office/drawing/2014/main" id="{E7233D74-19DA-4E21-268A-393C4235BF40}"/>
              </a:ext>
            </a:extLst>
          </p:cNvPr>
          <p:cNvPicPr>
            <a:picLocks noChangeAspect="1"/>
          </p:cNvPicPr>
          <p:nvPr/>
        </p:nvPicPr>
        <p:blipFill>
          <a:blip r:embed="rId11"/>
          <a:stretch>
            <a:fillRect/>
          </a:stretch>
        </p:blipFill>
        <p:spPr>
          <a:xfrm>
            <a:off x="5015459" y="976374"/>
            <a:ext cx="950017" cy="623541"/>
          </a:xfrm>
          <a:prstGeom prst="rect">
            <a:avLst/>
          </a:prstGeom>
        </p:spPr>
      </p:pic>
      <p:pic>
        <p:nvPicPr>
          <p:cNvPr id="32" name="图片 31">
            <a:extLst>
              <a:ext uri="{FF2B5EF4-FFF2-40B4-BE49-F238E27FC236}">
                <a16:creationId xmlns:a16="http://schemas.microsoft.com/office/drawing/2014/main" id="{8BE1FB11-1C4C-D6D7-A441-95CCABFBD010}"/>
              </a:ext>
            </a:extLst>
          </p:cNvPr>
          <p:cNvPicPr>
            <a:picLocks noChangeAspect="1"/>
          </p:cNvPicPr>
          <p:nvPr/>
        </p:nvPicPr>
        <p:blipFill>
          <a:blip r:embed="rId12"/>
          <a:stretch>
            <a:fillRect/>
          </a:stretch>
        </p:blipFill>
        <p:spPr>
          <a:xfrm>
            <a:off x="4977203" y="1128606"/>
            <a:ext cx="162251" cy="191095"/>
          </a:xfrm>
          <a:prstGeom prst="rect">
            <a:avLst/>
          </a:prstGeom>
        </p:spPr>
      </p:pic>
      <p:sp>
        <p:nvSpPr>
          <p:cNvPr id="6" name="文本框 5">
            <a:extLst>
              <a:ext uri="{FF2B5EF4-FFF2-40B4-BE49-F238E27FC236}">
                <a16:creationId xmlns:a16="http://schemas.microsoft.com/office/drawing/2014/main" id="{0F2778A0-F4CE-0766-2F5D-0FF791D5D243}"/>
              </a:ext>
            </a:extLst>
          </p:cNvPr>
          <p:cNvSpPr txBox="1"/>
          <p:nvPr/>
        </p:nvSpPr>
        <p:spPr>
          <a:xfrm>
            <a:off x="2166231" y="1426109"/>
            <a:ext cx="7127739" cy="523220"/>
          </a:xfrm>
          <a:prstGeom prst="rect">
            <a:avLst/>
          </a:prstGeom>
          <a:noFill/>
        </p:spPr>
        <p:txBody>
          <a:bodyPr wrap="square" rtlCol="0">
            <a:spAutoFit/>
          </a:bodyPr>
          <a:lstStyle/>
          <a:p>
            <a:pPr marL="214313" indent="-214313">
              <a:buFont typeface="Arial" panose="020B0604020202020204" pitchFamily="34" charset="0"/>
              <a:buChar char="•"/>
            </a:pPr>
            <a:endParaRPr lang="en-US" altLang="zh-CN" sz="1400" dirty="0">
              <a:solidFill>
                <a:srgbClr val="FF0000"/>
              </a:solidFill>
            </a:endParaRPr>
          </a:p>
          <a:p>
            <a:pPr marL="214313" indent="-214313">
              <a:buFont typeface="Arial" panose="020B0604020202020204" pitchFamily="34" charset="0"/>
              <a:buChar char="•"/>
            </a:pPr>
            <a:r>
              <a:rPr lang="en-US" altLang="zh-CN" sz="1400" dirty="0">
                <a:solidFill>
                  <a:srgbClr val="FF0000"/>
                </a:solidFill>
              </a:rPr>
              <a:t>Max curvature occurs in the B1 region.</a:t>
            </a:r>
          </a:p>
        </p:txBody>
      </p:sp>
    </p:spTree>
    <p:extLst>
      <p:ext uri="{BB962C8B-B14F-4D97-AF65-F5344CB8AC3E}">
        <p14:creationId xmlns:p14="http://schemas.microsoft.com/office/powerpoint/2010/main" val="11925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500"/>
                                        <p:tgtEl>
                                          <p:spTgt spid="30"/>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ssolv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7" grpId="0" animBg="1"/>
      <p:bldP spid="18" grpId="0" animBg="1"/>
      <p:bldP spid="19" grpId="0"/>
      <p:bldP spid="21"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877D-1E22-1EE2-4A5B-B5D34842147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2B6B1A-49F3-B28B-B345-374DF4E95A60}"/>
              </a:ext>
            </a:extLst>
          </p:cNvPr>
          <p:cNvSpPr>
            <a:spLocks noGrp="1"/>
          </p:cNvSpPr>
          <p:nvPr>
            <p:ph type="sldNum" sz="quarter" idx="12"/>
          </p:nvPr>
        </p:nvSpPr>
        <p:spPr/>
        <p:txBody>
          <a:bodyPr/>
          <a:lstStyle/>
          <a:p>
            <a:fld id="{8D04ACF1-8115-4F2A-BC52-125D9799F304}" type="slidenum">
              <a:rPr lang="zh-CN" altLang="en-US" smtClean="0"/>
              <a:t>13</a:t>
            </a:fld>
            <a:endParaRPr lang="zh-CN" altLang="en-US"/>
          </a:p>
        </p:txBody>
      </p:sp>
      <p:sp>
        <p:nvSpPr>
          <p:cNvPr id="73" name="文本框 72">
            <a:extLst>
              <a:ext uri="{FF2B5EF4-FFF2-40B4-BE49-F238E27FC236}">
                <a16:creationId xmlns:a16="http://schemas.microsoft.com/office/drawing/2014/main" id="{8AD9484F-B7B5-21AB-A523-150712190AC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9" name="图片 8">
            <a:extLst>
              <a:ext uri="{FF2B5EF4-FFF2-40B4-BE49-F238E27FC236}">
                <a16:creationId xmlns:a16="http://schemas.microsoft.com/office/drawing/2014/main" id="{22AF5371-1149-7D93-CD1B-0FA85E22BEC2}"/>
              </a:ext>
            </a:extLst>
          </p:cNvPr>
          <p:cNvPicPr>
            <a:picLocks noChangeAspect="1"/>
          </p:cNvPicPr>
          <p:nvPr/>
        </p:nvPicPr>
        <p:blipFill>
          <a:blip r:embed="rId3"/>
          <a:stretch>
            <a:fillRect/>
          </a:stretch>
        </p:blipFill>
        <p:spPr>
          <a:xfrm>
            <a:off x="34361" y="1640359"/>
            <a:ext cx="7003775" cy="1713414"/>
          </a:xfrm>
          <a:prstGeom prst="rect">
            <a:avLst/>
          </a:prstGeom>
        </p:spPr>
      </p:pic>
      <p:pic>
        <p:nvPicPr>
          <p:cNvPr id="17" name="图片 16">
            <a:extLst>
              <a:ext uri="{FF2B5EF4-FFF2-40B4-BE49-F238E27FC236}">
                <a16:creationId xmlns:a16="http://schemas.microsoft.com/office/drawing/2014/main" id="{AF61A3A8-AC77-5173-B9CE-3A97BDAA49CF}"/>
              </a:ext>
            </a:extLst>
          </p:cNvPr>
          <p:cNvPicPr>
            <a:picLocks noChangeAspect="1"/>
          </p:cNvPicPr>
          <p:nvPr/>
        </p:nvPicPr>
        <p:blipFill>
          <a:blip r:embed="rId4"/>
          <a:srcRect l="37612"/>
          <a:stretch>
            <a:fillRect/>
          </a:stretch>
        </p:blipFill>
        <p:spPr>
          <a:xfrm>
            <a:off x="4448303" y="3568286"/>
            <a:ext cx="3833466" cy="2365119"/>
          </a:xfrm>
          <a:prstGeom prst="rect">
            <a:avLst/>
          </a:prstGeom>
        </p:spPr>
      </p:pic>
      <p:pic>
        <p:nvPicPr>
          <p:cNvPr id="18" name="图片 17" descr="卡通人物&#10;&#10;AI 生成的内容可能不正确。">
            <a:extLst>
              <a:ext uri="{FF2B5EF4-FFF2-40B4-BE49-F238E27FC236}">
                <a16:creationId xmlns:a16="http://schemas.microsoft.com/office/drawing/2014/main" id="{38508718-D60E-F6FB-7216-4A7D31E73792}"/>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505186" y="535141"/>
            <a:ext cx="1059732" cy="863635"/>
          </a:xfrm>
          <a:prstGeom prst="rect">
            <a:avLst/>
          </a:prstGeom>
        </p:spPr>
      </p:pic>
      <p:sp>
        <p:nvSpPr>
          <p:cNvPr id="19" name="文本框 18">
            <a:extLst>
              <a:ext uri="{FF2B5EF4-FFF2-40B4-BE49-F238E27FC236}">
                <a16:creationId xmlns:a16="http://schemas.microsoft.com/office/drawing/2014/main" id="{9ADD605C-2145-17F7-2202-3E48B082CBAE}"/>
              </a:ext>
            </a:extLst>
          </p:cNvPr>
          <p:cNvSpPr txBox="1"/>
          <p:nvPr/>
        </p:nvSpPr>
        <p:spPr>
          <a:xfrm>
            <a:off x="429038" y="1425846"/>
            <a:ext cx="1344168" cy="276999"/>
          </a:xfrm>
          <a:prstGeom prst="rect">
            <a:avLst/>
          </a:prstGeom>
          <a:noFill/>
        </p:spPr>
        <p:txBody>
          <a:bodyPr wrap="square" rtlCol="0">
            <a:spAutoFit/>
          </a:bodyPr>
          <a:lstStyle/>
          <a:p>
            <a:r>
              <a:rPr lang="en-US" altLang="zh-CN" sz="1200" b="1" dirty="0"/>
              <a:t>The ICA Siphon</a:t>
            </a:r>
          </a:p>
        </p:txBody>
      </p:sp>
      <p:sp>
        <p:nvSpPr>
          <p:cNvPr id="21" name="文本框 20">
            <a:extLst>
              <a:ext uri="{FF2B5EF4-FFF2-40B4-BE49-F238E27FC236}">
                <a16:creationId xmlns:a16="http://schemas.microsoft.com/office/drawing/2014/main" id="{8C2D9E0F-7629-EC7C-1D7F-7F9540F3D26F}"/>
              </a:ext>
            </a:extLst>
          </p:cNvPr>
          <p:cNvSpPr txBox="1"/>
          <p:nvPr/>
        </p:nvSpPr>
        <p:spPr>
          <a:xfrm>
            <a:off x="1951502" y="466704"/>
            <a:ext cx="7082742" cy="1173655"/>
          </a:xfrm>
          <a:prstGeom prst="rect">
            <a:avLst/>
          </a:prstGeom>
          <a:noFill/>
        </p:spPr>
        <p:txBody>
          <a:bodyPr wrap="square" rtlCol="0">
            <a:spAutoFit/>
          </a:bodyPr>
          <a:lstStyle/>
          <a:p>
            <a:pPr>
              <a:lnSpc>
                <a:spcPct val="150000"/>
              </a:lnSpc>
            </a:pPr>
            <a:r>
              <a:rPr kumimoji="1" lang="en-US" altLang="zh-CN" sz="1200" b="1" dirty="0">
                <a:solidFill>
                  <a:srgbClr val="FF0000"/>
                </a:solidFill>
              </a:rPr>
              <a:t>Limitations </a:t>
            </a:r>
            <a:r>
              <a:rPr kumimoji="1" lang="en-US" altLang="zh-CN" sz="1200" b="1" dirty="0"/>
              <a:t>of Using Curvature and Torsion to Define Bending and Twisting</a:t>
            </a:r>
          </a:p>
          <a:p>
            <a:pPr marL="171450" indent="-171450">
              <a:lnSpc>
                <a:spcPct val="150000"/>
              </a:lnSpc>
              <a:buFont typeface="Arial" panose="020B0604020202020204" pitchFamily="34" charset="0"/>
              <a:buChar char="•"/>
            </a:pPr>
            <a:r>
              <a:rPr kumimoji="1" lang="en-US" altLang="zh-CN" sz="1200" b="1" dirty="0"/>
              <a:t>Curvature: </a:t>
            </a:r>
            <a:r>
              <a:rPr kumimoji="1" lang="en-US" altLang="zh-CN" sz="1200" dirty="0"/>
              <a:t>Changes in curvature values do not linearly reflect the degree of bending, making relative comparisons between different samples difficult.</a:t>
            </a:r>
          </a:p>
          <a:p>
            <a:pPr marL="171450" indent="-171450">
              <a:lnSpc>
                <a:spcPct val="150000"/>
              </a:lnSpc>
              <a:buFont typeface="Arial" panose="020B0604020202020204" pitchFamily="34" charset="0"/>
              <a:buChar char="•"/>
            </a:pPr>
            <a:r>
              <a:rPr kumimoji="1" lang="en-US" altLang="zh-CN" sz="1200" b="1" dirty="0"/>
              <a:t>Torsion: </a:t>
            </a:r>
            <a:r>
              <a:rPr kumimoji="1" lang="en-US" altLang="zh-CN" sz="1200" dirty="0"/>
              <a:t>highly sensitive to changes in the coordinate of 3D curves, which can produce noise.</a:t>
            </a:r>
            <a:endParaRPr kumimoji="1" lang="zh-CN" altLang="en-US" sz="1200" dirty="0"/>
          </a:p>
        </p:txBody>
      </p:sp>
      <p:pic>
        <p:nvPicPr>
          <p:cNvPr id="3" name="图片 2">
            <a:extLst>
              <a:ext uri="{FF2B5EF4-FFF2-40B4-BE49-F238E27FC236}">
                <a16:creationId xmlns:a16="http://schemas.microsoft.com/office/drawing/2014/main" id="{3DF4F001-894C-642A-AEC6-09FDA6A4F113}"/>
              </a:ext>
            </a:extLst>
          </p:cNvPr>
          <p:cNvPicPr>
            <a:picLocks noChangeAspect="1"/>
          </p:cNvPicPr>
          <p:nvPr/>
        </p:nvPicPr>
        <p:blipFill>
          <a:blip r:embed="rId4"/>
          <a:srcRect r="65197"/>
          <a:stretch>
            <a:fillRect/>
          </a:stretch>
        </p:blipFill>
        <p:spPr>
          <a:xfrm>
            <a:off x="7038136" y="1645398"/>
            <a:ext cx="1369208" cy="1514321"/>
          </a:xfrm>
          <a:prstGeom prst="rect">
            <a:avLst/>
          </a:prstGeom>
        </p:spPr>
      </p:pic>
      <p:sp>
        <p:nvSpPr>
          <p:cNvPr id="4" name="文本框 3">
            <a:extLst>
              <a:ext uri="{FF2B5EF4-FFF2-40B4-BE49-F238E27FC236}">
                <a16:creationId xmlns:a16="http://schemas.microsoft.com/office/drawing/2014/main" id="{CC3D39E1-ED19-72A5-3BCC-8FC52716B746}"/>
              </a:ext>
            </a:extLst>
          </p:cNvPr>
          <p:cNvSpPr txBox="1"/>
          <p:nvPr/>
        </p:nvSpPr>
        <p:spPr>
          <a:xfrm>
            <a:off x="7777276" y="3084394"/>
            <a:ext cx="579120" cy="276999"/>
          </a:xfrm>
          <a:prstGeom prst="rect">
            <a:avLst/>
          </a:prstGeom>
          <a:noFill/>
        </p:spPr>
        <p:txBody>
          <a:bodyPr wrap="square" rtlCol="0">
            <a:spAutoFit/>
          </a:bodyPr>
          <a:lstStyle/>
          <a:p>
            <a:r>
              <a:rPr lang="en-US" altLang="zh-CN" sz="1200" dirty="0"/>
              <a:t>(f)</a:t>
            </a:r>
            <a:endParaRPr lang="zh-CN" altLang="en-US" sz="1200" dirty="0"/>
          </a:p>
        </p:txBody>
      </p:sp>
      <p:pic>
        <p:nvPicPr>
          <p:cNvPr id="5" name="图片 4">
            <a:extLst>
              <a:ext uri="{FF2B5EF4-FFF2-40B4-BE49-F238E27FC236}">
                <a16:creationId xmlns:a16="http://schemas.microsoft.com/office/drawing/2014/main" id="{5358149C-6F04-DC7A-5267-5D37D30030F6}"/>
              </a:ext>
            </a:extLst>
          </p:cNvPr>
          <p:cNvPicPr>
            <a:picLocks noChangeAspect="1"/>
          </p:cNvPicPr>
          <p:nvPr/>
        </p:nvPicPr>
        <p:blipFill>
          <a:blip r:embed="rId4"/>
          <a:srcRect r="65197"/>
          <a:stretch>
            <a:fillRect/>
          </a:stretch>
        </p:blipFill>
        <p:spPr>
          <a:xfrm>
            <a:off x="1488236" y="3319331"/>
            <a:ext cx="2621836" cy="2899707"/>
          </a:xfrm>
          <a:prstGeom prst="rect">
            <a:avLst/>
          </a:prstGeom>
        </p:spPr>
      </p:pic>
    </p:spTree>
    <p:extLst>
      <p:ext uri="{BB962C8B-B14F-4D97-AF65-F5344CB8AC3E}">
        <p14:creationId xmlns:p14="http://schemas.microsoft.com/office/powerpoint/2010/main" val="243437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3337-DC31-6D59-0030-78701AB51B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06FC01-9EDE-07D8-2E6F-F323A08BCFCE}"/>
              </a:ext>
            </a:extLst>
          </p:cNvPr>
          <p:cNvSpPr>
            <a:spLocks noGrp="1"/>
          </p:cNvSpPr>
          <p:nvPr>
            <p:ph type="sldNum" sz="quarter" idx="12"/>
          </p:nvPr>
        </p:nvSpPr>
        <p:spPr/>
        <p:txBody>
          <a:bodyPr/>
          <a:lstStyle/>
          <a:p>
            <a:fld id="{8D04ACF1-8115-4F2A-BC52-125D9799F304}" type="slidenum">
              <a:rPr lang="zh-CN" altLang="en-US" smtClean="0"/>
              <a:t>14</a:t>
            </a:fld>
            <a:endParaRPr lang="zh-CN" altLang="en-US"/>
          </a:p>
        </p:txBody>
      </p:sp>
      <p:sp>
        <p:nvSpPr>
          <p:cNvPr id="73" name="文本框 72">
            <a:extLst>
              <a:ext uri="{FF2B5EF4-FFF2-40B4-BE49-F238E27FC236}">
                <a16:creationId xmlns:a16="http://schemas.microsoft.com/office/drawing/2014/main" id="{4E7854B6-9B1F-1494-2445-5F0A1E7703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7" name="图片 26">
            <a:extLst>
              <a:ext uri="{FF2B5EF4-FFF2-40B4-BE49-F238E27FC236}">
                <a16:creationId xmlns:a16="http://schemas.microsoft.com/office/drawing/2014/main" id="{81E4961A-3F2A-5C8A-C87D-A6EE13FEB5FC}"/>
              </a:ext>
            </a:extLst>
          </p:cNvPr>
          <p:cNvPicPr>
            <a:picLocks noChangeAspect="1"/>
          </p:cNvPicPr>
          <p:nvPr/>
        </p:nvPicPr>
        <p:blipFill>
          <a:blip r:embed="rId3"/>
          <a:srcRect r="68550"/>
          <a:stretch>
            <a:fillRect/>
          </a:stretch>
        </p:blipFill>
        <p:spPr>
          <a:xfrm>
            <a:off x="238511" y="3101809"/>
            <a:ext cx="895550" cy="590768"/>
          </a:xfrm>
          <a:prstGeom prst="rect">
            <a:avLst/>
          </a:prstGeom>
        </p:spPr>
      </p:pic>
      <p:pic>
        <p:nvPicPr>
          <p:cNvPr id="28" name="图片 27" descr="图表, 折线图&#10;&#10;AI 生成的内容可能不正确。">
            <a:extLst>
              <a:ext uri="{FF2B5EF4-FFF2-40B4-BE49-F238E27FC236}">
                <a16:creationId xmlns:a16="http://schemas.microsoft.com/office/drawing/2014/main" id="{5400C83F-1EE3-91A1-A4FB-A34E1F237687}"/>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128980" y="2051896"/>
            <a:ext cx="2077527" cy="816042"/>
          </a:xfrm>
          <a:prstGeom prst="rect">
            <a:avLst/>
          </a:prstGeom>
        </p:spPr>
      </p:pic>
      <p:pic>
        <p:nvPicPr>
          <p:cNvPr id="29" name="图片 28">
            <a:extLst>
              <a:ext uri="{FF2B5EF4-FFF2-40B4-BE49-F238E27FC236}">
                <a16:creationId xmlns:a16="http://schemas.microsoft.com/office/drawing/2014/main" id="{32BF3850-5367-AD60-8CAD-93348206327B}"/>
              </a:ext>
            </a:extLst>
          </p:cNvPr>
          <p:cNvPicPr>
            <a:picLocks noChangeAspect="1"/>
          </p:cNvPicPr>
          <p:nvPr/>
        </p:nvPicPr>
        <p:blipFill>
          <a:blip r:embed="rId3"/>
          <a:srcRect l="32498" r="36052"/>
          <a:stretch>
            <a:fillRect/>
          </a:stretch>
        </p:blipFill>
        <p:spPr>
          <a:xfrm>
            <a:off x="2614806" y="3105720"/>
            <a:ext cx="874972" cy="577193"/>
          </a:xfrm>
          <a:prstGeom prst="rect">
            <a:avLst/>
          </a:prstGeom>
        </p:spPr>
      </p:pic>
      <p:pic>
        <p:nvPicPr>
          <p:cNvPr id="30" name="图片 29" descr="图表, 折线图&#10;&#10;AI 生成的内容可能不正确。">
            <a:extLst>
              <a:ext uri="{FF2B5EF4-FFF2-40B4-BE49-F238E27FC236}">
                <a16:creationId xmlns:a16="http://schemas.microsoft.com/office/drawing/2014/main" id="{1F14D8C2-F688-3605-D152-3A6709BCECBE}"/>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2501402" y="2033306"/>
            <a:ext cx="1976752" cy="776458"/>
          </a:xfrm>
          <a:prstGeom prst="rect">
            <a:avLst/>
          </a:prstGeom>
        </p:spPr>
      </p:pic>
      <p:pic>
        <p:nvPicPr>
          <p:cNvPr id="31" name="图片 30" descr="图表, 折线图&#10;&#10;AI 生成的内容可能不正确。">
            <a:extLst>
              <a:ext uri="{FF2B5EF4-FFF2-40B4-BE49-F238E27FC236}">
                <a16:creationId xmlns:a16="http://schemas.microsoft.com/office/drawing/2014/main" id="{520CAD61-6AE4-2B5E-1FDC-AB0A89EDABC8}"/>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4822396" y="2037978"/>
            <a:ext cx="1957179" cy="768770"/>
          </a:xfrm>
          <a:prstGeom prst="rect">
            <a:avLst/>
          </a:prstGeom>
        </p:spPr>
      </p:pic>
      <p:pic>
        <p:nvPicPr>
          <p:cNvPr id="32" name="图片 31">
            <a:extLst>
              <a:ext uri="{FF2B5EF4-FFF2-40B4-BE49-F238E27FC236}">
                <a16:creationId xmlns:a16="http://schemas.microsoft.com/office/drawing/2014/main" id="{495DEC8E-5DFD-6E35-8500-BE2414956686}"/>
              </a:ext>
            </a:extLst>
          </p:cNvPr>
          <p:cNvPicPr>
            <a:picLocks noChangeAspect="1"/>
          </p:cNvPicPr>
          <p:nvPr/>
        </p:nvPicPr>
        <p:blipFill>
          <a:blip r:embed="rId3"/>
          <a:srcRect l="67925" r="625"/>
          <a:stretch>
            <a:fillRect/>
          </a:stretch>
        </p:blipFill>
        <p:spPr>
          <a:xfrm>
            <a:off x="4850675" y="3081658"/>
            <a:ext cx="950310" cy="626892"/>
          </a:xfrm>
          <a:prstGeom prst="rect">
            <a:avLst/>
          </a:prstGeom>
        </p:spPr>
      </p:pic>
      <p:sp>
        <p:nvSpPr>
          <p:cNvPr id="33" name="椭圆 32">
            <a:extLst>
              <a:ext uri="{FF2B5EF4-FFF2-40B4-BE49-F238E27FC236}">
                <a16:creationId xmlns:a16="http://schemas.microsoft.com/office/drawing/2014/main" id="{55C1F24D-E729-C99F-BB21-279ADCB0778F}"/>
              </a:ext>
            </a:extLst>
          </p:cNvPr>
          <p:cNvSpPr/>
          <p:nvPr/>
        </p:nvSpPr>
        <p:spPr>
          <a:xfrm>
            <a:off x="298605" y="3278960"/>
            <a:ext cx="152298" cy="155575"/>
          </a:xfrm>
          <a:prstGeom prst="ellipse">
            <a:avLst/>
          </a:prstGeom>
          <a:noFill/>
          <a:ln w="9525" cap="flat" cmpd="sng" algn="ctr">
            <a:solidFill>
              <a:srgbClr val="FFC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57C31F9-4FFA-BAC7-606B-4FB4497D8A1C}"/>
              </a:ext>
            </a:extLst>
          </p:cNvPr>
          <p:cNvSpPr/>
          <p:nvPr/>
        </p:nvSpPr>
        <p:spPr>
          <a:xfrm>
            <a:off x="686286" y="2063761"/>
            <a:ext cx="321420" cy="65270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6F5B7D7-B963-F585-8D81-566C06BE1434}"/>
              </a:ext>
            </a:extLst>
          </p:cNvPr>
          <p:cNvSpPr/>
          <p:nvPr/>
        </p:nvSpPr>
        <p:spPr>
          <a:xfrm>
            <a:off x="3091544" y="2040994"/>
            <a:ext cx="174170" cy="6286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2D842B9-27E4-2F30-AA07-044C4CA75808}"/>
              </a:ext>
            </a:extLst>
          </p:cNvPr>
          <p:cNvSpPr/>
          <p:nvPr/>
        </p:nvSpPr>
        <p:spPr>
          <a:xfrm>
            <a:off x="5162939" y="2040994"/>
            <a:ext cx="566763" cy="6256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14D4B0AF-4F12-EE1A-49D4-4F6355F43B49}"/>
              </a:ext>
            </a:extLst>
          </p:cNvPr>
          <p:cNvPicPr>
            <a:picLocks noChangeAspect="1"/>
          </p:cNvPicPr>
          <p:nvPr/>
        </p:nvPicPr>
        <p:blipFill>
          <a:blip r:embed="rId5"/>
          <a:stretch>
            <a:fillRect/>
          </a:stretch>
        </p:blipFill>
        <p:spPr>
          <a:xfrm>
            <a:off x="3356280" y="2873435"/>
            <a:ext cx="1079894" cy="1100057"/>
          </a:xfrm>
          <a:prstGeom prst="rect">
            <a:avLst/>
          </a:prstGeom>
        </p:spPr>
      </p:pic>
      <p:pic>
        <p:nvPicPr>
          <p:cNvPr id="46" name="图片 45">
            <a:extLst>
              <a:ext uri="{FF2B5EF4-FFF2-40B4-BE49-F238E27FC236}">
                <a16:creationId xmlns:a16="http://schemas.microsoft.com/office/drawing/2014/main" id="{BCB74B35-35A0-25CB-3C6C-116F636C57B5}"/>
              </a:ext>
            </a:extLst>
          </p:cNvPr>
          <p:cNvPicPr>
            <a:picLocks noChangeAspect="1"/>
          </p:cNvPicPr>
          <p:nvPr/>
        </p:nvPicPr>
        <p:blipFill>
          <a:blip r:embed="rId6"/>
          <a:stretch>
            <a:fillRect/>
          </a:stretch>
        </p:blipFill>
        <p:spPr>
          <a:xfrm>
            <a:off x="1114850" y="2890004"/>
            <a:ext cx="1051859" cy="1077991"/>
          </a:xfrm>
          <a:prstGeom prst="rect">
            <a:avLst/>
          </a:prstGeom>
        </p:spPr>
      </p:pic>
      <p:pic>
        <p:nvPicPr>
          <p:cNvPr id="48" name="图片 47">
            <a:extLst>
              <a:ext uri="{FF2B5EF4-FFF2-40B4-BE49-F238E27FC236}">
                <a16:creationId xmlns:a16="http://schemas.microsoft.com/office/drawing/2014/main" id="{804FD17B-E520-FEA4-F4F3-6655943F0A72}"/>
              </a:ext>
            </a:extLst>
          </p:cNvPr>
          <p:cNvPicPr>
            <a:picLocks noChangeAspect="1"/>
          </p:cNvPicPr>
          <p:nvPr/>
        </p:nvPicPr>
        <p:blipFill>
          <a:blip r:embed="rId7"/>
          <a:stretch>
            <a:fillRect/>
          </a:stretch>
        </p:blipFill>
        <p:spPr>
          <a:xfrm>
            <a:off x="5614230" y="2889742"/>
            <a:ext cx="1095271" cy="1113300"/>
          </a:xfrm>
          <a:prstGeom prst="rect">
            <a:avLst/>
          </a:prstGeom>
        </p:spPr>
      </p:pic>
      <p:sp>
        <p:nvSpPr>
          <p:cNvPr id="3" name="文本框 2">
            <a:extLst>
              <a:ext uri="{FF2B5EF4-FFF2-40B4-BE49-F238E27FC236}">
                <a16:creationId xmlns:a16="http://schemas.microsoft.com/office/drawing/2014/main" id="{AA7B64D9-D73F-0CBF-F247-E96997DCB7B0}"/>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p:sp>
        <p:nvSpPr>
          <p:cNvPr id="4" name="文本框 3">
            <a:extLst>
              <a:ext uri="{FF2B5EF4-FFF2-40B4-BE49-F238E27FC236}">
                <a16:creationId xmlns:a16="http://schemas.microsoft.com/office/drawing/2014/main" id="{A857401A-925D-C6AE-1A00-C2CD52C2C771}"/>
              </a:ext>
            </a:extLst>
          </p:cNvPr>
          <p:cNvSpPr txBox="1"/>
          <p:nvPr/>
        </p:nvSpPr>
        <p:spPr>
          <a:xfrm>
            <a:off x="6900163" y="2597159"/>
            <a:ext cx="2195373" cy="896656"/>
          </a:xfrm>
          <a:prstGeom prst="rect">
            <a:avLst/>
          </a:prstGeom>
          <a:noFill/>
        </p:spPr>
        <p:txBody>
          <a:bodyPr wrap="square">
            <a:spAutoFit/>
          </a:bodyPr>
          <a:lstStyle/>
          <a:p>
            <a:pPr>
              <a:lnSpc>
                <a:spcPct val="150000"/>
              </a:lnSpc>
            </a:pPr>
            <a:r>
              <a:rPr kumimoji="1" lang="en-US" altLang="zh-CN" sz="1200" dirty="0">
                <a:solidFill>
                  <a:srgbClr val="FF0000"/>
                </a:solidFill>
              </a:rPr>
              <a:t>The arc length may affect the fitted circle radius as well as the </a:t>
            </a:r>
            <a:r>
              <a:rPr kumimoji="1" lang="el-GR" altLang="zh-CN" sz="1200" dirty="0">
                <a:solidFill>
                  <a:srgbClr val="FF0000"/>
                </a:solidFill>
              </a:rPr>
              <a:t>β </a:t>
            </a:r>
            <a:r>
              <a:rPr kumimoji="1" lang="en-US" altLang="zh-CN" sz="1200" dirty="0">
                <a:solidFill>
                  <a:srgbClr val="FF0000"/>
                </a:solidFill>
              </a:rPr>
              <a:t>angle.</a:t>
            </a:r>
          </a:p>
        </p:txBody>
      </p:sp>
      <p:sp>
        <p:nvSpPr>
          <p:cNvPr id="6" name="文本框 5">
            <a:extLst>
              <a:ext uri="{FF2B5EF4-FFF2-40B4-BE49-F238E27FC236}">
                <a16:creationId xmlns:a16="http://schemas.microsoft.com/office/drawing/2014/main" id="{2BEC17E7-B4D1-01E5-B8C9-4D7C83FBD16B}"/>
              </a:ext>
            </a:extLst>
          </p:cNvPr>
          <p:cNvSpPr txBox="1"/>
          <p:nvPr/>
        </p:nvSpPr>
        <p:spPr>
          <a:xfrm>
            <a:off x="150587" y="886006"/>
            <a:ext cx="7391400" cy="1015663"/>
          </a:xfrm>
          <a:prstGeom prst="rect">
            <a:avLst/>
          </a:prstGeom>
          <a:noFill/>
        </p:spPr>
        <p:txBody>
          <a:bodyPr wrap="square" rtlCol="0">
            <a:spAutoFit/>
          </a:bodyPr>
          <a:lstStyle/>
          <a:p>
            <a:pPr marL="228600" indent="-228600">
              <a:buAutoNum type="arabicPeriod"/>
            </a:pPr>
            <a:r>
              <a:rPr lang="en-US" altLang="zh-CN" sz="1200" b="1" dirty="0"/>
              <a:t>Arc extraction:</a:t>
            </a:r>
          </a:p>
          <a:p>
            <a:r>
              <a:rPr lang="en-US" altLang="zh-CN" sz="1200" dirty="0"/>
              <a:t>	The arc segment is extracted from the curvature peak until</a:t>
            </a:r>
          </a:p>
          <a:p>
            <a:endParaRPr lang="en-US" altLang="zh-CN" sz="1200" dirty="0"/>
          </a:p>
          <a:p>
            <a:endParaRPr lang="en-US" altLang="zh-CN" sz="1200" dirty="0"/>
          </a:p>
          <a:p>
            <a:r>
              <a:rPr lang="en-US" altLang="zh-CN" sz="1200" dirty="0"/>
              <a:t>	on both sides of the maximum curvature point.</a:t>
            </a:r>
            <a:endParaRPr lang="zh-CN" altLang="en-US" sz="12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6D4441B-6ABF-09A2-4280-125FFF5E55F3}"/>
                  </a:ext>
                </a:extLst>
              </p:cNvPr>
              <p:cNvSpPr txBox="1"/>
              <p:nvPr/>
            </p:nvSpPr>
            <p:spPr>
              <a:xfrm>
                <a:off x="150587" y="4397455"/>
                <a:ext cx="8944949" cy="944297"/>
              </a:xfrm>
              <a:prstGeom prst="rect">
                <a:avLst/>
              </a:prstGeom>
              <a:noFill/>
            </p:spPr>
            <p:txBody>
              <a:bodyPr wrap="square" rtlCol="0">
                <a:spAutoFit/>
              </a:bodyPr>
              <a:lstStyle/>
              <a:p>
                <a:r>
                  <a:rPr lang="en-US" altLang="zh-CN" sz="1200" b="1" dirty="0"/>
                  <a:t>2.   Optimality Criterion:</a:t>
                </a:r>
              </a:p>
              <a:p>
                <a:pPr lvl="1"/>
                <a:r>
                  <a:rPr lang="en-US" altLang="zh-CN" sz="1200" dirty="0"/>
                  <a:t>The optimal curvature drop ratio </a:t>
                </a:r>
                <a14:m>
                  <m:oMath xmlns:m="http://schemas.openxmlformats.org/officeDocument/2006/math">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𝑟</m:t>
                        </m:r>
                      </m:e>
                      <m:sub>
                        <m:r>
                          <a:rPr lang="en-US" altLang="zh-CN" sz="1200" i="1">
                            <a:latin typeface="Cambria Math" panose="02040503050406030204" pitchFamily="18" charset="0"/>
                            <a:ea typeface="Cambria Math" panose="02040503050406030204" pitchFamily="18" charset="0"/>
                          </a:rPr>
                          <m:t>𝑜𝑝𝑡</m:t>
                        </m:r>
                      </m:sub>
                    </m:sSub>
                    <m:r>
                      <a:rPr lang="en-US" altLang="zh-CN" sz="1200" i="1">
                        <a:latin typeface="Cambria Math" panose="02040503050406030204" pitchFamily="18" charset="0"/>
                        <a:ea typeface="Cambria Math" panose="02040503050406030204" pitchFamily="18" charset="0"/>
                      </a:rPr>
                      <m:t>) </m:t>
                    </m:r>
                  </m:oMath>
                </a14:m>
                <a:r>
                  <a:rPr lang="en-US" altLang="zh-CN" sz="1200" dirty="0"/>
                  <a:t>is determined by finding the drop ratio (</a:t>
                </a:r>
                <a:r>
                  <a:rPr lang="zh-CN" altLang="en-US" sz="1200" dirty="0"/>
                  <a:t>𝑟</a:t>
                </a:r>
                <a:r>
                  <a:rPr lang="en-US" altLang="zh-CN" sz="1200" dirty="0"/>
                  <a:t>) that minimizes the difference between </a:t>
                </a:r>
                <a14:m>
                  <m:oMath xmlns:m="http://schemas.openxmlformats.org/officeDocument/2006/math">
                    <m:sSub>
                      <m:sSubPr>
                        <m:ctrlPr>
                          <a:rPr lang="en-US" altLang="zh-CN" sz="1200" b="0" i="1" smtClean="0">
                            <a:latin typeface="Cambria Math" panose="02040503050406030204" pitchFamily="18" charset="0"/>
                          </a:rPr>
                        </m:ctrlPr>
                      </m:sSubPr>
                      <m:e>
                        <m:r>
                          <a:rPr lang="zh-CN" altLang="en-US" sz="1200" b="0" i="1" smtClean="0">
                            <a:latin typeface="Cambria Math" panose="02040503050406030204" pitchFamily="18" charset="0"/>
                          </a:rPr>
                          <m:t>𝜅</m:t>
                        </m:r>
                      </m:e>
                      <m:sub>
                        <m:r>
                          <a:rPr lang="en-US" altLang="zh-CN" sz="1200" b="0" i="1" smtClean="0">
                            <a:latin typeface="Cambria Math" panose="02040503050406030204" pitchFamily="18" charset="0"/>
                          </a:rPr>
                          <m:t>𝑚𝑎𝑥</m:t>
                        </m:r>
                      </m:sub>
                    </m:sSub>
                  </m:oMath>
                </a14:m>
                <a:r>
                  <a:rPr lang="en-US" altLang="zh-CN" sz="1200" dirty="0"/>
                  <a:t> and the curvature estimated from the fitted circle </a:t>
                </a:r>
                <a14:m>
                  <m:oMath xmlns:m="http://schemas.openxmlformats.org/officeDocument/2006/math">
                    <m:r>
                      <a:rPr lang="en-US" altLang="zh-CN" sz="1200" i="1">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den>
                    </m:f>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𝑜𝑟</m:t>
                    </m:r>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den>
                    </m:f>
                    <m:r>
                      <a:rPr lang="en-US" altLang="zh-CN" sz="1200" i="1">
                        <a:latin typeface="Cambria Math" panose="02040503050406030204" pitchFamily="18" charset="0"/>
                      </a:rPr>
                      <m:t>)</m:t>
                    </m:r>
                  </m:oMath>
                </a14:m>
                <a:r>
                  <a:rPr lang="en-US" altLang="zh-CN" sz="1200" dirty="0"/>
                  <a:t> :</a:t>
                </a:r>
              </a:p>
              <a:p>
                <a:r>
                  <a:rPr lang="en-US" altLang="zh-CN" sz="1200" dirty="0"/>
                  <a:t>	</a:t>
                </a:r>
                <a:endParaRPr lang="zh-CN" altLang="en-US" sz="1200" dirty="0"/>
              </a:p>
            </p:txBody>
          </p:sp>
        </mc:Choice>
        <mc:Fallback xmlns="">
          <p:sp>
            <p:nvSpPr>
              <p:cNvPr id="9" name="文本框 8">
                <a:extLst>
                  <a:ext uri="{FF2B5EF4-FFF2-40B4-BE49-F238E27FC236}">
                    <a16:creationId xmlns:a16="http://schemas.microsoft.com/office/drawing/2014/main" id="{56D4441B-6ABF-09A2-4280-125FFF5E55F3}"/>
                  </a:ext>
                </a:extLst>
              </p:cNvPr>
              <p:cNvSpPr txBox="1">
                <a:spLocks noRot="1" noChangeAspect="1" noMove="1" noResize="1" noEditPoints="1" noAdjustHandles="1" noChangeArrowheads="1" noChangeShapeType="1" noTextEdit="1"/>
              </p:cNvSpPr>
              <p:nvPr/>
            </p:nvSpPr>
            <p:spPr>
              <a:xfrm>
                <a:off x="150587" y="4397455"/>
                <a:ext cx="8944949" cy="944297"/>
              </a:xfrm>
              <a:prstGeom prst="rect">
                <a:avLst/>
              </a:prstGeom>
              <a:blipFill>
                <a:blip r:embed="rId8"/>
                <a:stretch>
                  <a:fillRect l="-6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1FBAD11-20BB-CE95-88DC-3273FA04B36B}"/>
              </a:ext>
            </a:extLst>
          </p:cNvPr>
          <p:cNvPicPr>
            <a:picLocks noChangeAspect="1"/>
          </p:cNvPicPr>
          <p:nvPr/>
        </p:nvPicPr>
        <p:blipFill>
          <a:blip r:embed="rId9"/>
          <a:stretch>
            <a:fillRect/>
          </a:stretch>
        </p:blipFill>
        <p:spPr>
          <a:xfrm>
            <a:off x="2744404" y="5162404"/>
            <a:ext cx="2770489" cy="510828"/>
          </a:xfrm>
          <a:prstGeom prst="rect">
            <a:avLst/>
          </a:prstGeom>
        </p:spPr>
      </p:pic>
      <p:pic>
        <p:nvPicPr>
          <p:cNvPr id="13" name="图片 12">
            <a:extLst>
              <a:ext uri="{FF2B5EF4-FFF2-40B4-BE49-F238E27FC236}">
                <a16:creationId xmlns:a16="http://schemas.microsoft.com/office/drawing/2014/main" id="{6E561C06-A81D-9A10-62AE-A954499DCFE8}"/>
              </a:ext>
            </a:extLst>
          </p:cNvPr>
          <p:cNvPicPr>
            <a:picLocks noChangeAspect="1"/>
          </p:cNvPicPr>
          <p:nvPr/>
        </p:nvPicPr>
        <p:blipFill>
          <a:blip r:embed="rId10"/>
          <a:stretch>
            <a:fillRect/>
          </a:stretch>
        </p:blipFill>
        <p:spPr>
          <a:xfrm>
            <a:off x="4609000" y="5448745"/>
            <a:ext cx="191819" cy="125005"/>
          </a:xfrm>
          <a:prstGeom prst="rect">
            <a:avLst/>
          </a:prstGeom>
        </p:spPr>
      </p:pic>
      <p:pic>
        <p:nvPicPr>
          <p:cNvPr id="15" name="图片 14">
            <a:extLst>
              <a:ext uri="{FF2B5EF4-FFF2-40B4-BE49-F238E27FC236}">
                <a16:creationId xmlns:a16="http://schemas.microsoft.com/office/drawing/2014/main" id="{DCCAC08C-23E8-D6BB-DAC6-37F441F76C03}"/>
              </a:ext>
            </a:extLst>
          </p:cNvPr>
          <p:cNvPicPr>
            <a:picLocks noChangeAspect="1"/>
          </p:cNvPicPr>
          <p:nvPr/>
        </p:nvPicPr>
        <p:blipFill>
          <a:blip r:embed="rId11"/>
          <a:stretch>
            <a:fillRect/>
          </a:stretch>
        </p:blipFill>
        <p:spPr>
          <a:xfrm>
            <a:off x="4528672" y="5452214"/>
            <a:ext cx="93720" cy="12153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C2FBE04-B6B6-546E-BB13-A697A142121F}"/>
                  </a:ext>
                </a:extLst>
              </p:cNvPr>
              <p:cNvSpPr txBox="1"/>
              <p:nvPr/>
            </p:nvSpPr>
            <p:spPr>
              <a:xfrm>
                <a:off x="656428" y="5641725"/>
                <a:ext cx="8656767" cy="276999"/>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a:rPr lang="en-US" altLang="zh-CN" sz="1200" b="0" i="1" smtClean="0">
                        <a:latin typeface="Cambria Math" panose="02040503050406030204" pitchFamily="18" charset="0"/>
                      </a:rPr>
                      <m:t>𝐶𝐵</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𝑟</m:t>
                        </m:r>
                      </m:e>
                    </m:d>
                    <m:r>
                      <a:rPr lang="en-US" altLang="zh-CN" sz="1200" b="0" i="1" smtClean="0">
                        <a:latin typeface="Cambria Math" panose="02040503050406030204" pitchFamily="18" charset="0"/>
                      </a:rPr>
                      <m:t>: </m:t>
                    </m:r>
                  </m:oMath>
                </a14:m>
                <a:r>
                  <a:rPr lang="en-US" altLang="zh-CN" sz="1200" dirty="0"/>
                  <a:t>radius of the fitted circle for Bend 1 or Bend 2, obtained under a given drop ratio </a:t>
                </a:r>
                <a:r>
                  <a:rPr lang="zh-CN" altLang="en-US" sz="1200" dirty="0"/>
                  <a:t>𝑟</a:t>
                </a:r>
              </a:p>
            </p:txBody>
          </p:sp>
        </mc:Choice>
        <mc:Fallback xmlns="">
          <p:sp>
            <p:nvSpPr>
              <p:cNvPr id="16" name="文本框 15">
                <a:extLst>
                  <a:ext uri="{FF2B5EF4-FFF2-40B4-BE49-F238E27FC236}">
                    <a16:creationId xmlns:a16="http://schemas.microsoft.com/office/drawing/2014/main" id="{1C2FBE04-B6B6-546E-BB13-A697A142121F}"/>
                  </a:ext>
                </a:extLst>
              </p:cNvPr>
              <p:cNvSpPr txBox="1">
                <a:spLocks noRot="1" noChangeAspect="1" noMove="1" noResize="1" noEditPoints="1" noAdjustHandles="1" noChangeArrowheads="1" noChangeShapeType="1" noTextEdit="1"/>
              </p:cNvSpPr>
              <p:nvPr/>
            </p:nvSpPr>
            <p:spPr>
              <a:xfrm>
                <a:off x="656428" y="5641725"/>
                <a:ext cx="8656767" cy="276999"/>
              </a:xfrm>
              <a:prstGeom prst="rect">
                <a:avLst/>
              </a:prstGeom>
              <a:blipFill>
                <a:blip r:embed="rId12"/>
                <a:stretch>
                  <a:fillRect t="-21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32BACF2-9655-291C-BF6A-0BBB8EB98052}"/>
                  </a:ext>
                </a:extLst>
              </p:cNvPr>
              <p:cNvSpPr txBox="1"/>
              <p:nvPr/>
            </p:nvSpPr>
            <p:spPr>
              <a:xfrm>
                <a:off x="3037532" y="1400523"/>
                <a:ext cx="1907830"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a:t>
                </a:r>
                <a14:m>
                  <m:oMath xmlns:m="http://schemas.openxmlformats.org/officeDocument/2006/math">
                    <m:r>
                      <a:rPr lang="en-US" altLang="zh-CN" sz="1200" b="0" i="0" smtClean="0">
                        <a:latin typeface="Cambria Math" panose="02040503050406030204" pitchFamily="18" charset="0"/>
                        <a:ea typeface="Cambria Math" panose="02040503050406030204" pitchFamily="18" charset="0"/>
                      </a:rPr>
                      <m:t> </m:t>
                    </m:r>
                    <m:r>
                      <a:rPr lang="en-US" altLang="zh-CN" sz="1200" i="1" smtClean="0">
                        <a:latin typeface="Cambria Math" panose="02040503050406030204" pitchFamily="18" charset="0"/>
                        <a:ea typeface="Cambria Math" panose="02040503050406030204" pitchFamily="18" charset="0"/>
                      </a:rPr>
                      <m:t>&lt;</m:t>
                    </m:r>
                    <m:r>
                      <a:rPr lang="en-US" altLang="zh-CN" sz="1200" b="0" i="1" smtClean="0">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b="0" i="1" smtClean="0">
                        <a:latin typeface="Cambria Math" panose="02040503050406030204" pitchFamily="18" charset="0"/>
                        <a:ea typeface="Cambria Math" panose="02040503050406030204" pitchFamily="18" charset="0"/>
                      </a:rPr>
                      <m:t>𝑟𝑎𝑡𝑖𝑜</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𝑟</m:t>
                    </m:r>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zh-CN" altLang="en-US" sz="1200" b="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ea typeface="Cambria Math" panose="02040503050406030204" pitchFamily="18" charset="0"/>
                          </a:rPr>
                          <m:t>𝑚𝑎𝑥</m:t>
                        </m:r>
                      </m:sub>
                    </m:sSub>
                  </m:oMath>
                </a14:m>
                <a:endParaRPr lang="zh-CN" altLang="en-US" sz="1200" dirty="0"/>
              </a:p>
            </p:txBody>
          </p:sp>
        </mc:Choice>
        <mc:Fallback xmlns="">
          <p:sp>
            <p:nvSpPr>
              <p:cNvPr id="17" name="文本框 16">
                <a:extLst>
                  <a:ext uri="{FF2B5EF4-FFF2-40B4-BE49-F238E27FC236}">
                    <a16:creationId xmlns:a16="http://schemas.microsoft.com/office/drawing/2014/main" id="{D32BACF2-9655-291C-BF6A-0BBB8EB98052}"/>
                  </a:ext>
                </a:extLst>
              </p:cNvPr>
              <p:cNvSpPr txBox="1">
                <a:spLocks noRot="1" noChangeAspect="1" noMove="1" noResize="1" noEditPoints="1" noAdjustHandles="1" noChangeArrowheads="1" noChangeShapeType="1" noTextEdit="1"/>
              </p:cNvSpPr>
              <p:nvPr/>
            </p:nvSpPr>
            <p:spPr>
              <a:xfrm>
                <a:off x="3037532" y="1400523"/>
                <a:ext cx="1907830" cy="184666"/>
              </a:xfrm>
              <a:prstGeom prst="rect">
                <a:avLst/>
              </a:prstGeom>
              <a:blipFill>
                <a:blip r:embed="rId13"/>
                <a:stretch>
                  <a:fillRect l="-1917"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603AEE6-1E40-1853-447D-32DC27046030}"/>
                  </a:ext>
                </a:extLst>
              </p:cNvPr>
              <p:cNvSpPr txBox="1"/>
              <p:nvPr/>
            </p:nvSpPr>
            <p:spPr>
              <a:xfrm>
                <a:off x="2546510" y="5341118"/>
                <a:ext cx="1367875" cy="19896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i="1">
                              <a:latin typeface="Cambria Math" panose="02040503050406030204" pitchFamily="18" charset="0"/>
                              <a:ea typeface="Cambria Math" panose="02040503050406030204" pitchFamily="18" charset="0"/>
                            </a:rPr>
                            <m:t>𝑟𝑎𝑡𝑖𝑜</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𝑟</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8" name="文本框 17">
                <a:extLst>
                  <a:ext uri="{FF2B5EF4-FFF2-40B4-BE49-F238E27FC236}">
                    <a16:creationId xmlns:a16="http://schemas.microsoft.com/office/drawing/2014/main" id="{F603AEE6-1E40-1853-447D-32DC27046030}"/>
                  </a:ext>
                </a:extLst>
              </p:cNvPr>
              <p:cNvSpPr txBox="1">
                <a:spLocks noRot="1" noChangeAspect="1" noMove="1" noResize="1" noEditPoints="1" noAdjustHandles="1" noChangeArrowheads="1" noChangeShapeType="1" noTextEdit="1"/>
              </p:cNvSpPr>
              <p:nvPr/>
            </p:nvSpPr>
            <p:spPr>
              <a:xfrm>
                <a:off x="2546510" y="5341118"/>
                <a:ext cx="1367875" cy="198965"/>
              </a:xfrm>
              <a:prstGeom prst="rect">
                <a:avLst/>
              </a:prstGeom>
              <a:blipFill>
                <a:blip r:embed="rId14"/>
                <a:stretch>
                  <a:fillRect l="-1786" r="-1786" b="-303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D293D1-D33B-32C7-D7BA-0028DE0D6814}"/>
                  </a:ext>
                </a:extLst>
              </p:cNvPr>
              <p:cNvSpPr txBox="1"/>
              <p:nvPr/>
            </p:nvSpPr>
            <p:spPr>
              <a:xfrm>
                <a:off x="639273" y="1865202"/>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=0.5</m:t>
                      </m:r>
                    </m:oMath>
                  </m:oMathPara>
                </a14:m>
                <a:endParaRPr lang="zh-CN" altLang="en-US" sz="1050" dirty="0">
                  <a:solidFill>
                    <a:srgbClr val="FF0000"/>
                  </a:solidFill>
                </a:endParaRPr>
              </a:p>
            </p:txBody>
          </p:sp>
        </mc:Choice>
        <mc:Fallback xmlns="">
          <p:sp>
            <p:nvSpPr>
              <p:cNvPr id="20" name="文本框 19">
                <a:extLst>
                  <a:ext uri="{FF2B5EF4-FFF2-40B4-BE49-F238E27FC236}">
                    <a16:creationId xmlns:a16="http://schemas.microsoft.com/office/drawing/2014/main" id="{5AD293D1-D33B-32C7-D7BA-0028DE0D6814}"/>
                  </a:ext>
                </a:extLst>
              </p:cNvPr>
              <p:cNvSpPr txBox="1">
                <a:spLocks noRot="1" noChangeAspect="1" noMove="1" noResize="1" noEditPoints="1" noAdjustHandles="1" noChangeArrowheads="1" noChangeShapeType="1" noTextEdit="1"/>
              </p:cNvSpPr>
              <p:nvPr/>
            </p:nvSpPr>
            <p:spPr>
              <a:xfrm>
                <a:off x="639273" y="1865202"/>
                <a:ext cx="1191224" cy="161583"/>
              </a:xfrm>
              <a:prstGeom prst="rect">
                <a:avLst/>
              </a:prstGeom>
              <a:blipFill>
                <a:blip r:embed="rId15"/>
                <a:stretch>
                  <a:fillRect l="-4103" t="-7692" r="-3077"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882E037-D513-678C-5298-21760427A470}"/>
                  </a:ext>
                </a:extLst>
              </p:cNvPr>
              <p:cNvSpPr txBox="1"/>
              <p:nvPr/>
            </p:nvSpPr>
            <p:spPr>
              <a:xfrm>
                <a:off x="2938425" y="1861668"/>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=0.9</m:t>
                      </m:r>
                    </m:oMath>
                  </m:oMathPara>
                </a14:m>
                <a:endParaRPr lang="zh-CN" altLang="en-US" sz="1050" dirty="0">
                  <a:solidFill>
                    <a:srgbClr val="FF0000"/>
                  </a:solidFill>
                </a:endParaRPr>
              </a:p>
            </p:txBody>
          </p:sp>
        </mc:Choice>
        <mc:Fallback xmlns="">
          <p:sp>
            <p:nvSpPr>
              <p:cNvPr id="21" name="文本框 20">
                <a:extLst>
                  <a:ext uri="{FF2B5EF4-FFF2-40B4-BE49-F238E27FC236}">
                    <a16:creationId xmlns:a16="http://schemas.microsoft.com/office/drawing/2014/main" id="{7882E037-D513-678C-5298-21760427A470}"/>
                  </a:ext>
                </a:extLst>
              </p:cNvPr>
              <p:cNvSpPr txBox="1">
                <a:spLocks noRot="1" noChangeAspect="1" noMove="1" noResize="1" noEditPoints="1" noAdjustHandles="1" noChangeArrowheads="1" noChangeShapeType="1" noTextEdit="1"/>
              </p:cNvSpPr>
              <p:nvPr/>
            </p:nvSpPr>
            <p:spPr>
              <a:xfrm>
                <a:off x="2938425" y="1861668"/>
                <a:ext cx="1191224" cy="161583"/>
              </a:xfrm>
              <a:prstGeom prst="rect">
                <a:avLst/>
              </a:prstGeom>
              <a:blipFill>
                <a:blip r:embed="rId16"/>
                <a:stretch>
                  <a:fillRect l="-4103" t="-3704" r="-307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ED3F64C-9B9A-BEFD-D886-D8E106839F45}"/>
                  </a:ext>
                </a:extLst>
              </p:cNvPr>
              <p:cNvSpPr txBox="1"/>
              <p:nvPr/>
            </p:nvSpPr>
            <p:spPr>
              <a:xfrm>
                <a:off x="5319392" y="1861229"/>
                <a:ext cx="1160767" cy="161583"/>
              </a:xfrm>
              <a:prstGeom prst="rect">
                <a:avLst/>
              </a:prstGeom>
              <a:noFill/>
            </p:spPr>
            <p:txBody>
              <a:bodyPr wrap="none" lIns="0" tIns="0" rIns="0" bIns="0" rtlCol="0">
                <a:spAutoFit/>
              </a:bodyPr>
              <a:lstStyle/>
              <a:p>
                <a14:m>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m:t>
                    </m:r>
                  </m:oMath>
                </a14:m>
                <a:r>
                  <a:rPr lang="en-US" altLang="zh-CN" sz="1050" dirty="0">
                    <a:solidFill>
                      <a:srgbClr val="FF0000"/>
                    </a:solidFill>
                  </a:rPr>
                  <a:t>2</a:t>
                </a:r>
                <a:endParaRPr lang="zh-CN" altLang="en-US" sz="1050" dirty="0">
                  <a:solidFill>
                    <a:srgbClr val="FF0000"/>
                  </a:solidFill>
                </a:endParaRPr>
              </a:p>
            </p:txBody>
          </p:sp>
        </mc:Choice>
        <mc:Fallback xmlns="">
          <p:sp>
            <p:nvSpPr>
              <p:cNvPr id="22" name="文本框 21">
                <a:extLst>
                  <a:ext uri="{FF2B5EF4-FFF2-40B4-BE49-F238E27FC236}">
                    <a16:creationId xmlns:a16="http://schemas.microsoft.com/office/drawing/2014/main" id="{AED3F64C-9B9A-BEFD-D886-D8E106839F45}"/>
                  </a:ext>
                </a:extLst>
              </p:cNvPr>
              <p:cNvSpPr txBox="1">
                <a:spLocks noRot="1" noChangeAspect="1" noMove="1" noResize="1" noEditPoints="1" noAdjustHandles="1" noChangeArrowheads="1" noChangeShapeType="1" noTextEdit="1"/>
              </p:cNvSpPr>
              <p:nvPr/>
            </p:nvSpPr>
            <p:spPr>
              <a:xfrm>
                <a:off x="5319392" y="1861229"/>
                <a:ext cx="1160767" cy="161583"/>
              </a:xfrm>
              <a:prstGeom prst="rect">
                <a:avLst/>
              </a:prstGeom>
              <a:blipFill>
                <a:blip r:embed="rId17"/>
                <a:stretch>
                  <a:fillRect l="-5789" t="-25926" r="-6316" b="-48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242ABD1-3F73-2533-694A-39B78AA2EAE9}"/>
                  </a:ext>
                </a:extLst>
              </p:cNvPr>
              <p:cNvSpPr txBox="1"/>
              <p:nvPr/>
            </p:nvSpPr>
            <p:spPr>
              <a:xfrm>
                <a:off x="5729702" y="1282150"/>
                <a:ext cx="1701813"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 calculated curvature</a:t>
                </a:r>
                <a:endParaRPr lang="zh-CN" altLang="en-US" sz="1200" dirty="0"/>
              </a:p>
            </p:txBody>
          </p:sp>
        </mc:Choice>
        <mc:Fallback xmlns="">
          <p:sp>
            <p:nvSpPr>
              <p:cNvPr id="23" name="文本框 22">
                <a:extLst>
                  <a:ext uri="{FF2B5EF4-FFF2-40B4-BE49-F238E27FC236}">
                    <a16:creationId xmlns:a16="http://schemas.microsoft.com/office/drawing/2014/main" id="{0242ABD1-3F73-2533-694A-39B78AA2EAE9}"/>
                  </a:ext>
                </a:extLst>
              </p:cNvPr>
              <p:cNvSpPr txBox="1">
                <a:spLocks noRot="1" noChangeAspect="1" noMove="1" noResize="1" noEditPoints="1" noAdjustHandles="1" noChangeArrowheads="1" noChangeShapeType="1" noTextEdit="1"/>
              </p:cNvSpPr>
              <p:nvPr/>
            </p:nvSpPr>
            <p:spPr>
              <a:xfrm>
                <a:off x="5729702" y="1282150"/>
                <a:ext cx="1701813" cy="184666"/>
              </a:xfrm>
              <a:prstGeom prst="rect">
                <a:avLst/>
              </a:prstGeom>
              <a:blipFill>
                <a:blip r:embed="rId18"/>
                <a:stretch>
                  <a:fillRect l="-2509" t="-25806" r="-3943" b="-483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5EED02B-5FA0-2AC6-4217-D220AD6FAD0A}"/>
                  </a:ext>
                </a:extLst>
              </p:cNvPr>
              <p:cNvSpPr txBox="1"/>
              <p:nvPr/>
            </p:nvSpPr>
            <p:spPr>
              <a:xfrm>
                <a:off x="5729702" y="1507631"/>
                <a:ext cx="3080908" cy="184666"/>
              </a:xfrm>
              <a:prstGeom prst="rect">
                <a:avLst/>
              </a:prstGeom>
              <a:noFill/>
            </p:spPr>
            <p:txBody>
              <a:bodyPr wrap="none" lIns="0" tIns="0" rIns="0" bIns="0" rtlCol="0">
                <a:spAutoFit/>
              </a:bodyPr>
              <a:lstStyle/>
              <a:p>
                <a14:m>
                  <m:oMath xmlns:m="http://schemas.openxmlformats.org/officeDocument/2006/math">
                    <m:sSub>
                      <m:sSubPr>
                        <m:ctrlPr>
                          <a:rPr lang="en-US" altLang="zh-CN" sz="1200" i="1" smtClean="0">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𝜅</m:t>
                        </m:r>
                      </m:e>
                      <m:sub>
                        <m:r>
                          <a:rPr lang="en-US" altLang="zh-CN" sz="1200" i="1">
                            <a:latin typeface="Cambria Math" panose="02040503050406030204" pitchFamily="18" charset="0"/>
                            <a:ea typeface="Cambria Math" panose="02040503050406030204" pitchFamily="18" charset="0"/>
                          </a:rPr>
                          <m:t>𝑚𝑎𝑥</m:t>
                        </m:r>
                      </m:sub>
                    </m:sSub>
                  </m:oMath>
                </a14:m>
                <a:r>
                  <a:rPr lang="en-US" altLang="zh-CN" sz="1200" dirty="0"/>
                  <a:t>: calculated maximum curvature of B1/B2</a:t>
                </a:r>
                <a:endParaRPr lang="zh-CN" altLang="en-US" sz="1200" dirty="0"/>
              </a:p>
            </p:txBody>
          </p:sp>
        </mc:Choice>
        <mc:Fallback xmlns="">
          <p:sp>
            <p:nvSpPr>
              <p:cNvPr id="24" name="文本框 23">
                <a:extLst>
                  <a:ext uri="{FF2B5EF4-FFF2-40B4-BE49-F238E27FC236}">
                    <a16:creationId xmlns:a16="http://schemas.microsoft.com/office/drawing/2014/main" id="{85EED02B-5FA0-2AC6-4217-D220AD6FAD0A}"/>
                  </a:ext>
                </a:extLst>
              </p:cNvPr>
              <p:cNvSpPr txBox="1">
                <a:spLocks noRot="1" noChangeAspect="1" noMove="1" noResize="1" noEditPoints="1" noAdjustHandles="1" noChangeArrowheads="1" noChangeShapeType="1" noTextEdit="1"/>
              </p:cNvSpPr>
              <p:nvPr/>
            </p:nvSpPr>
            <p:spPr>
              <a:xfrm>
                <a:off x="5729702" y="1507631"/>
                <a:ext cx="3080908" cy="184666"/>
              </a:xfrm>
              <a:prstGeom prst="rect">
                <a:avLst/>
              </a:prstGeom>
              <a:blipFill>
                <a:blip r:embed="rId19"/>
                <a:stretch>
                  <a:fillRect l="-1386" t="-25806" r="-1782" b="-48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34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59032-B258-69C4-1CCA-154FD4C8CE4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C31E99D-A1DE-C2BF-C6BF-5251417E39A7}"/>
              </a:ext>
            </a:extLst>
          </p:cNvPr>
          <p:cNvSpPr>
            <a:spLocks noGrp="1"/>
          </p:cNvSpPr>
          <p:nvPr>
            <p:ph type="sldNum" sz="quarter" idx="12"/>
          </p:nvPr>
        </p:nvSpPr>
        <p:spPr/>
        <p:txBody>
          <a:bodyPr/>
          <a:lstStyle/>
          <a:p>
            <a:fld id="{8D04ACF1-8115-4F2A-BC52-125D9799F304}" type="slidenum">
              <a:rPr lang="zh-CN" altLang="en-US" smtClean="0"/>
              <a:t>15</a:t>
            </a:fld>
            <a:endParaRPr lang="zh-CN" altLang="en-US"/>
          </a:p>
        </p:txBody>
      </p:sp>
      <p:sp>
        <p:nvSpPr>
          <p:cNvPr id="73" name="文本框 72">
            <a:extLst>
              <a:ext uri="{FF2B5EF4-FFF2-40B4-BE49-F238E27FC236}">
                <a16:creationId xmlns:a16="http://schemas.microsoft.com/office/drawing/2014/main" id="{F3911931-BA2E-BA53-FDD1-9D9F9A27F4B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sp>
        <p:nvSpPr>
          <p:cNvPr id="7" name="文本框 6">
            <a:extLst>
              <a:ext uri="{FF2B5EF4-FFF2-40B4-BE49-F238E27FC236}">
                <a16:creationId xmlns:a16="http://schemas.microsoft.com/office/drawing/2014/main" id="{0D91C1DF-D055-9172-85CB-FC5E3B36AE8F}"/>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06C4D09-EBE4-32FF-6DF7-721F35AB65F7}"/>
                  </a:ext>
                </a:extLst>
              </p:cNvPr>
              <p:cNvSpPr txBox="1"/>
              <p:nvPr/>
            </p:nvSpPr>
            <p:spPr>
              <a:xfrm>
                <a:off x="531845" y="4992498"/>
                <a:ext cx="8080310" cy="755271"/>
              </a:xfrm>
              <a:prstGeom prst="rect">
                <a:avLst/>
              </a:prstGeom>
              <a:noFill/>
            </p:spPr>
            <p:txBody>
              <a:bodyPr wrap="square" rtlCol="0">
                <a:spAutoFit/>
              </a:bodyPr>
              <a:lstStyle/>
              <a:p>
                <a:r>
                  <a:rPr lang="en-US" altLang="zh-CN" sz="1400" dirty="0"/>
                  <a:t>The optimal drop ratios </a:t>
                </a:r>
                <a14:m>
                  <m:oMath xmlns:m="http://schemas.openxmlformats.org/officeDocument/2006/math">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𝑟</m:t>
                        </m:r>
                      </m:e>
                      <m:sub>
                        <m:r>
                          <a:rPr lang="en-US" altLang="zh-CN" sz="1400" i="1">
                            <a:latin typeface="Cambria Math" panose="02040503050406030204" pitchFamily="18" charset="0"/>
                            <a:ea typeface="Cambria Math" panose="02040503050406030204" pitchFamily="18" charset="0"/>
                          </a:rPr>
                          <m:t>𝑜𝑝𝑡</m:t>
                        </m:r>
                      </m:sub>
                    </m:sSub>
                    <m:r>
                      <a:rPr lang="en-US" altLang="zh-CN" sz="1400" i="1">
                        <a:latin typeface="Cambria Math" panose="02040503050406030204" pitchFamily="18" charset="0"/>
                        <a:ea typeface="Cambria Math" panose="02040503050406030204" pitchFamily="18" charset="0"/>
                      </a:rPr>
                      <m:t>) </m:t>
                    </m:r>
                  </m:oMath>
                </a14:m>
                <a:r>
                  <a:rPr lang="en-US" altLang="zh-CN" sz="1400" dirty="0"/>
                  <a:t>are mainly concentrated in the range of 0.7–0.9, indicating that when a higher drop ratio is used—resulting in a shorter arc around the curvature peak—the fitted circle more accurately represents the local bending geometry.</a:t>
                </a:r>
                <a:endParaRPr lang="zh-CN" altLang="en-US" sz="1400" dirty="0"/>
              </a:p>
            </p:txBody>
          </p:sp>
        </mc:Choice>
        <mc:Fallback xmlns="">
          <p:sp>
            <p:nvSpPr>
              <p:cNvPr id="10" name="文本框 9">
                <a:extLst>
                  <a:ext uri="{FF2B5EF4-FFF2-40B4-BE49-F238E27FC236}">
                    <a16:creationId xmlns:a16="http://schemas.microsoft.com/office/drawing/2014/main" id="{206C4D09-EBE4-32FF-6DF7-721F35AB65F7}"/>
                  </a:ext>
                </a:extLst>
              </p:cNvPr>
              <p:cNvSpPr txBox="1">
                <a:spLocks noRot="1" noChangeAspect="1" noMove="1" noResize="1" noEditPoints="1" noAdjustHandles="1" noChangeArrowheads="1" noChangeShapeType="1" noTextEdit="1"/>
              </p:cNvSpPr>
              <p:nvPr/>
            </p:nvSpPr>
            <p:spPr>
              <a:xfrm>
                <a:off x="531845" y="4992498"/>
                <a:ext cx="8080310" cy="755271"/>
              </a:xfrm>
              <a:prstGeom prst="rect">
                <a:avLst/>
              </a:prstGeom>
              <a:blipFill>
                <a:blip r:embed="rId3"/>
                <a:stretch>
                  <a:fillRect l="-226" t="-806" b="-725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011B859-405F-141C-03AA-1824320F9D2A}"/>
              </a:ext>
            </a:extLst>
          </p:cNvPr>
          <p:cNvPicPr>
            <a:picLocks noChangeAspect="1"/>
          </p:cNvPicPr>
          <p:nvPr/>
        </p:nvPicPr>
        <p:blipFill>
          <a:blip r:embed="rId4"/>
          <a:stretch>
            <a:fillRect/>
          </a:stretch>
        </p:blipFill>
        <p:spPr>
          <a:xfrm>
            <a:off x="840965" y="1057706"/>
            <a:ext cx="7024485" cy="3765476"/>
          </a:xfrm>
          <a:prstGeom prst="rect">
            <a:avLst/>
          </a:prstGeom>
        </p:spPr>
      </p:pic>
    </p:spTree>
    <p:extLst>
      <p:ext uri="{BB962C8B-B14F-4D97-AF65-F5344CB8AC3E}">
        <p14:creationId xmlns:p14="http://schemas.microsoft.com/office/powerpoint/2010/main" val="1660537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565B-6BBC-E02B-A214-008388F673C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9E4A4F-CFAB-A15D-23FC-CC3BDE1370E0}"/>
              </a:ext>
            </a:extLst>
          </p:cNvPr>
          <p:cNvSpPr>
            <a:spLocks noGrp="1"/>
          </p:cNvSpPr>
          <p:nvPr>
            <p:ph type="sldNum" sz="quarter" idx="12"/>
          </p:nvPr>
        </p:nvSpPr>
        <p:spPr/>
        <p:txBody>
          <a:bodyPr/>
          <a:lstStyle/>
          <a:p>
            <a:fld id="{8D04ACF1-8115-4F2A-BC52-125D9799F304}" type="slidenum">
              <a:rPr lang="zh-CN" altLang="en-US" smtClean="0"/>
              <a:t>16</a:t>
            </a:fld>
            <a:endParaRPr lang="zh-CN" altLang="en-US"/>
          </a:p>
        </p:txBody>
      </p:sp>
      <p:sp>
        <p:nvSpPr>
          <p:cNvPr id="3" name="文本框 2">
            <a:extLst>
              <a:ext uri="{FF2B5EF4-FFF2-40B4-BE49-F238E27FC236}">
                <a16:creationId xmlns:a16="http://schemas.microsoft.com/office/drawing/2014/main" id="{75AE90CC-359E-A02B-01FC-F85C43084E6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F52CBD7-6CAE-18EA-3583-42B0C66A4B5F}"/>
                  </a:ext>
                </a:extLst>
              </p:cNvPr>
              <p:cNvSpPr txBox="1"/>
              <p:nvPr/>
            </p:nvSpPr>
            <p:spPr>
              <a:xfrm>
                <a:off x="12985" y="527872"/>
                <a:ext cx="3485589" cy="677108"/>
              </a:xfrm>
              <a:prstGeom prst="rect">
                <a:avLst/>
              </a:prstGeom>
              <a:noFill/>
            </p:spPr>
            <p:txBody>
              <a:bodyPr wrap="square" rtlCol="0">
                <a:spAutoFit/>
              </a:bodyPr>
              <a:lstStyle/>
              <a:p>
                <a:r>
                  <a:rPr kumimoji="1" lang="en-US" altLang="zh-CN" sz="1400" b="1" dirty="0"/>
                  <a:t>Definition of Shape: </a:t>
                </a:r>
                <a:endParaRPr kumimoji="1" lang="en-US" altLang="zh-CN" sz="1200" b="1" dirty="0"/>
              </a:p>
              <a:p>
                <a:r>
                  <a:rPr kumimoji="1" lang="en-US" altLang="zh-CN" sz="1200" dirty="0"/>
                  <a:t>      Bending: Fitted Circle Radius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oMath>
                </a14:m>
                <a:r>
                  <a:rPr kumimoji="1" lang="en-US" altLang="zh-CN" sz="1200" dirty="0"/>
                  <a:t>)</a:t>
                </a:r>
              </a:p>
              <a:p>
                <a:r>
                  <a:rPr kumimoji="1" lang="en-US" altLang="zh-CN" sz="1200" dirty="0"/>
                  <a:t>      Twisting:</a:t>
                </a:r>
                <a:r>
                  <a:rPr kumimoji="1" lang="zh-CN" altLang="en-US" sz="1200" dirty="0"/>
                  <a:t> </a:t>
                </a:r>
                <a:r>
                  <a:rPr kumimoji="1" lang="en-US" altLang="zh-CN" sz="1200" dirty="0"/>
                  <a:t>Out of Plane Angle (𝛽) </a:t>
                </a:r>
              </a:p>
            </p:txBody>
          </p:sp>
        </mc:Choice>
        <mc:Fallback xmlns="">
          <p:sp>
            <p:nvSpPr>
              <p:cNvPr id="21" name="文本框 20">
                <a:extLst>
                  <a:ext uri="{FF2B5EF4-FFF2-40B4-BE49-F238E27FC236}">
                    <a16:creationId xmlns:a16="http://schemas.microsoft.com/office/drawing/2014/main" id="{2F52CBD7-6CAE-18EA-3583-42B0C66A4B5F}"/>
                  </a:ext>
                </a:extLst>
              </p:cNvPr>
              <p:cNvSpPr txBox="1">
                <a:spLocks noRot="1" noChangeAspect="1" noMove="1" noResize="1" noEditPoints="1" noAdjustHandles="1" noChangeArrowheads="1" noChangeShapeType="1" noTextEdit="1"/>
              </p:cNvSpPr>
              <p:nvPr/>
            </p:nvSpPr>
            <p:spPr>
              <a:xfrm>
                <a:off x="12985" y="527872"/>
                <a:ext cx="3485589" cy="677108"/>
              </a:xfrm>
              <a:prstGeom prst="rect">
                <a:avLst/>
              </a:prstGeom>
              <a:blipFill>
                <a:blip r:embed="rId3"/>
                <a:stretch>
                  <a:fillRect l="-524" t="-1802" b="-6306"/>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3D2BBC3-A18C-B861-51DE-CC15C6B61CE6}"/>
              </a:ext>
            </a:extLst>
          </p:cNvPr>
          <p:cNvSpPr txBox="1"/>
          <p:nvPr/>
        </p:nvSpPr>
        <p:spPr>
          <a:xfrm>
            <a:off x="5695527" y="2078779"/>
            <a:ext cx="1967319" cy="276999"/>
          </a:xfrm>
          <a:prstGeom prst="rect">
            <a:avLst/>
          </a:prstGeom>
          <a:noFill/>
        </p:spPr>
        <p:txBody>
          <a:bodyPr wrap="square" rtlCol="0">
            <a:spAutoFit/>
          </a:bodyPr>
          <a:lstStyle/>
          <a:p>
            <a:r>
              <a:rPr lang="en-US" altLang="zh-CN" sz="1200" dirty="0"/>
              <a:t>Definition of Classification </a:t>
            </a:r>
          </a:p>
        </p:txBody>
      </p:sp>
      <p:pic>
        <p:nvPicPr>
          <p:cNvPr id="7" name="图片 6">
            <a:extLst>
              <a:ext uri="{FF2B5EF4-FFF2-40B4-BE49-F238E27FC236}">
                <a16:creationId xmlns:a16="http://schemas.microsoft.com/office/drawing/2014/main" id="{653423A7-7BC4-9C7D-1C53-6F6AC6D20F13}"/>
              </a:ext>
            </a:extLst>
          </p:cNvPr>
          <p:cNvPicPr>
            <a:picLocks noChangeAspect="1"/>
          </p:cNvPicPr>
          <p:nvPr/>
        </p:nvPicPr>
        <p:blipFill>
          <a:blip r:embed="rId4"/>
          <a:stretch>
            <a:fillRect/>
          </a:stretch>
        </p:blipFill>
        <p:spPr>
          <a:xfrm>
            <a:off x="1481154" y="1249013"/>
            <a:ext cx="2152269" cy="1225491"/>
          </a:xfrm>
          <a:prstGeom prst="rect">
            <a:avLst/>
          </a:prstGeom>
        </p:spPr>
      </p:pic>
      <p:sp>
        <p:nvSpPr>
          <p:cNvPr id="8" name="箭头: 右 7">
            <a:extLst>
              <a:ext uri="{FF2B5EF4-FFF2-40B4-BE49-F238E27FC236}">
                <a16:creationId xmlns:a16="http://schemas.microsoft.com/office/drawing/2014/main" id="{9FED3CC6-4AC1-CD7D-A899-9C6DE65FF4A6}"/>
              </a:ext>
            </a:extLst>
          </p:cNvPr>
          <p:cNvSpPr/>
          <p:nvPr/>
        </p:nvSpPr>
        <p:spPr>
          <a:xfrm>
            <a:off x="3641592"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9" name="图片 8" descr="卡通人物&#10;&#10;AI 生成的内容可能不正确。">
            <a:extLst>
              <a:ext uri="{FF2B5EF4-FFF2-40B4-BE49-F238E27FC236}">
                <a16:creationId xmlns:a16="http://schemas.microsoft.com/office/drawing/2014/main" id="{C4DC4656-9946-B7B4-5598-9528E8ADDD68}"/>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123348" y="1465910"/>
            <a:ext cx="850687" cy="693272"/>
          </a:xfrm>
          <a:prstGeom prst="rect">
            <a:avLst/>
          </a:prstGeom>
        </p:spPr>
      </p:pic>
      <p:sp>
        <p:nvSpPr>
          <p:cNvPr id="10" name="箭头: 右 9">
            <a:extLst>
              <a:ext uri="{FF2B5EF4-FFF2-40B4-BE49-F238E27FC236}">
                <a16:creationId xmlns:a16="http://schemas.microsoft.com/office/drawing/2014/main" id="{C00297C4-101D-5C4B-A3D6-43A914967AF5}"/>
              </a:ext>
            </a:extLst>
          </p:cNvPr>
          <p:cNvSpPr/>
          <p:nvPr/>
        </p:nvSpPr>
        <p:spPr>
          <a:xfrm>
            <a:off x="1061384"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9A989C1-1FE8-DCB1-5DF2-D06EBFB1D5DD}"/>
              </a:ext>
            </a:extLst>
          </p:cNvPr>
          <p:cNvPicPr>
            <a:picLocks noChangeAspect="1"/>
          </p:cNvPicPr>
          <p:nvPr/>
        </p:nvPicPr>
        <p:blipFill>
          <a:blip r:embed="rId6"/>
          <a:stretch>
            <a:fillRect/>
          </a:stretch>
        </p:blipFill>
        <p:spPr>
          <a:xfrm>
            <a:off x="4836476" y="2570790"/>
            <a:ext cx="3107872" cy="3252424"/>
          </a:xfrm>
          <a:prstGeom prst="rect">
            <a:avLst/>
          </a:prstGeom>
        </p:spPr>
      </p:pic>
      <p:pic>
        <p:nvPicPr>
          <p:cNvPr id="18" name="图片 17">
            <a:extLst>
              <a:ext uri="{FF2B5EF4-FFF2-40B4-BE49-F238E27FC236}">
                <a16:creationId xmlns:a16="http://schemas.microsoft.com/office/drawing/2014/main" id="{5D92B639-C255-346D-6B79-7ABBF57DC0D7}"/>
              </a:ext>
            </a:extLst>
          </p:cNvPr>
          <p:cNvPicPr>
            <a:picLocks noChangeAspect="1"/>
          </p:cNvPicPr>
          <p:nvPr/>
        </p:nvPicPr>
        <p:blipFill>
          <a:blip r:embed="rId7"/>
          <a:srcRect l="3157" r="3474"/>
          <a:stretch>
            <a:fillRect/>
          </a:stretch>
        </p:blipFill>
        <p:spPr>
          <a:xfrm>
            <a:off x="5154765" y="3391320"/>
            <a:ext cx="763920" cy="151323"/>
          </a:xfrm>
          <a:prstGeom prst="rect">
            <a:avLst/>
          </a:prstGeom>
        </p:spPr>
      </p:pic>
      <p:pic>
        <p:nvPicPr>
          <p:cNvPr id="23" name="图片 22">
            <a:extLst>
              <a:ext uri="{FF2B5EF4-FFF2-40B4-BE49-F238E27FC236}">
                <a16:creationId xmlns:a16="http://schemas.microsoft.com/office/drawing/2014/main" id="{C580DBDD-38C7-C014-DA39-84E915AF7AD6}"/>
              </a:ext>
            </a:extLst>
          </p:cNvPr>
          <p:cNvPicPr>
            <a:picLocks noChangeAspect="1"/>
          </p:cNvPicPr>
          <p:nvPr/>
        </p:nvPicPr>
        <p:blipFill>
          <a:blip r:embed="rId8"/>
          <a:stretch>
            <a:fillRect/>
          </a:stretch>
        </p:blipFill>
        <p:spPr>
          <a:xfrm>
            <a:off x="5119728" y="4165708"/>
            <a:ext cx="833993" cy="116710"/>
          </a:xfrm>
          <a:prstGeom prst="rect">
            <a:avLst/>
          </a:prstGeom>
        </p:spPr>
      </p:pic>
      <p:pic>
        <p:nvPicPr>
          <p:cNvPr id="25" name="图片 24">
            <a:extLst>
              <a:ext uri="{FF2B5EF4-FFF2-40B4-BE49-F238E27FC236}">
                <a16:creationId xmlns:a16="http://schemas.microsoft.com/office/drawing/2014/main" id="{E28795B0-1EED-9171-0041-DE00F6A0659C}"/>
              </a:ext>
            </a:extLst>
          </p:cNvPr>
          <p:cNvPicPr>
            <a:picLocks noChangeAspect="1"/>
          </p:cNvPicPr>
          <p:nvPr/>
        </p:nvPicPr>
        <p:blipFill>
          <a:blip r:embed="rId9"/>
          <a:stretch>
            <a:fillRect/>
          </a:stretch>
        </p:blipFill>
        <p:spPr>
          <a:xfrm>
            <a:off x="6350069" y="4657045"/>
            <a:ext cx="552533" cy="159130"/>
          </a:xfrm>
          <a:prstGeom prst="rect">
            <a:avLst/>
          </a:prstGeom>
        </p:spPr>
      </p:pic>
      <p:sp>
        <p:nvSpPr>
          <p:cNvPr id="30" name="箭头: 右 29">
            <a:extLst>
              <a:ext uri="{FF2B5EF4-FFF2-40B4-BE49-F238E27FC236}">
                <a16:creationId xmlns:a16="http://schemas.microsoft.com/office/drawing/2014/main" id="{5B81457F-EA1E-19B4-A469-1EB39C2599F0}"/>
              </a:ext>
            </a:extLst>
          </p:cNvPr>
          <p:cNvSpPr/>
          <p:nvPr/>
        </p:nvSpPr>
        <p:spPr>
          <a:xfrm rot="5400000">
            <a:off x="6497482" y="2436774"/>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F15B36D-6CAE-96F9-0270-06B5262C2A75}"/>
              </a:ext>
            </a:extLst>
          </p:cNvPr>
          <p:cNvSpPr/>
          <p:nvPr/>
        </p:nvSpPr>
        <p:spPr>
          <a:xfrm>
            <a:off x="349249" y="2651350"/>
            <a:ext cx="4222751" cy="3149065"/>
          </a:xfrm>
          <a:prstGeom prst="rect">
            <a:avLst/>
          </a:prstGeom>
          <a:noFill/>
          <a:ln w="19050" cap="flat" cmpd="sng" algn="ctr">
            <a:solidFill>
              <a:schemeClr val="tx2">
                <a:lumMod val="25000"/>
                <a:lumOff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1BF8C992-267C-BC0F-0D63-295FB54DE658}"/>
              </a:ext>
            </a:extLst>
          </p:cNvPr>
          <p:cNvPicPr>
            <a:picLocks noChangeAspect="1"/>
          </p:cNvPicPr>
          <p:nvPr/>
        </p:nvPicPr>
        <p:blipFill>
          <a:blip r:embed="rId10"/>
          <a:stretch>
            <a:fillRect/>
          </a:stretch>
        </p:blipFill>
        <p:spPr>
          <a:xfrm>
            <a:off x="4572000" y="719966"/>
            <a:ext cx="4034364" cy="1382190"/>
          </a:xfrm>
          <a:prstGeom prst="rect">
            <a:avLst/>
          </a:prstGeom>
        </p:spPr>
      </p:pic>
      <p:sp>
        <p:nvSpPr>
          <p:cNvPr id="38" name="文本框 37">
            <a:extLst>
              <a:ext uri="{FF2B5EF4-FFF2-40B4-BE49-F238E27FC236}">
                <a16:creationId xmlns:a16="http://schemas.microsoft.com/office/drawing/2014/main" id="{40634A7F-0737-C93D-D0E0-83A0BEAC384D}"/>
              </a:ext>
            </a:extLst>
          </p:cNvPr>
          <p:cNvSpPr txBox="1"/>
          <p:nvPr/>
        </p:nvSpPr>
        <p:spPr>
          <a:xfrm>
            <a:off x="5047596" y="5832411"/>
            <a:ext cx="3157478" cy="276999"/>
          </a:xfrm>
          <a:prstGeom prst="rect">
            <a:avLst/>
          </a:prstGeom>
          <a:noFill/>
        </p:spPr>
        <p:txBody>
          <a:bodyPr wrap="square" rtlCol="0">
            <a:spAutoFit/>
          </a:bodyPr>
          <a:lstStyle/>
          <a:p>
            <a:r>
              <a:rPr lang="en-US" altLang="zh-CN" sz="1200" dirty="0"/>
              <a:t>Decision Tree for ICA Shape Classification</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8955675-731C-4C41-E3D6-F421C7259761}"/>
                  </a:ext>
                </a:extLst>
              </p:cNvPr>
              <p:cNvSpPr txBox="1"/>
              <p:nvPr/>
            </p:nvSpPr>
            <p:spPr>
              <a:xfrm>
                <a:off x="198308" y="5838761"/>
                <a:ext cx="4468967" cy="276999"/>
              </a:xfrm>
              <a:prstGeom prst="rect">
                <a:avLst/>
              </a:prstGeom>
              <a:noFill/>
            </p:spPr>
            <p:txBody>
              <a:bodyPr wrap="square" rtlCol="0">
                <a:spAutoFit/>
              </a:bodyPr>
              <a:lstStyle/>
              <a:p>
                <a:r>
                  <a:rPr lang="en-US" altLang="zh-CN" sz="1200" dirty="0"/>
                  <a:t>Distribution and Quartile Thresholds of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2</m:t>
                        </m:r>
                      </m:sub>
                    </m:sSub>
                    <m:r>
                      <a:rPr lang="en-US" altLang="zh-CN" sz="1200" i="1">
                        <a:latin typeface="Cambria Math" panose="02040503050406030204" pitchFamily="18" charset="0"/>
                      </a:rPr>
                      <m:t> </m:t>
                    </m:r>
                  </m:oMath>
                </a14:m>
                <a:r>
                  <a:rPr lang="en-US" altLang="zh-CN" sz="1200" dirty="0"/>
                  <a:t>and </a:t>
                </a:r>
                <a:r>
                  <a:rPr kumimoji="1" lang="en-US" altLang="zh-CN" sz="1200" dirty="0"/>
                  <a:t>𝛽 (</a:t>
                </a:r>
                <a:r>
                  <a:rPr kumimoji="1" lang="en-US" altLang="zh-CN" sz="1200" dirty="0" err="1"/>
                  <a:t>BraVa</a:t>
                </a:r>
                <a:r>
                  <a:rPr kumimoji="1" lang="en-US" altLang="zh-CN" sz="1200" dirty="0"/>
                  <a:t>)</a:t>
                </a:r>
                <a:endParaRPr lang="en-US" altLang="zh-CN" sz="1200" dirty="0"/>
              </a:p>
            </p:txBody>
          </p:sp>
        </mc:Choice>
        <mc:Fallback xmlns="">
          <p:sp>
            <p:nvSpPr>
              <p:cNvPr id="39" name="文本框 38">
                <a:extLst>
                  <a:ext uri="{FF2B5EF4-FFF2-40B4-BE49-F238E27FC236}">
                    <a16:creationId xmlns:a16="http://schemas.microsoft.com/office/drawing/2014/main" id="{F8955675-731C-4C41-E3D6-F421C7259761}"/>
                  </a:ext>
                </a:extLst>
              </p:cNvPr>
              <p:cNvSpPr txBox="1">
                <a:spLocks noRot="1" noChangeAspect="1" noMove="1" noResize="1" noEditPoints="1" noAdjustHandles="1" noChangeArrowheads="1" noChangeShapeType="1" noTextEdit="1"/>
              </p:cNvSpPr>
              <p:nvPr/>
            </p:nvSpPr>
            <p:spPr>
              <a:xfrm>
                <a:off x="198308" y="5838761"/>
                <a:ext cx="4468967" cy="276999"/>
              </a:xfrm>
              <a:prstGeom prst="rect">
                <a:avLst/>
              </a:prstGeom>
              <a:blipFill>
                <a:blip r:embed="rId13"/>
                <a:stretch>
                  <a:fillRect l="-136" t="-4444" r="-1091"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2A184F7-068E-C152-2196-F1E1040BB27D}"/>
                  </a:ext>
                </a:extLst>
              </p:cNvPr>
              <p:cNvSpPr/>
              <p:nvPr/>
            </p:nvSpPr>
            <p:spPr>
              <a:xfrm>
                <a:off x="5510809" y="3425705"/>
                <a:ext cx="407876" cy="9854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1</m:t>
                          </m:r>
                        </m:sub>
                      </m:sSub>
                    </m:oMath>
                  </m:oMathPara>
                </a14:m>
                <a:endParaRPr lang="zh-CN" altLang="en-US" sz="800" dirty="0"/>
              </a:p>
            </p:txBody>
          </p:sp>
        </mc:Choice>
        <mc:Fallback xmlns="">
          <p:sp>
            <p:nvSpPr>
              <p:cNvPr id="40" name="矩形 39">
                <a:extLst>
                  <a:ext uri="{FF2B5EF4-FFF2-40B4-BE49-F238E27FC236}">
                    <a16:creationId xmlns:a16="http://schemas.microsoft.com/office/drawing/2014/main" id="{72A184F7-068E-C152-2196-F1E1040BB27D}"/>
                  </a:ext>
                </a:extLst>
              </p:cNvPr>
              <p:cNvSpPr>
                <a:spLocks noRot="1" noChangeAspect="1" noMove="1" noResize="1" noEditPoints="1" noAdjustHandles="1" noChangeArrowheads="1" noChangeShapeType="1" noTextEdit="1"/>
              </p:cNvSpPr>
              <p:nvPr/>
            </p:nvSpPr>
            <p:spPr>
              <a:xfrm>
                <a:off x="5510809" y="3425705"/>
                <a:ext cx="407876" cy="98546"/>
              </a:xfrm>
              <a:prstGeom prst="rect">
                <a:avLst/>
              </a:prstGeom>
              <a:blipFill>
                <a:blip r:embed="rId14"/>
                <a:stretch>
                  <a:fillRect b="-21053"/>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0CF5B00-92C1-153D-8BE1-E57ABA8F0837}"/>
                  </a:ext>
                </a:extLst>
              </p:cNvPr>
              <p:cNvSpPr/>
              <p:nvPr/>
            </p:nvSpPr>
            <p:spPr>
              <a:xfrm>
                <a:off x="5510809" y="4184100"/>
                <a:ext cx="442912" cy="87648"/>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1" name="矩形 40">
                <a:extLst>
                  <a:ext uri="{FF2B5EF4-FFF2-40B4-BE49-F238E27FC236}">
                    <a16:creationId xmlns:a16="http://schemas.microsoft.com/office/drawing/2014/main" id="{90CF5B00-92C1-153D-8BE1-E57ABA8F0837}"/>
                  </a:ext>
                </a:extLst>
              </p:cNvPr>
              <p:cNvSpPr>
                <a:spLocks noRot="1" noChangeAspect="1" noMove="1" noResize="1" noEditPoints="1" noAdjustHandles="1" noChangeArrowheads="1" noChangeShapeType="1" noTextEdit="1"/>
              </p:cNvSpPr>
              <p:nvPr/>
            </p:nvSpPr>
            <p:spPr>
              <a:xfrm>
                <a:off x="5510809" y="4184100"/>
                <a:ext cx="442912" cy="87648"/>
              </a:xfrm>
              <a:prstGeom prst="rect">
                <a:avLst/>
              </a:prstGeom>
              <a:blipFill>
                <a:blip r:embed="rId15"/>
                <a:stretch>
                  <a:fillRect t="-5556" b="-22222"/>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C06172B-EB31-4BEF-B9A5-93F4741B3727}"/>
                  </a:ext>
                </a:extLst>
              </p:cNvPr>
              <p:cNvSpPr/>
              <p:nvPr/>
            </p:nvSpPr>
            <p:spPr>
              <a:xfrm>
                <a:off x="6577013" y="4689301"/>
                <a:ext cx="325589" cy="121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zh-CN" altLang="en-US" sz="800" i="1">
                              <a:latin typeface="Cambria Math" panose="02040503050406030204" pitchFamily="18" charset="0"/>
                            </a:rPr>
                            <m:t>𝛽</m:t>
                          </m:r>
                        </m:e>
                        <m:sub>
                          <m:r>
                            <a:rPr lang="en-US" altLang="zh-CN" sz="800" i="1">
                              <a:latin typeface="Cambria Math" panose="02040503050406030204" pitchFamily="18" charset="0"/>
                            </a:rPr>
                            <m:t>1</m:t>
                          </m:r>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2" name="矩形 41">
                <a:extLst>
                  <a:ext uri="{FF2B5EF4-FFF2-40B4-BE49-F238E27FC236}">
                    <a16:creationId xmlns:a16="http://schemas.microsoft.com/office/drawing/2014/main" id="{6C06172B-EB31-4BEF-B9A5-93F4741B3727}"/>
                  </a:ext>
                </a:extLst>
              </p:cNvPr>
              <p:cNvSpPr>
                <a:spLocks noRot="1" noChangeAspect="1" noMove="1" noResize="1" noEditPoints="1" noAdjustHandles="1" noChangeArrowheads="1" noChangeShapeType="1" noTextEdit="1"/>
              </p:cNvSpPr>
              <p:nvPr/>
            </p:nvSpPr>
            <p:spPr>
              <a:xfrm>
                <a:off x="6577013" y="4689301"/>
                <a:ext cx="325589" cy="121191"/>
              </a:xfrm>
              <a:prstGeom prst="rect">
                <a:avLst/>
              </a:prstGeom>
              <a:blipFill>
                <a:blip r:embed="rId16"/>
                <a:stretch>
                  <a:fillRect b="-26087"/>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C7C88B7-B88C-F024-9BAC-A85F4561863C}"/>
                  </a:ext>
                </a:extLst>
              </p:cNvPr>
              <p:cNvSpPr txBox="1"/>
              <p:nvPr/>
            </p:nvSpPr>
            <p:spPr>
              <a:xfrm>
                <a:off x="7771073" y="3715861"/>
                <a:ext cx="1128712" cy="784830"/>
              </a:xfrm>
              <a:prstGeom prst="rect">
                <a:avLst/>
              </a:prstGeom>
              <a:noFill/>
            </p:spPr>
            <p:txBody>
              <a:bodyPr wrap="square" rtlCol="0">
                <a:spAutoFit/>
              </a:bodyPr>
              <a:lstStyle/>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zh-CN" altLang="en-US" sz="1000" i="1">
                              <a:latin typeface="Cambria Math" panose="02040503050406030204" pitchFamily="18" charset="0"/>
                            </a:rPr>
                            <m:t>𝛽</m:t>
                          </m:r>
                        </m:e>
                        <m:sub>
                          <m:r>
                            <a:rPr lang="en-US" altLang="zh-CN" sz="1000" i="1">
                              <a:latin typeface="Cambria Math" panose="02040503050406030204" pitchFamily="18" charset="0"/>
                            </a:rPr>
                            <m:t>12</m:t>
                          </m:r>
                        </m:sub>
                      </m:sSub>
                      <m:r>
                        <a:rPr lang="en-US" altLang="zh-CN" sz="1000" b="0" i="1" smtClean="0">
                          <a:latin typeface="Cambria Math" panose="02040503050406030204" pitchFamily="18" charset="0"/>
                        </a:rPr>
                        <m:t>=</m:t>
                      </m:r>
                      <m:r>
                        <a:rPr lang="en-US" altLang="zh-CN" sz="1000" i="1">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p:txBody>
          </p:sp>
        </mc:Choice>
        <mc:Fallback xmlns="">
          <p:sp>
            <p:nvSpPr>
              <p:cNvPr id="43" name="文本框 42">
                <a:extLst>
                  <a:ext uri="{FF2B5EF4-FFF2-40B4-BE49-F238E27FC236}">
                    <a16:creationId xmlns:a16="http://schemas.microsoft.com/office/drawing/2014/main" id="{0C7C88B7-B88C-F024-9BAC-A85F4561863C}"/>
                  </a:ext>
                </a:extLst>
              </p:cNvPr>
              <p:cNvSpPr txBox="1">
                <a:spLocks noRot="1" noChangeAspect="1" noMove="1" noResize="1" noEditPoints="1" noAdjustHandles="1" noChangeArrowheads="1" noChangeShapeType="1" noTextEdit="1"/>
              </p:cNvSpPr>
              <p:nvPr/>
            </p:nvSpPr>
            <p:spPr>
              <a:xfrm>
                <a:off x="7771073" y="3715861"/>
                <a:ext cx="1128712" cy="784830"/>
              </a:xfrm>
              <a:prstGeom prst="rect">
                <a:avLst/>
              </a:prstGeom>
              <a:blipFill>
                <a:blip r:embed="rId17"/>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1B4564B-A0EA-DF91-89D3-50F57AA6B522}"/>
              </a:ext>
            </a:extLst>
          </p:cNvPr>
          <p:cNvPicPr>
            <a:picLocks noChangeAspect="1"/>
          </p:cNvPicPr>
          <p:nvPr/>
        </p:nvPicPr>
        <p:blipFill>
          <a:blip r:embed="rId18"/>
          <a:stretch>
            <a:fillRect/>
          </a:stretch>
        </p:blipFill>
        <p:spPr>
          <a:xfrm>
            <a:off x="657399" y="2673441"/>
            <a:ext cx="3550783" cy="2494865"/>
          </a:xfrm>
          <a:prstGeom prst="rect">
            <a:avLst/>
          </a:prstGeom>
        </p:spPr>
      </p:pic>
      <p:pic>
        <p:nvPicPr>
          <p:cNvPr id="15" name="图片 14">
            <a:extLst>
              <a:ext uri="{FF2B5EF4-FFF2-40B4-BE49-F238E27FC236}">
                <a16:creationId xmlns:a16="http://schemas.microsoft.com/office/drawing/2014/main" id="{59009DBF-FC5C-7ED4-CB14-E1D1C2D8FF98}"/>
              </a:ext>
            </a:extLst>
          </p:cNvPr>
          <p:cNvPicPr>
            <a:picLocks noChangeAspect="1"/>
          </p:cNvPicPr>
          <p:nvPr/>
        </p:nvPicPr>
        <p:blipFill>
          <a:blip r:embed="rId19"/>
          <a:srcRect t="4240" b="68545"/>
          <a:stretch>
            <a:fillRect/>
          </a:stretch>
        </p:blipFill>
        <p:spPr>
          <a:xfrm>
            <a:off x="1061384" y="5202652"/>
            <a:ext cx="962113" cy="563416"/>
          </a:xfrm>
          <a:prstGeom prst="rect">
            <a:avLst/>
          </a:prstGeom>
        </p:spPr>
      </p:pic>
      <p:pic>
        <p:nvPicPr>
          <p:cNvPr id="17" name="图片 16">
            <a:extLst>
              <a:ext uri="{FF2B5EF4-FFF2-40B4-BE49-F238E27FC236}">
                <a16:creationId xmlns:a16="http://schemas.microsoft.com/office/drawing/2014/main" id="{C3C28C11-83D6-8AFB-EBC8-6429E8C216A6}"/>
              </a:ext>
            </a:extLst>
          </p:cNvPr>
          <p:cNvPicPr>
            <a:picLocks noChangeAspect="1"/>
          </p:cNvPicPr>
          <p:nvPr/>
        </p:nvPicPr>
        <p:blipFill>
          <a:blip r:embed="rId19"/>
          <a:srcRect t="38135" b="33796"/>
          <a:stretch>
            <a:fillRect/>
          </a:stretch>
        </p:blipFill>
        <p:spPr>
          <a:xfrm>
            <a:off x="2051115" y="5168306"/>
            <a:ext cx="962113" cy="581093"/>
          </a:xfrm>
          <a:prstGeom prst="rect">
            <a:avLst/>
          </a:prstGeom>
        </p:spPr>
      </p:pic>
      <p:pic>
        <p:nvPicPr>
          <p:cNvPr id="19" name="图片 18">
            <a:extLst>
              <a:ext uri="{FF2B5EF4-FFF2-40B4-BE49-F238E27FC236}">
                <a16:creationId xmlns:a16="http://schemas.microsoft.com/office/drawing/2014/main" id="{DBB8E440-F730-9D2C-44A9-8916230D9720}"/>
              </a:ext>
            </a:extLst>
          </p:cNvPr>
          <p:cNvPicPr>
            <a:picLocks noChangeAspect="1"/>
          </p:cNvPicPr>
          <p:nvPr/>
        </p:nvPicPr>
        <p:blipFill>
          <a:blip r:embed="rId19"/>
          <a:srcRect l="793" t="73138" r="-793" b="-1207"/>
          <a:stretch>
            <a:fillRect/>
          </a:stretch>
        </p:blipFill>
        <p:spPr>
          <a:xfrm>
            <a:off x="3129648" y="5163199"/>
            <a:ext cx="962113" cy="581093"/>
          </a:xfrm>
          <a:prstGeom prst="rect">
            <a:avLst/>
          </a:prstGeom>
        </p:spPr>
      </p:pic>
    </p:spTree>
    <p:extLst>
      <p:ext uri="{BB962C8B-B14F-4D97-AF65-F5344CB8AC3E}">
        <p14:creationId xmlns:p14="http://schemas.microsoft.com/office/powerpoint/2010/main" val="66308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850DD-4AC4-DF33-4A30-D00A9E990A2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74202D-42E9-F1DF-E71C-DC98BF6B2D8E}"/>
              </a:ext>
            </a:extLst>
          </p:cNvPr>
          <p:cNvSpPr>
            <a:spLocks noGrp="1"/>
          </p:cNvSpPr>
          <p:nvPr>
            <p:ph type="sldNum" sz="quarter" idx="12"/>
          </p:nvPr>
        </p:nvSpPr>
        <p:spPr/>
        <p:txBody>
          <a:bodyPr/>
          <a:lstStyle/>
          <a:p>
            <a:fld id="{8D04ACF1-8115-4F2A-BC52-125D9799F304}" type="slidenum">
              <a:rPr lang="zh-CN" altLang="en-US" smtClean="0"/>
              <a:t>17</a:t>
            </a:fld>
            <a:endParaRPr lang="zh-CN" altLang="en-US"/>
          </a:p>
        </p:txBody>
      </p:sp>
      <p:sp>
        <p:nvSpPr>
          <p:cNvPr id="7" name="文本框 6">
            <a:extLst>
              <a:ext uri="{FF2B5EF4-FFF2-40B4-BE49-F238E27FC236}">
                <a16:creationId xmlns:a16="http://schemas.microsoft.com/office/drawing/2014/main" id="{3283EE5F-3AB8-54C0-9CCD-914E7BA3FAD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5" name="图片 14">
            <a:extLst>
              <a:ext uri="{FF2B5EF4-FFF2-40B4-BE49-F238E27FC236}">
                <a16:creationId xmlns:a16="http://schemas.microsoft.com/office/drawing/2014/main" id="{A2C810E4-A71B-26CE-DEE3-00FE52E9E05E}"/>
              </a:ext>
            </a:extLst>
          </p:cNvPr>
          <p:cNvPicPr>
            <a:picLocks noChangeAspect="1"/>
          </p:cNvPicPr>
          <p:nvPr/>
        </p:nvPicPr>
        <p:blipFill>
          <a:blip r:embed="rId3"/>
          <a:stretch>
            <a:fillRect/>
          </a:stretch>
        </p:blipFill>
        <p:spPr>
          <a:xfrm>
            <a:off x="299780" y="3393378"/>
            <a:ext cx="7974563" cy="2356121"/>
          </a:xfrm>
          <a:prstGeom prst="rect">
            <a:avLst/>
          </a:prstGeom>
        </p:spPr>
      </p:pic>
      <p:pic>
        <p:nvPicPr>
          <p:cNvPr id="20" name="图片 19">
            <a:extLst>
              <a:ext uri="{FF2B5EF4-FFF2-40B4-BE49-F238E27FC236}">
                <a16:creationId xmlns:a16="http://schemas.microsoft.com/office/drawing/2014/main" id="{841FC9B7-ACD2-DA82-D6F1-AC257C2E2FC2}"/>
              </a:ext>
            </a:extLst>
          </p:cNvPr>
          <p:cNvPicPr>
            <a:picLocks noChangeAspect="1"/>
          </p:cNvPicPr>
          <p:nvPr/>
        </p:nvPicPr>
        <p:blipFill>
          <a:blip r:embed="rId4"/>
          <a:stretch>
            <a:fillRect/>
          </a:stretch>
        </p:blipFill>
        <p:spPr>
          <a:xfrm>
            <a:off x="299780" y="602016"/>
            <a:ext cx="4049195" cy="2651011"/>
          </a:xfrm>
          <a:prstGeom prst="rect">
            <a:avLst/>
          </a:prstGeom>
        </p:spPr>
      </p:pic>
      <p:sp>
        <p:nvSpPr>
          <p:cNvPr id="21" name="文本框 20">
            <a:extLst>
              <a:ext uri="{FF2B5EF4-FFF2-40B4-BE49-F238E27FC236}">
                <a16:creationId xmlns:a16="http://schemas.microsoft.com/office/drawing/2014/main" id="{17A05449-DBF8-45A0-4DDC-1E930D8F7C5A}"/>
              </a:ext>
            </a:extLst>
          </p:cNvPr>
          <p:cNvSpPr txBox="1"/>
          <p:nvPr/>
        </p:nvSpPr>
        <p:spPr>
          <a:xfrm>
            <a:off x="4428929" y="1090819"/>
            <a:ext cx="4366727" cy="1353960"/>
          </a:xfrm>
          <a:prstGeom prst="rect">
            <a:avLst/>
          </a:prstGeom>
          <a:noFill/>
        </p:spPr>
        <p:txBody>
          <a:bodyPr wrap="square" rtlCol="0">
            <a:spAutoFit/>
          </a:bodyPr>
          <a:lstStyle/>
          <a:p>
            <a:pPr algn="just">
              <a:lnSpc>
                <a:spcPct val="150000"/>
              </a:lnSpc>
            </a:pPr>
            <a:r>
              <a:rPr lang="en-US" altLang="zh-CN" sz="1400" dirty="0"/>
              <a:t>The U-type accounted for the largest proportion (74%), indicating that most vessels exhibited relatively gentle curvature; whereas the V-type (≈11%), S-type (≈8%), and C-type (≈5%) were less common.</a:t>
            </a:r>
            <a:endParaRPr lang="zh-CN" altLang="en-US" sz="1400" dirty="0"/>
          </a:p>
        </p:txBody>
      </p:sp>
      <p:sp>
        <p:nvSpPr>
          <p:cNvPr id="22" name="文本框 21">
            <a:extLst>
              <a:ext uri="{FF2B5EF4-FFF2-40B4-BE49-F238E27FC236}">
                <a16:creationId xmlns:a16="http://schemas.microsoft.com/office/drawing/2014/main" id="{CDC8684A-72C9-186B-0E31-A3D78224A073}"/>
              </a:ext>
            </a:extLst>
          </p:cNvPr>
          <p:cNvSpPr txBox="1"/>
          <p:nvPr/>
        </p:nvSpPr>
        <p:spPr>
          <a:xfrm>
            <a:off x="1534245" y="5876963"/>
            <a:ext cx="6075509" cy="307777"/>
          </a:xfrm>
          <a:prstGeom prst="rect">
            <a:avLst/>
          </a:prstGeom>
          <a:noFill/>
        </p:spPr>
        <p:txBody>
          <a:bodyPr wrap="none" rtlCol="0">
            <a:spAutoFit/>
          </a:bodyPr>
          <a:lstStyle/>
          <a:p>
            <a:r>
              <a:rPr lang="en-US" altLang="zh-CN" sz="1400" dirty="0"/>
              <a:t>The C-type showed a large interplanar angle and pronounced spatial torsion.</a:t>
            </a:r>
            <a:endParaRPr lang="zh-CN" altLang="en-US" sz="1400" dirty="0"/>
          </a:p>
        </p:txBody>
      </p:sp>
    </p:spTree>
    <p:extLst>
      <p:ext uri="{BB962C8B-B14F-4D97-AF65-F5344CB8AC3E}">
        <p14:creationId xmlns:p14="http://schemas.microsoft.com/office/powerpoint/2010/main" val="317868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178F4-A946-9782-DE4C-8F24B962A9D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C3F30F-2688-FFFA-AD7A-5C6DF8A07DFA}"/>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18</a:t>
            </a:fld>
            <a:endParaRPr lang="zh-CN" altLang="en-US"/>
          </a:p>
        </p:txBody>
      </p:sp>
      <p:sp>
        <p:nvSpPr>
          <p:cNvPr id="7" name="文本框 6">
            <a:extLst>
              <a:ext uri="{FF2B5EF4-FFF2-40B4-BE49-F238E27FC236}">
                <a16:creationId xmlns:a16="http://schemas.microsoft.com/office/drawing/2014/main" id="{80BA8DE5-AF31-EABF-A046-E586C5F317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5" name="图片 4" descr="图表&#10;&#10;AI 生成的内容可能不正确。">
            <a:extLst>
              <a:ext uri="{FF2B5EF4-FFF2-40B4-BE49-F238E27FC236}">
                <a16:creationId xmlns:a16="http://schemas.microsoft.com/office/drawing/2014/main" id="{B513F731-EC9C-06E0-78CB-57D165744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75" y="722783"/>
            <a:ext cx="4225092" cy="2074686"/>
          </a:xfrm>
          <a:prstGeom prst="rect">
            <a:avLst/>
          </a:prstGeom>
        </p:spPr>
      </p:pic>
      <p:pic>
        <p:nvPicPr>
          <p:cNvPr id="10" name="图片 9" descr="图表, 直方图&#10;&#10;AI 生成的内容可能不正确。">
            <a:extLst>
              <a:ext uri="{FF2B5EF4-FFF2-40B4-BE49-F238E27FC236}">
                <a16:creationId xmlns:a16="http://schemas.microsoft.com/office/drawing/2014/main" id="{B7BB6F34-DA99-1827-299A-AC93EB82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156" y="2934657"/>
            <a:ext cx="5991688" cy="2590627"/>
          </a:xfrm>
          <a:prstGeom prst="rect">
            <a:avLst/>
          </a:prstGeom>
        </p:spPr>
      </p:pic>
      <p:sp>
        <p:nvSpPr>
          <p:cNvPr id="3" name="文本框 2">
            <a:extLst>
              <a:ext uri="{FF2B5EF4-FFF2-40B4-BE49-F238E27FC236}">
                <a16:creationId xmlns:a16="http://schemas.microsoft.com/office/drawing/2014/main" id="{538EA15A-B56B-40C0-66F1-7E2081996D45}"/>
              </a:ext>
            </a:extLst>
          </p:cNvPr>
          <p:cNvSpPr txBox="1"/>
          <p:nvPr/>
        </p:nvSpPr>
        <p:spPr>
          <a:xfrm>
            <a:off x="856503" y="3275111"/>
            <a:ext cx="510076" cy="307777"/>
          </a:xfrm>
          <a:prstGeom prst="rect">
            <a:avLst/>
          </a:prstGeom>
          <a:noFill/>
        </p:spPr>
        <p:txBody>
          <a:bodyPr wrap="none" rtlCol="0">
            <a:spAutoFit/>
          </a:bodyPr>
          <a:lstStyle/>
          <a:p>
            <a:r>
              <a:rPr lang="en-US" altLang="zh-CN" sz="1400" dirty="0"/>
              <a:t>PC1</a:t>
            </a:r>
            <a:endParaRPr lang="zh-CN" altLang="en-US" sz="1400" dirty="0"/>
          </a:p>
        </p:txBody>
      </p:sp>
      <p:sp>
        <p:nvSpPr>
          <p:cNvPr id="4" name="文本框 3">
            <a:extLst>
              <a:ext uri="{FF2B5EF4-FFF2-40B4-BE49-F238E27FC236}">
                <a16:creationId xmlns:a16="http://schemas.microsoft.com/office/drawing/2014/main" id="{F1D98ABC-8EC1-BD7D-7A60-BF3EF26C29E0}"/>
              </a:ext>
            </a:extLst>
          </p:cNvPr>
          <p:cNvSpPr txBox="1"/>
          <p:nvPr/>
        </p:nvSpPr>
        <p:spPr>
          <a:xfrm>
            <a:off x="856503" y="3965737"/>
            <a:ext cx="510076" cy="307777"/>
          </a:xfrm>
          <a:prstGeom prst="rect">
            <a:avLst/>
          </a:prstGeom>
          <a:noFill/>
        </p:spPr>
        <p:txBody>
          <a:bodyPr wrap="none" rtlCol="0">
            <a:spAutoFit/>
          </a:bodyPr>
          <a:lstStyle/>
          <a:p>
            <a:r>
              <a:rPr lang="en-US" altLang="zh-CN" sz="1400" dirty="0"/>
              <a:t>PC2</a:t>
            </a:r>
            <a:endParaRPr lang="zh-CN" altLang="en-US" sz="1400" dirty="0"/>
          </a:p>
        </p:txBody>
      </p:sp>
      <p:sp>
        <p:nvSpPr>
          <p:cNvPr id="6" name="文本框 5">
            <a:extLst>
              <a:ext uri="{FF2B5EF4-FFF2-40B4-BE49-F238E27FC236}">
                <a16:creationId xmlns:a16="http://schemas.microsoft.com/office/drawing/2014/main" id="{0AE00232-DFFC-445F-BC27-35960EDCE43A}"/>
              </a:ext>
            </a:extLst>
          </p:cNvPr>
          <p:cNvSpPr txBox="1"/>
          <p:nvPr/>
        </p:nvSpPr>
        <p:spPr>
          <a:xfrm>
            <a:off x="856503" y="4656363"/>
            <a:ext cx="510076" cy="307777"/>
          </a:xfrm>
          <a:prstGeom prst="rect">
            <a:avLst/>
          </a:prstGeom>
          <a:noFill/>
        </p:spPr>
        <p:txBody>
          <a:bodyPr wrap="none" rtlCol="0">
            <a:spAutoFit/>
          </a:bodyPr>
          <a:lstStyle/>
          <a:p>
            <a:r>
              <a:rPr lang="en-US" altLang="zh-CN" sz="1400" dirty="0"/>
              <a:t>PC3</a:t>
            </a:r>
            <a:endParaRPr lang="zh-CN" altLang="en-US" sz="1400" dirty="0"/>
          </a:p>
        </p:txBody>
      </p:sp>
      <p:sp>
        <p:nvSpPr>
          <p:cNvPr id="8" name="文本框 7">
            <a:extLst>
              <a:ext uri="{FF2B5EF4-FFF2-40B4-BE49-F238E27FC236}">
                <a16:creationId xmlns:a16="http://schemas.microsoft.com/office/drawing/2014/main" id="{A9C4B8E1-89F1-58CB-468D-D3695BBD6F63}"/>
              </a:ext>
            </a:extLst>
          </p:cNvPr>
          <p:cNvSpPr txBox="1"/>
          <p:nvPr/>
        </p:nvSpPr>
        <p:spPr>
          <a:xfrm>
            <a:off x="4907902" y="1219979"/>
            <a:ext cx="3943738" cy="954107"/>
          </a:xfrm>
          <a:prstGeom prst="rect">
            <a:avLst/>
          </a:prstGeom>
          <a:noFill/>
        </p:spPr>
        <p:txBody>
          <a:bodyPr wrap="square" rtlCol="0">
            <a:spAutoFit/>
          </a:bodyPr>
          <a:lstStyle/>
          <a:p>
            <a:pPr algn="just"/>
            <a:r>
              <a:rPr lang="en-US" altLang="zh-CN" sz="1400" dirty="0"/>
              <a:t>PC1~PC5 account for approximately 90% of the total variance, indicating that the major shape variations can be sufficiently represented within these five dimensions.</a:t>
            </a:r>
            <a:endParaRPr lang="zh-CN" altLang="en-US" sz="1400" dirty="0"/>
          </a:p>
        </p:txBody>
      </p:sp>
    </p:spTree>
    <p:extLst>
      <p:ext uri="{BB962C8B-B14F-4D97-AF65-F5344CB8AC3E}">
        <p14:creationId xmlns:p14="http://schemas.microsoft.com/office/powerpoint/2010/main" val="1749709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3AE6C-9E91-4F8E-9BF3-28BE7EACB7B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8EC4C5-4352-5A17-2EDA-CE8677CEC61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19</a:t>
            </a:fld>
            <a:endParaRPr lang="zh-CN" altLang="en-US"/>
          </a:p>
        </p:txBody>
      </p:sp>
      <p:sp>
        <p:nvSpPr>
          <p:cNvPr id="7" name="文本框 6">
            <a:extLst>
              <a:ext uri="{FF2B5EF4-FFF2-40B4-BE49-F238E27FC236}">
                <a16:creationId xmlns:a16="http://schemas.microsoft.com/office/drawing/2014/main" id="{C130B8DE-B9FD-7920-CAF0-D8513AD7A43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B12D1F16-7BA2-2CB8-6D8B-AF51BC96B7CF}"/>
              </a:ext>
            </a:extLst>
          </p:cNvPr>
          <p:cNvPicPr>
            <a:picLocks noChangeAspect="1"/>
          </p:cNvPicPr>
          <p:nvPr/>
        </p:nvPicPr>
        <p:blipFill>
          <a:blip r:embed="rId3"/>
          <a:srcRect r="39851" b="49975"/>
          <a:stretch>
            <a:fillRect/>
          </a:stretch>
        </p:blipFill>
        <p:spPr>
          <a:xfrm>
            <a:off x="274844" y="678715"/>
            <a:ext cx="4950300" cy="1960236"/>
          </a:xfrm>
          <a:prstGeom prst="rect">
            <a:avLst/>
          </a:prstGeom>
        </p:spPr>
      </p:pic>
      <p:pic>
        <p:nvPicPr>
          <p:cNvPr id="9" name="图片 8">
            <a:extLst>
              <a:ext uri="{FF2B5EF4-FFF2-40B4-BE49-F238E27FC236}">
                <a16:creationId xmlns:a16="http://schemas.microsoft.com/office/drawing/2014/main" id="{06D6162A-F2AE-66CE-9CF8-AF546C55C8F9}"/>
              </a:ext>
            </a:extLst>
          </p:cNvPr>
          <p:cNvPicPr>
            <a:picLocks noChangeAspect="1"/>
          </p:cNvPicPr>
          <p:nvPr/>
        </p:nvPicPr>
        <p:blipFill>
          <a:blip r:embed="rId3"/>
          <a:srcRect l="60173" b="49975"/>
          <a:stretch>
            <a:fillRect/>
          </a:stretch>
        </p:blipFill>
        <p:spPr>
          <a:xfrm>
            <a:off x="5294713" y="678715"/>
            <a:ext cx="3233467" cy="1933714"/>
          </a:xfrm>
          <a:prstGeom prst="rect">
            <a:avLst/>
          </a:prstGeom>
        </p:spPr>
      </p:pic>
      <p:pic>
        <p:nvPicPr>
          <p:cNvPr id="3" name="图片 2">
            <a:extLst>
              <a:ext uri="{FF2B5EF4-FFF2-40B4-BE49-F238E27FC236}">
                <a16:creationId xmlns:a16="http://schemas.microsoft.com/office/drawing/2014/main" id="{EACD8C42-4615-43DC-2F14-A6FEE1856FC2}"/>
              </a:ext>
            </a:extLst>
          </p:cNvPr>
          <p:cNvPicPr>
            <a:picLocks noChangeAspect="1"/>
          </p:cNvPicPr>
          <p:nvPr/>
        </p:nvPicPr>
        <p:blipFill>
          <a:blip r:embed="rId4"/>
          <a:stretch>
            <a:fillRect/>
          </a:stretch>
        </p:blipFill>
        <p:spPr>
          <a:xfrm>
            <a:off x="102015" y="2923466"/>
            <a:ext cx="5950442" cy="2912240"/>
          </a:xfrm>
          <a:prstGeom prst="rect">
            <a:avLst/>
          </a:prstGeom>
        </p:spPr>
      </p:pic>
    </p:spTree>
    <p:extLst>
      <p:ext uri="{BB962C8B-B14F-4D97-AF65-F5344CB8AC3E}">
        <p14:creationId xmlns:p14="http://schemas.microsoft.com/office/powerpoint/2010/main" val="329899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16A2E-31E4-26B9-6D5E-3A26F32EAE7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62B9DA-FFC1-4F54-B12E-681698C6F15D}"/>
              </a:ext>
            </a:extLst>
          </p:cNvPr>
          <p:cNvSpPr>
            <a:spLocks noGrp="1"/>
          </p:cNvSpPr>
          <p:nvPr>
            <p:ph type="sldNum" sz="quarter" idx="12"/>
          </p:nvPr>
        </p:nvSpPr>
        <p:spPr/>
        <p:txBody>
          <a:bodyPr/>
          <a:lstStyle/>
          <a:p>
            <a:fld id="{8D04ACF1-8115-4F2A-BC52-125D9799F304}" type="slidenum">
              <a:rPr lang="zh-CN" altLang="en-US" smtClean="0"/>
              <a:t>2</a:t>
            </a:fld>
            <a:endParaRPr lang="zh-CN" altLang="en-US"/>
          </a:p>
        </p:txBody>
      </p:sp>
      <p:sp>
        <p:nvSpPr>
          <p:cNvPr id="4" name="文本框 3">
            <a:extLst>
              <a:ext uri="{FF2B5EF4-FFF2-40B4-BE49-F238E27FC236}">
                <a16:creationId xmlns:a16="http://schemas.microsoft.com/office/drawing/2014/main" id="{60111A46-E94C-9E22-D64C-701DDAD399BE}"/>
              </a:ext>
            </a:extLst>
          </p:cNvPr>
          <p:cNvSpPr txBox="1"/>
          <p:nvPr/>
        </p:nvSpPr>
        <p:spPr>
          <a:xfrm>
            <a:off x="0" y="0"/>
            <a:ext cx="3956397" cy="954107"/>
          </a:xfrm>
          <a:prstGeom prst="rect">
            <a:avLst/>
          </a:prstGeom>
          <a:noFill/>
        </p:spPr>
        <p:txBody>
          <a:bodyPr wrap="square" rtlCol="0">
            <a:spAutoFit/>
          </a:bodyPr>
          <a:lstStyle/>
          <a:p>
            <a:r>
              <a:rPr lang="en-US" altLang="zh-CN" sz="2800" b="1" dirty="0">
                <a:solidFill>
                  <a:schemeClr val="bg2">
                    <a:lumMod val="25000"/>
                  </a:schemeClr>
                </a:solidFill>
              </a:rPr>
              <a:t>Content</a:t>
            </a:r>
          </a:p>
          <a:p>
            <a:endParaRPr lang="en-US" altLang="zh-CN" sz="2800" b="1" dirty="0">
              <a:solidFill>
                <a:schemeClr val="bg2">
                  <a:lumMod val="25000"/>
                </a:schemeClr>
              </a:solidFill>
            </a:endParaRPr>
          </a:p>
        </p:txBody>
      </p:sp>
      <p:sp>
        <p:nvSpPr>
          <p:cNvPr id="3" name="文本框 2">
            <a:extLst>
              <a:ext uri="{FF2B5EF4-FFF2-40B4-BE49-F238E27FC236}">
                <a16:creationId xmlns:a16="http://schemas.microsoft.com/office/drawing/2014/main" id="{40420F15-6174-1A92-4D83-FCB8E9FECCC9}"/>
              </a:ext>
            </a:extLst>
          </p:cNvPr>
          <p:cNvSpPr txBox="1"/>
          <p:nvPr/>
        </p:nvSpPr>
        <p:spPr>
          <a:xfrm>
            <a:off x="0" y="1049282"/>
            <a:ext cx="8346567" cy="3785652"/>
          </a:xfrm>
          <a:prstGeom prst="rect">
            <a:avLst/>
          </a:prstGeom>
          <a:noFill/>
        </p:spPr>
        <p:txBody>
          <a:bodyPr wrap="square" rtlCol="0">
            <a:spAutoFit/>
          </a:bodyPr>
          <a:lstStyle/>
          <a:p>
            <a:pPr marL="514350" indent="-514350">
              <a:buFont typeface="+mj-lt"/>
              <a:buAutoNum type="arabicPeriod"/>
            </a:pPr>
            <a:r>
              <a:rPr lang="en-US" altLang="ja-JP" sz="2400" dirty="0"/>
              <a:t>Introduction</a:t>
            </a:r>
          </a:p>
          <a:p>
            <a:pPr marL="514350" indent="-514350">
              <a:buFont typeface="+mj-lt"/>
              <a:buAutoNum type="arabicPeriod"/>
            </a:pPr>
            <a:r>
              <a:rPr lang="en-US" altLang="ja-JP" sz="2400" dirty="0"/>
              <a:t>Shape Analysis</a:t>
            </a:r>
          </a:p>
          <a:p>
            <a:pPr marL="514350" indent="-514350">
              <a:buFont typeface="+mj-lt"/>
              <a:buAutoNum type="arabicPeriod"/>
            </a:pPr>
            <a:r>
              <a:rPr lang="en-US" altLang="ja-JP" sz="2400" dirty="0">
                <a:solidFill>
                  <a:schemeClr val="bg2">
                    <a:lumMod val="90000"/>
                  </a:schemeClr>
                </a:solidFill>
              </a:rPr>
              <a:t>CFD Mesh Generation</a:t>
            </a:r>
          </a:p>
          <a:p>
            <a:pPr marL="514350" indent="-514350">
              <a:buFont typeface="+mj-lt"/>
              <a:buAutoNum type="arabicPeriod"/>
            </a:pPr>
            <a:r>
              <a:rPr lang="en-US" altLang="ja-JP" sz="2400" dirty="0">
                <a:solidFill>
                  <a:schemeClr val="bg2">
                    <a:lumMod val="90000"/>
                  </a:schemeClr>
                </a:solidFill>
              </a:rPr>
              <a:t>Blood Flow Simulation</a:t>
            </a:r>
          </a:p>
          <a:p>
            <a:pPr marL="514350" indent="-514350">
              <a:buFont typeface="+mj-lt"/>
              <a:buAutoNum type="arabicPeriod"/>
            </a:pPr>
            <a:r>
              <a:rPr lang="en-US" altLang="ja-JP" sz="2400" dirty="0">
                <a:solidFill>
                  <a:schemeClr val="bg2">
                    <a:lumMod val="90000"/>
                  </a:schemeClr>
                </a:solidFill>
              </a:rPr>
              <a:t>Shape–Hemodynamics Analysis</a:t>
            </a:r>
          </a:p>
          <a:p>
            <a:pPr marL="514350" indent="-514350">
              <a:buFont typeface="+mj-lt"/>
              <a:buAutoNum type="arabicPeriod"/>
            </a:pPr>
            <a:r>
              <a:rPr lang="en-US" altLang="zh-CN" sz="2400" dirty="0"/>
              <a:t>Summary</a:t>
            </a: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zh-CN" sz="2400" dirty="0"/>
          </a:p>
        </p:txBody>
      </p:sp>
    </p:spTree>
    <p:extLst>
      <p:ext uri="{BB962C8B-B14F-4D97-AF65-F5344CB8AC3E}">
        <p14:creationId xmlns:p14="http://schemas.microsoft.com/office/powerpoint/2010/main" val="45960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9F4C0-E6A2-2A81-C985-8D725A659DC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9A5731-AC0B-17F9-0D85-91C27DEEA84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20</a:t>
            </a:fld>
            <a:endParaRPr lang="zh-CN" altLang="en-US"/>
          </a:p>
        </p:txBody>
      </p:sp>
      <p:sp>
        <p:nvSpPr>
          <p:cNvPr id="7" name="文本框 6">
            <a:extLst>
              <a:ext uri="{FF2B5EF4-FFF2-40B4-BE49-F238E27FC236}">
                <a16:creationId xmlns:a16="http://schemas.microsoft.com/office/drawing/2014/main" id="{91AA7519-C484-B424-7231-63F4AADE0B2F}"/>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0E09806-282B-6361-3890-E044F7863B2A}"/>
              </a:ext>
            </a:extLst>
          </p:cNvPr>
          <p:cNvPicPr>
            <a:picLocks noChangeAspect="1"/>
          </p:cNvPicPr>
          <p:nvPr/>
        </p:nvPicPr>
        <p:blipFill>
          <a:blip r:embed="rId3"/>
          <a:stretch>
            <a:fillRect/>
          </a:stretch>
        </p:blipFill>
        <p:spPr>
          <a:xfrm>
            <a:off x="1085228" y="571357"/>
            <a:ext cx="6237174" cy="2616343"/>
          </a:xfrm>
          <a:prstGeom prst="rect">
            <a:avLst/>
          </a:prstGeom>
        </p:spPr>
      </p:pic>
      <p:pic>
        <p:nvPicPr>
          <p:cNvPr id="8" name="图片 7">
            <a:extLst>
              <a:ext uri="{FF2B5EF4-FFF2-40B4-BE49-F238E27FC236}">
                <a16:creationId xmlns:a16="http://schemas.microsoft.com/office/drawing/2014/main" id="{A10B5EF3-DF77-F78E-8325-0631EE8E9777}"/>
              </a:ext>
            </a:extLst>
          </p:cNvPr>
          <p:cNvPicPr>
            <a:picLocks noChangeAspect="1"/>
          </p:cNvPicPr>
          <p:nvPr/>
        </p:nvPicPr>
        <p:blipFill>
          <a:blip r:embed="rId4"/>
          <a:stretch>
            <a:fillRect/>
          </a:stretch>
        </p:blipFill>
        <p:spPr>
          <a:xfrm>
            <a:off x="2614265" y="3187700"/>
            <a:ext cx="3367435" cy="2865218"/>
          </a:xfrm>
          <a:prstGeom prst="rect">
            <a:avLst/>
          </a:prstGeom>
        </p:spPr>
      </p:pic>
      <p:pic>
        <p:nvPicPr>
          <p:cNvPr id="11" name="图片 10">
            <a:extLst>
              <a:ext uri="{FF2B5EF4-FFF2-40B4-BE49-F238E27FC236}">
                <a16:creationId xmlns:a16="http://schemas.microsoft.com/office/drawing/2014/main" id="{AFB929E7-C866-64DE-51B0-09DAB29A3E59}"/>
              </a:ext>
            </a:extLst>
          </p:cNvPr>
          <p:cNvPicPr>
            <a:picLocks noChangeAspect="1"/>
          </p:cNvPicPr>
          <p:nvPr/>
        </p:nvPicPr>
        <p:blipFill>
          <a:blip r:embed="rId5"/>
          <a:stretch>
            <a:fillRect/>
          </a:stretch>
        </p:blipFill>
        <p:spPr>
          <a:xfrm>
            <a:off x="7672323" y="1012744"/>
            <a:ext cx="790197" cy="993856"/>
          </a:xfrm>
          <a:prstGeom prst="rect">
            <a:avLst/>
          </a:prstGeom>
        </p:spPr>
      </p:pic>
      <p:sp>
        <p:nvSpPr>
          <p:cNvPr id="3" name="椭圆 2">
            <a:extLst>
              <a:ext uri="{FF2B5EF4-FFF2-40B4-BE49-F238E27FC236}">
                <a16:creationId xmlns:a16="http://schemas.microsoft.com/office/drawing/2014/main" id="{AC497AFA-DD7C-C046-AB50-2E8E107F74B2}"/>
              </a:ext>
            </a:extLst>
          </p:cNvPr>
          <p:cNvSpPr/>
          <p:nvPr/>
        </p:nvSpPr>
        <p:spPr>
          <a:xfrm rot="19992918">
            <a:off x="5131836" y="1293845"/>
            <a:ext cx="1163216" cy="721567"/>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6EDD912-19B4-635F-BFFF-F25B349CB7F2}"/>
              </a:ext>
            </a:extLst>
          </p:cNvPr>
          <p:cNvSpPr/>
          <p:nvPr/>
        </p:nvSpPr>
        <p:spPr>
          <a:xfrm rot="19862741">
            <a:off x="4920741" y="1807833"/>
            <a:ext cx="2318230" cy="80885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406426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1FEC2-5B9F-EC4A-615E-79542289499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7B8A178-32D6-9807-84D4-1715BA4470D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4B3C186-545A-AF06-914D-19372F179CB6}"/>
                  </a:ext>
                </a:extLst>
              </p:cNvPr>
              <p:cNvSpPr txBox="1"/>
              <p:nvPr/>
            </p:nvSpPr>
            <p:spPr>
              <a:xfrm>
                <a:off x="418047" y="801751"/>
                <a:ext cx="7991946" cy="4732065"/>
              </a:xfrm>
              <a:prstGeom prst="rect">
                <a:avLst/>
              </a:prstGeom>
              <a:noFill/>
            </p:spPr>
            <p:txBody>
              <a:bodyPr wrap="square" rtlCol="0">
                <a:spAutoFit/>
              </a:bodyPr>
              <a:lstStyle/>
              <a:p>
                <a:pPr marL="342900" indent="-342900" algn="just">
                  <a:buAutoNum type="arabicPeriod"/>
                </a:pPr>
                <a:r>
                  <a:rPr kumimoji="1" lang="en-US" altLang="zh-CN" sz="1400" b="1" dirty="0"/>
                  <a:t>Curvature-based Arc Extraction and Optimization</a:t>
                </a:r>
              </a:p>
              <a:p>
                <a:pPr marL="285750" indent="-285750" algn="just">
                  <a:buFont typeface="Arial" panose="020B0604020202020204" pitchFamily="34" charset="0"/>
                  <a:buChar char="•"/>
                </a:pPr>
                <a:r>
                  <a:rPr kumimoji="1" lang="en-US" altLang="zh-CN" sz="1400" dirty="0"/>
                  <a:t>Vessel bends were adaptively extracted using different curvature drop ratios.</a:t>
                </a:r>
              </a:p>
              <a:p>
                <a:pPr marL="285750" indent="-285750" algn="just">
                  <a:buFont typeface="Arial" panose="020B0604020202020204" pitchFamily="34" charset="0"/>
                  <a:buChar char="•"/>
                </a:pPr>
                <a:r>
                  <a:rPr kumimoji="1" lang="en-US" altLang="zh-CN" sz="1400" dirty="0"/>
                  <a:t>The optimal ratio drop was defined where the difference between calculated curvature (</a:t>
                </a:r>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𝜅</m:t>
                        </m:r>
                      </m:e>
                      <m:sub>
                        <m:r>
                          <a:rPr lang="en-US" altLang="zh-CN" sz="1400" i="1">
                            <a:latin typeface="Cambria Math" panose="02040503050406030204" pitchFamily="18" charset="0"/>
                          </a:rPr>
                          <m:t>𝑚𝑎𝑥</m:t>
                        </m:r>
                      </m:sub>
                    </m:sSub>
                    <m:r>
                      <a:rPr lang="en-US" altLang="zh-CN" sz="1400" i="1">
                        <a:latin typeface="Cambria Math" panose="02040503050406030204" pitchFamily="18" charset="0"/>
                      </a:rPr>
                      <m:t> </m:t>
                    </m:r>
                  </m:oMath>
                </a14:m>
                <a:r>
                  <a:rPr kumimoji="1" lang="en-US" altLang="zh-CN" sz="1400" dirty="0"/>
                  <a:t>​) and fitted-circle curvature (</a:t>
                </a:r>
                <a14:m>
                  <m:oMath xmlns:m="http://schemas.openxmlformats.org/officeDocument/2006/math">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den>
                    </m:f>
                    <m:r>
                      <a:rPr lang="en-US" altLang="zh-CN" sz="1400" i="1">
                        <a:latin typeface="Cambria Math" panose="02040503050406030204" pitchFamily="18" charset="0"/>
                      </a:rPr>
                      <m:t> </m:t>
                    </m:r>
                    <m:r>
                      <a:rPr lang="en-US" altLang="zh-CN" sz="1400" i="1">
                        <a:latin typeface="Cambria Math" panose="02040503050406030204" pitchFamily="18" charset="0"/>
                      </a:rPr>
                      <m:t>𝑜𝑟</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den>
                    </m:f>
                  </m:oMath>
                </a14:m>
                <a:r>
                  <a:rPr kumimoji="1" lang="en-US" altLang="zh-CN" sz="1400" dirty="0"/>
                  <a:t>) was minimal.</a:t>
                </a:r>
              </a:p>
              <a:p>
                <a:pPr marL="285750" indent="-285750" algn="just">
                  <a:buFont typeface="Arial" panose="020B0604020202020204" pitchFamily="34" charset="0"/>
                  <a:buChar char="•"/>
                </a:pPr>
                <a:r>
                  <a:rPr kumimoji="1" lang="en-US" altLang="zh-CN" sz="1400" dirty="0"/>
                  <a:t>Most optimal ratios were between 0.7–0.9, meaning shorter local arcs captured vessel bending more accurately.</a:t>
                </a:r>
              </a:p>
              <a:p>
                <a:pPr algn="just"/>
                <a:endParaRPr kumimoji="1" lang="en-US" altLang="zh-CN" sz="1400" dirty="0"/>
              </a:p>
              <a:p>
                <a:pPr marL="342900" indent="-342900" algn="just">
                  <a:buAutoNum type="arabicPeriod" startAt="2"/>
                </a:pPr>
                <a:r>
                  <a:rPr kumimoji="1" lang="en-US" altLang="zh-CN" sz="1400" b="1" dirty="0"/>
                  <a:t>Shape Parameter Extraction</a:t>
                </a:r>
              </a:p>
              <a:p>
                <a:pPr marL="285750" indent="-285750" algn="just">
                  <a:buFont typeface="Arial" panose="020B0604020202020204" pitchFamily="34" charset="0"/>
                  <a:buChar char="•"/>
                </a:pPr>
                <a:r>
                  <a:rPr kumimoji="1" lang="en-US" altLang="zh-CN" sz="1400" dirty="0"/>
                  <a:t>Based on the optimal drop ratio, key parameters were obtained: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r>
                      <a:rPr lang="zh-CN" altLang="en-US"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r>
                      <a:rPr lang="en-US" altLang="zh-CN" sz="1400" i="1">
                        <a:latin typeface="Cambria Math" panose="02040503050406030204" pitchFamily="18" charset="0"/>
                      </a:rPr>
                      <m:t> </m:t>
                    </m:r>
                  </m:oMath>
                </a14:m>
                <a:r>
                  <a:rPr kumimoji="1" lang="en-US" altLang="zh-CN" sz="1400" dirty="0"/>
                  <a:t>​, and 𝛽</a:t>
                </a:r>
                <a:r>
                  <a:rPr kumimoji="1" lang="el-GR" altLang="zh-CN" sz="1400" dirty="0"/>
                  <a:t> (</a:t>
                </a:r>
                <a:r>
                  <a:rPr kumimoji="1" lang="en-US" altLang="zh-CN" sz="1400" dirty="0"/>
                  <a:t>angle between fitted planes).</a:t>
                </a:r>
              </a:p>
              <a:p>
                <a:pPr algn="just"/>
                <a:endParaRPr kumimoji="1" lang="en-US" altLang="zh-CN" sz="1400" dirty="0"/>
              </a:p>
              <a:p>
                <a:pPr marL="342900" indent="-342900" algn="just">
                  <a:buAutoNum type="arabicPeriod" startAt="3"/>
                </a:pPr>
                <a:r>
                  <a:rPr kumimoji="1" lang="en-US" altLang="zh-CN" sz="1400" b="1" dirty="0"/>
                  <a:t>Shape Classification</a:t>
                </a:r>
              </a:p>
              <a:p>
                <a:pPr marL="285750" indent="-285750" algn="just">
                  <a:buFont typeface="Arial" panose="020B0604020202020204" pitchFamily="34" charset="0"/>
                  <a:buChar char="•"/>
                </a:pPr>
                <a:r>
                  <a:rPr kumimoji="1" lang="en-US" altLang="zh-CN" sz="1400" dirty="0"/>
                  <a:t>According to parameter thresholds, the siphon shapes were divided into four types:</a:t>
                </a:r>
              </a:p>
              <a:p>
                <a:pPr algn="just"/>
                <a:r>
                  <a:rPr kumimoji="1" lang="en-US" altLang="zh-CN" sz="1400" dirty="0"/>
                  <a:t>	U-type (74%), V-type (13%), S-type (8%), and C-type (5%).</a:t>
                </a:r>
              </a:p>
              <a:p>
                <a:pPr marL="285750" indent="-285750" algn="just">
                  <a:buFont typeface="Arial" panose="020B0604020202020204" pitchFamily="34" charset="0"/>
                  <a:buChar char="•"/>
                </a:pPr>
                <a:r>
                  <a:rPr kumimoji="1" lang="en-US" altLang="zh-CN" sz="1400" dirty="0"/>
                  <a:t>U-types are smooth, while C-types show large interplanar angles and strong torsion.</a:t>
                </a:r>
              </a:p>
              <a:p>
                <a:pPr algn="just"/>
                <a:endParaRPr kumimoji="1" lang="en-US" altLang="zh-CN" sz="1400" dirty="0"/>
              </a:p>
              <a:p>
                <a:pPr marL="342900" indent="-342900" algn="just">
                  <a:buAutoNum type="arabicPeriod" startAt="4"/>
                </a:pPr>
                <a:r>
                  <a:rPr kumimoji="1" lang="en-US" altLang="zh-CN" sz="1400" b="1" dirty="0"/>
                  <a:t>Tangent Principal Component Analysis (</a:t>
                </a:r>
                <a:r>
                  <a:rPr kumimoji="1" lang="en-US" altLang="zh-CN" sz="1400" b="1" dirty="0" err="1"/>
                  <a:t>tPCA</a:t>
                </a:r>
                <a:r>
                  <a:rPr kumimoji="1" lang="en-US" altLang="zh-CN" sz="1400" b="1" dirty="0"/>
                  <a:t>)</a:t>
                </a:r>
              </a:p>
              <a:p>
                <a:pPr marL="285750" indent="-285750" algn="just">
                  <a:buFont typeface="Arial" panose="020B0604020202020204" pitchFamily="34" charset="0"/>
                  <a:buChar char="•"/>
                </a:pPr>
                <a:r>
                  <a:rPr kumimoji="1" lang="en-US" altLang="zh-CN" sz="1400" dirty="0"/>
                  <a:t>The first five components explained about 89% of the total variance, effectively capturing the main geometric variations.</a:t>
                </a:r>
              </a:p>
              <a:p>
                <a:pPr marL="285750" indent="-285750" algn="just">
                  <a:buFont typeface="Arial" panose="020B0604020202020204" pitchFamily="34" charset="0"/>
                  <a:buChar char="•"/>
                </a:pPr>
                <a:r>
                  <a:rPr kumimoji="1" lang="en-US" altLang="zh-CN" sz="1400" dirty="0"/>
                  <a:t>The shape types showed no clear global correlation in PCA </a:t>
                </a:r>
                <a:r>
                  <a:rPr kumimoji="1" lang="en-US" altLang="zh-CN" sz="1400" dirty="0" err="1"/>
                  <a:t>space,but</a:t>
                </a:r>
                <a:r>
                  <a:rPr kumimoji="1" lang="en-US" altLang="zh-CN" sz="1400" dirty="0"/>
                  <a:t> C- and V-types were relatively distinguishable along PC1 and PC3.</a:t>
                </a:r>
                <a:endParaRPr kumimoji="1" lang="zh-CN" altLang="en-US" sz="1400" dirty="0"/>
              </a:p>
            </p:txBody>
          </p:sp>
        </mc:Choice>
        <mc:Fallback xmlns="">
          <p:sp>
            <p:nvSpPr>
              <p:cNvPr id="2" name="文本框 1">
                <a:extLst>
                  <a:ext uri="{FF2B5EF4-FFF2-40B4-BE49-F238E27FC236}">
                    <a16:creationId xmlns:a16="http://schemas.microsoft.com/office/drawing/2014/main" id="{04B3C186-545A-AF06-914D-19372F179CB6}"/>
                  </a:ext>
                </a:extLst>
              </p:cNvPr>
              <p:cNvSpPr txBox="1">
                <a:spLocks noRot="1" noChangeAspect="1" noMove="1" noResize="1" noEditPoints="1" noAdjustHandles="1" noChangeArrowheads="1" noChangeShapeType="1" noTextEdit="1"/>
              </p:cNvSpPr>
              <p:nvPr/>
            </p:nvSpPr>
            <p:spPr>
              <a:xfrm>
                <a:off x="418047" y="801751"/>
                <a:ext cx="7991946" cy="4732065"/>
              </a:xfrm>
              <a:prstGeom prst="rect">
                <a:avLst/>
              </a:prstGeom>
              <a:blipFill>
                <a:blip r:embed="rId3"/>
                <a:stretch>
                  <a:fillRect l="-229" t="-258" r="-229" b="-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504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4E6BB-5EEC-0F9F-653E-60DC90AB9A0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1CDBFD-1B2C-7F13-9ED6-F620C0C79D8E}"/>
              </a:ext>
            </a:extLst>
          </p:cNvPr>
          <p:cNvSpPr>
            <a:spLocks noGrp="1"/>
          </p:cNvSpPr>
          <p:nvPr>
            <p:ph type="sldNum" sz="quarter" idx="12"/>
          </p:nvPr>
        </p:nvSpPr>
        <p:spPr/>
        <p:txBody>
          <a:bodyPr/>
          <a:lstStyle/>
          <a:p>
            <a:fld id="{8D04ACF1-8115-4F2A-BC52-125D9799F304}" type="slidenum">
              <a:rPr lang="zh-CN" altLang="en-US" smtClean="0"/>
              <a:t>22</a:t>
            </a:fld>
            <a:endParaRPr lang="zh-CN" altLang="en-US"/>
          </a:p>
        </p:txBody>
      </p:sp>
      <p:sp>
        <p:nvSpPr>
          <p:cNvPr id="3" name="文本框 2">
            <a:extLst>
              <a:ext uri="{FF2B5EF4-FFF2-40B4-BE49-F238E27FC236}">
                <a16:creationId xmlns:a16="http://schemas.microsoft.com/office/drawing/2014/main" id="{AF5C55D4-7354-E9E1-BBE0-EFBA348EBE28}"/>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AACD0BB3-D8D2-6787-4AD1-D3332037E5B7}"/>
              </a:ext>
            </a:extLst>
          </p:cNvPr>
          <p:cNvSpPr txBox="1"/>
          <p:nvPr/>
        </p:nvSpPr>
        <p:spPr>
          <a:xfrm>
            <a:off x="-1" y="1920073"/>
            <a:ext cx="8467596"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124306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097-3B2C-211C-F777-056BA5529D7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792D-FBFF-9EC2-60A6-A5A7AC7889CE}"/>
              </a:ext>
            </a:extLst>
          </p:cNvPr>
          <p:cNvSpPr>
            <a:spLocks noGrp="1"/>
          </p:cNvSpPr>
          <p:nvPr>
            <p:ph type="sldNum" sz="quarter" idx="12"/>
          </p:nvPr>
        </p:nvSpPr>
        <p:spPr/>
        <p:txBody>
          <a:bodyPr/>
          <a:lstStyle/>
          <a:p>
            <a:fld id="{8D04ACF1-8115-4F2A-BC52-125D9799F304}" type="slidenum">
              <a:rPr lang="zh-CN" altLang="en-US" smtClean="0"/>
              <a:t>23</a:t>
            </a:fld>
            <a:endParaRPr lang="zh-CN" altLang="en-US"/>
          </a:p>
        </p:txBody>
      </p:sp>
      <p:sp>
        <p:nvSpPr>
          <p:cNvPr id="32" name="文本框 31">
            <a:extLst>
              <a:ext uri="{FF2B5EF4-FFF2-40B4-BE49-F238E27FC236}">
                <a16:creationId xmlns:a16="http://schemas.microsoft.com/office/drawing/2014/main" id="{812A8DC8-5531-5E27-0A5C-C36F45E094E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0517DA5B-D6BE-8124-6981-C9E023EDCD97}"/>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CAA295AE-8B09-C883-27C3-542A02DEF88D}"/>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p>
          <a:p>
            <a:pPr marL="342900" indent="-342900" algn="just">
              <a:buFont typeface="+mj-lt"/>
              <a:buAutoNum type="arabicPeriod"/>
            </a:pPr>
            <a:r>
              <a:rPr lang="en-US" altLang="zh-CN" b="1" dirty="0"/>
              <a:t>Automated Mesh Generation (</a:t>
            </a:r>
            <a:r>
              <a:rPr lang="en-US" altLang="zh-CN" b="1" dirty="0" err="1"/>
              <a:t>Gmsh</a:t>
            </a:r>
            <a:r>
              <a:rPr lang="en-US" altLang="zh-CN" b="1" dirty="0"/>
              <a:t>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p:txBody>
      </p:sp>
      <p:sp>
        <p:nvSpPr>
          <p:cNvPr id="22" name="文本框 21">
            <a:extLst>
              <a:ext uri="{FF2B5EF4-FFF2-40B4-BE49-F238E27FC236}">
                <a16:creationId xmlns:a16="http://schemas.microsoft.com/office/drawing/2014/main" id="{37CFB734-206B-55DD-36DC-9A29A3A1CA91}"/>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2EDA2BE0-B8F6-4350-BCA7-59D92E993CC3}"/>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F738D5F2-039A-E644-530B-4AC8F0DF51CC}"/>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07557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1D8F4-860D-DC51-C485-3C0F1090185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C6321D-992D-DAB9-E7ED-79E95A7946A4}"/>
              </a:ext>
            </a:extLst>
          </p:cNvPr>
          <p:cNvSpPr>
            <a:spLocks noGrp="1"/>
          </p:cNvSpPr>
          <p:nvPr>
            <p:ph type="sldNum" sz="quarter" idx="12"/>
          </p:nvPr>
        </p:nvSpPr>
        <p:spPr/>
        <p:txBody>
          <a:bodyPr/>
          <a:lstStyle/>
          <a:p>
            <a:fld id="{8D04ACF1-8115-4F2A-BC52-125D9799F304}" type="slidenum">
              <a:rPr lang="zh-CN" altLang="en-US" smtClean="0"/>
              <a:t>24</a:t>
            </a:fld>
            <a:endParaRPr lang="zh-CN" altLang="en-US"/>
          </a:p>
        </p:txBody>
      </p:sp>
      <p:sp>
        <p:nvSpPr>
          <p:cNvPr id="32" name="文本框 31">
            <a:extLst>
              <a:ext uri="{FF2B5EF4-FFF2-40B4-BE49-F238E27FC236}">
                <a16:creationId xmlns:a16="http://schemas.microsoft.com/office/drawing/2014/main" id="{57A66BED-0A65-3F8F-234E-B09B52FB6C3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9758E5B7-1217-0F13-8FF0-FE9714CF1A64}"/>
              </a:ext>
            </a:extLst>
          </p:cNvPr>
          <p:cNvSpPr txBox="1"/>
          <p:nvPr/>
        </p:nvSpPr>
        <p:spPr>
          <a:xfrm>
            <a:off x="0" y="351030"/>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Selection of Mesh Type</a:t>
            </a:r>
          </a:p>
        </p:txBody>
      </p:sp>
      <p:sp>
        <p:nvSpPr>
          <p:cNvPr id="28" name="文本框 27">
            <a:extLst>
              <a:ext uri="{FF2B5EF4-FFF2-40B4-BE49-F238E27FC236}">
                <a16:creationId xmlns:a16="http://schemas.microsoft.com/office/drawing/2014/main" id="{B314FA14-5696-A1B7-40FC-898B5D997686}"/>
              </a:ext>
            </a:extLst>
          </p:cNvPr>
          <p:cNvSpPr txBox="1"/>
          <p:nvPr/>
        </p:nvSpPr>
        <p:spPr>
          <a:xfrm>
            <a:off x="0" y="1884961"/>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Setting of Mesh Size</a:t>
            </a:r>
          </a:p>
        </p:txBody>
      </p:sp>
      <p:sp>
        <p:nvSpPr>
          <p:cNvPr id="29" name="文本框 28">
            <a:extLst>
              <a:ext uri="{FF2B5EF4-FFF2-40B4-BE49-F238E27FC236}">
                <a16:creationId xmlns:a16="http://schemas.microsoft.com/office/drawing/2014/main" id="{75A86B1C-8F8A-1F9C-AADA-0F8D0890375F}"/>
              </a:ext>
            </a:extLst>
          </p:cNvPr>
          <p:cNvSpPr txBox="1"/>
          <p:nvPr/>
        </p:nvSpPr>
        <p:spPr>
          <a:xfrm>
            <a:off x="3340275" y="2696502"/>
            <a:ext cx="3411025" cy="276999"/>
          </a:xfrm>
          <a:prstGeom prst="rect">
            <a:avLst/>
          </a:prstGeom>
          <a:noFill/>
        </p:spPr>
        <p:txBody>
          <a:bodyPr wrap="square" rtlCol="0">
            <a:spAutoFit/>
          </a:bodyPr>
          <a:lstStyle/>
          <a:p>
            <a:r>
              <a:rPr lang="en-US" altLang="zh-CN" sz="1200" dirty="0"/>
              <a:t>Dimensionless wall distance:</a:t>
            </a:r>
            <a:endParaRPr lang="zh-CN" altLang="en-US" sz="1200" dirty="0"/>
          </a:p>
        </p:txBody>
      </p:sp>
      <p:pic>
        <p:nvPicPr>
          <p:cNvPr id="31" name="图片 30">
            <a:extLst>
              <a:ext uri="{FF2B5EF4-FFF2-40B4-BE49-F238E27FC236}">
                <a16:creationId xmlns:a16="http://schemas.microsoft.com/office/drawing/2014/main" id="{011B925C-2370-08EC-6FB5-9DA96FDFE811}"/>
              </a:ext>
            </a:extLst>
          </p:cNvPr>
          <p:cNvPicPr>
            <a:picLocks noChangeAspect="1"/>
          </p:cNvPicPr>
          <p:nvPr/>
        </p:nvPicPr>
        <p:blipFill>
          <a:blip r:embed="rId3"/>
          <a:stretch>
            <a:fillRect/>
          </a:stretch>
        </p:blipFill>
        <p:spPr>
          <a:xfrm>
            <a:off x="3424972" y="2926637"/>
            <a:ext cx="2062434" cy="447806"/>
          </a:xfrm>
          <a:prstGeom prst="rect">
            <a:avLst/>
          </a:prstGeom>
        </p:spPr>
      </p:pic>
      <p:sp>
        <p:nvSpPr>
          <p:cNvPr id="33" name="文本框 32">
            <a:extLst>
              <a:ext uri="{FF2B5EF4-FFF2-40B4-BE49-F238E27FC236}">
                <a16:creationId xmlns:a16="http://schemas.microsoft.com/office/drawing/2014/main" id="{8A5A777D-BA67-7837-7C3B-00D80CE15168}"/>
              </a:ext>
            </a:extLst>
          </p:cNvPr>
          <p:cNvSpPr txBox="1"/>
          <p:nvPr/>
        </p:nvSpPr>
        <p:spPr>
          <a:xfrm>
            <a:off x="3340275" y="3367638"/>
            <a:ext cx="3411025" cy="276999"/>
          </a:xfrm>
          <a:prstGeom prst="rect">
            <a:avLst/>
          </a:prstGeom>
          <a:noFill/>
        </p:spPr>
        <p:txBody>
          <a:bodyPr wrap="square" rtlCol="0">
            <a:spAutoFit/>
          </a:bodyPr>
          <a:lstStyle/>
          <a:p>
            <a:r>
              <a:rPr lang="fr-FR" altLang="zh-CN" sz="1200" dirty="0"/>
              <a:t>Laminar pipe flow (Hagen–Poiseuille):</a:t>
            </a:r>
            <a:endParaRPr lang="zh-CN" altLang="en-US" sz="1200" dirty="0"/>
          </a:p>
        </p:txBody>
      </p:sp>
      <p:pic>
        <p:nvPicPr>
          <p:cNvPr id="35" name="图片 34">
            <a:extLst>
              <a:ext uri="{FF2B5EF4-FFF2-40B4-BE49-F238E27FC236}">
                <a16:creationId xmlns:a16="http://schemas.microsoft.com/office/drawing/2014/main" id="{FD092F5F-6474-3AC9-E2BB-6C0297AC462B}"/>
              </a:ext>
            </a:extLst>
          </p:cNvPr>
          <p:cNvPicPr>
            <a:picLocks noChangeAspect="1"/>
          </p:cNvPicPr>
          <p:nvPr/>
        </p:nvPicPr>
        <p:blipFill>
          <a:blip r:embed="rId4"/>
          <a:srcRect b="50620"/>
          <a:stretch>
            <a:fillRect/>
          </a:stretch>
        </p:blipFill>
        <p:spPr>
          <a:xfrm>
            <a:off x="3465580" y="3653700"/>
            <a:ext cx="1520594" cy="449864"/>
          </a:xfrm>
          <a:prstGeom prst="rect">
            <a:avLst/>
          </a:prstGeom>
        </p:spPr>
      </p:pic>
      <p:pic>
        <p:nvPicPr>
          <p:cNvPr id="36" name="图片 35">
            <a:extLst>
              <a:ext uri="{FF2B5EF4-FFF2-40B4-BE49-F238E27FC236}">
                <a16:creationId xmlns:a16="http://schemas.microsoft.com/office/drawing/2014/main" id="{95ADA289-40E4-90D8-D6C4-95555D37E023}"/>
              </a:ext>
            </a:extLst>
          </p:cNvPr>
          <p:cNvPicPr>
            <a:picLocks noChangeAspect="1"/>
          </p:cNvPicPr>
          <p:nvPr/>
        </p:nvPicPr>
        <p:blipFill>
          <a:blip r:embed="rId4"/>
          <a:srcRect t="50620"/>
          <a:stretch>
            <a:fillRect/>
          </a:stretch>
        </p:blipFill>
        <p:spPr>
          <a:xfrm>
            <a:off x="4986174" y="3644637"/>
            <a:ext cx="1472289" cy="435573"/>
          </a:xfrm>
          <a:prstGeom prst="rect">
            <a:avLst/>
          </a:prstGeom>
        </p:spPr>
      </p:pic>
      <p:sp>
        <p:nvSpPr>
          <p:cNvPr id="37" name="文本框 36">
            <a:extLst>
              <a:ext uri="{FF2B5EF4-FFF2-40B4-BE49-F238E27FC236}">
                <a16:creationId xmlns:a16="http://schemas.microsoft.com/office/drawing/2014/main" id="{8F5D95F3-E630-63AF-4A71-C41BEEE81D3C}"/>
              </a:ext>
            </a:extLst>
          </p:cNvPr>
          <p:cNvSpPr txBox="1"/>
          <p:nvPr/>
        </p:nvSpPr>
        <p:spPr>
          <a:xfrm>
            <a:off x="6566381" y="3369187"/>
            <a:ext cx="3411025" cy="276999"/>
          </a:xfrm>
          <a:prstGeom prst="rect">
            <a:avLst/>
          </a:prstGeom>
          <a:noFill/>
        </p:spPr>
        <p:txBody>
          <a:bodyPr wrap="square" rtlCol="0">
            <a:spAutoFit/>
          </a:bodyPr>
          <a:lstStyle/>
          <a:p>
            <a:r>
              <a:rPr lang="fr-FR" altLang="zh-CN" sz="1200" dirty="0"/>
              <a:t>Wall shear (friction) velocity:</a:t>
            </a:r>
            <a:endParaRPr lang="zh-CN" altLang="en-US" sz="1200" dirty="0"/>
          </a:p>
        </p:txBody>
      </p:sp>
      <p:pic>
        <p:nvPicPr>
          <p:cNvPr id="39" name="图片 38">
            <a:extLst>
              <a:ext uri="{FF2B5EF4-FFF2-40B4-BE49-F238E27FC236}">
                <a16:creationId xmlns:a16="http://schemas.microsoft.com/office/drawing/2014/main" id="{468CA3FC-8C66-E52B-7028-40212B0C1B35}"/>
              </a:ext>
            </a:extLst>
          </p:cNvPr>
          <p:cNvPicPr>
            <a:picLocks noChangeAspect="1"/>
          </p:cNvPicPr>
          <p:nvPr/>
        </p:nvPicPr>
        <p:blipFill>
          <a:blip r:embed="rId5"/>
          <a:stretch>
            <a:fillRect/>
          </a:stretch>
        </p:blipFill>
        <p:spPr>
          <a:xfrm>
            <a:off x="6634979" y="2911611"/>
            <a:ext cx="1102735" cy="490852"/>
          </a:xfrm>
          <a:prstGeom prst="rect">
            <a:avLst/>
          </a:prstGeom>
        </p:spPr>
      </p:pic>
      <p:sp>
        <p:nvSpPr>
          <p:cNvPr id="40" name="文本框 39">
            <a:extLst>
              <a:ext uri="{FF2B5EF4-FFF2-40B4-BE49-F238E27FC236}">
                <a16:creationId xmlns:a16="http://schemas.microsoft.com/office/drawing/2014/main" id="{4E70EDB9-C8BC-CC02-2C8B-37ABB4178441}"/>
              </a:ext>
            </a:extLst>
          </p:cNvPr>
          <p:cNvSpPr txBox="1"/>
          <p:nvPr/>
        </p:nvSpPr>
        <p:spPr>
          <a:xfrm>
            <a:off x="6566381" y="2696502"/>
            <a:ext cx="3411025" cy="276999"/>
          </a:xfrm>
          <a:prstGeom prst="rect">
            <a:avLst/>
          </a:prstGeom>
          <a:noFill/>
        </p:spPr>
        <p:txBody>
          <a:bodyPr wrap="square" rtlCol="0">
            <a:spAutoFit/>
          </a:bodyPr>
          <a:lstStyle/>
          <a:p>
            <a:r>
              <a:rPr lang="fr-FR" altLang="zh-CN" sz="1200" dirty="0"/>
              <a:t>First-layer grid height:</a:t>
            </a:r>
            <a:endParaRPr lang="zh-CN" altLang="en-US" sz="1200" dirty="0"/>
          </a:p>
        </p:txBody>
      </p:sp>
      <p:pic>
        <p:nvPicPr>
          <p:cNvPr id="42" name="图片 41">
            <a:extLst>
              <a:ext uri="{FF2B5EF4-FFF2-40B4-BE49-F238E27FC236}">
                <a16:creationId xmlns:a16="http://schemas.microsoft.com/office/drawing/2014/main" id="{B994A24F-B95C-7573-B07F-3EF0D5BB4CFA}"/>
              </a:ext>
            </a:extLst>
          </p:cNvPr>
          <p:cNvPicPr>
            <a:picLocks noChangeAspect="1"/>
          </p:cNvPicPr>
          <p:nvPr/>
        </p:nvPicPr>
        <p:blipFill>
          <a:blip r:embed="rId6"/>
          <a:stretch>
            <a:fillRect/>
          </a:stretch>
        </p:blipFill>
        <p:spPr>
          <a:xfrm>
            <a:off x="6673143" y="3628542"/>
            <a:ext cx="1705283" cy="411155"/>
          </a:xfrm>
          <a:prstGeom prst="rect">
            <a:avLst/>
          </a:prstGeom>
        </p:spPr>
      </p:pic>
      <p:sp>
        <p:nvSpPr>
          <p:cNvPr id="43" name="文本框 42">
            <a:extLst>
              <a:ext uri="{FF2B5EF4-FFF2-40B4-BE49-F238E27FC236}">
                <a16:creationId xmlns:a16="http://schemas.microsoft.com/office/drawing/2014/main" id="{B9B6AD49-3982-CDBF-3EF5-933420DF9021}"/>
              </a:ext>
            </a:extLst>
          </p:cNvPr>
          <p:cNvSpPr txBox="1"/>
          <p:nvPr/>
        </p:nvSpPr>
        <p:spPr>
          <a:xfrm>
            <a:off x="320850" y="2346786"/>
            <a:ext cx="868158" cy="338554"/>
          </a:xfrm>
          <a:prstGeom prst="rect">
            <a:avLst/>
          </a:prstGeom>
          <a:noFill/>
        </p:spPr>
        <p:txBody>
          <a:bodyPr wrap="square" rtlCol="0">
            <a:spAutoFit/>
          </a:bodyPr>
          <a:lstStyle/>
          <a:p>
            <a:r>
              <a:rPr lang="en-US" altLang="zh-CN" sz="1600" b="1" u="sng" dirty="0"/>
              <a:t>Prism</a:t>
            </a:r>
            <a:r>
              <a:rPr lang="zh-CN" altLang="en-US" sz="1600" b="1" u="sng" dirty="0"/>
              <a:t>：</a:t>
            </a:r>
          </a:p>
        </p:txBody>
      </p:sp>
      <p:sp>
        <p:nvSpPr>
          <p:cNvPr id="44" name="文本框 43">
            <a:extLst>
              <a:ext uri="{FF2B5EF4-FFF2-40B4-BE49-F238E27FC236}">
                <a16:creationId xmlns:a16="http://schemas.microsoft.com/office/drawing/2014/main" id="{08E69A08-133D-480A-7FEE-E5750287EE27}"/>
              </a:ext>
            </a:extLst>
          </p:cNvPr>
          <p:cNvSpPr txBox="1"/>
          <p:nvPr/>
        </p:nvSpPr>
        <p:spPr>
          <a:xfrm>
            <a:off x="3447037" y="4136230"/>
            <a:ext cx="868158" cy="338554"/>
          </a:xfrm>
          <a:prstGeom prst="rect">
            <a:avLst/>
          </a:prstGeom>
          <a:noFill/>
        </p:spPr>
        <p:txBody>
          <a:bodyPr wrap="square" rtlCol="0">
            <a:spAutoFit/>
          </a:bodyPr>
          <a:lstStyle/>
          <a:p>
            <a:r>
              <a:rPr lang="en-US" altLang="zh-CN" sz="1600" b="1" u="sng" dirty="0"/>
              <a:t>Tetra</a:t>
            </a:r>
            <a:r>
              <a:rPr lang="zh-CN" altLang="en-US" sz="1600" b="1" u="sng" dirty="0"/>
              <a:t>：</a:t>
            </a:r>
          </a:p>
        </p:txBody>
      </p:sp>
      <p:pic>
        <p:nvPicPr>
          <p:cNvPr id="46" name="图片 45">
            <a:extLst>
              <a:ext uri="{FF2B5EF4-FFF2-40B4-BE49-F238E27FC236}">
                <a16:creationId xmlns:a16="http://schemas.microsoft.com/office/drawing/2014/main" id="{018FBE17-BC39-A84F-941E-F3077623FD26}"/>
              </a:ext>
            </a:extLst>
          </p:cNvPr>
          <p:cNvPicPr>
            <a:picLocks noChangeAspect="1"/>
          </p:cNvPicPr>
          <p:nvPr/>
        </p:nvPicPr>
        <p:blipFill>
          <a:blip r:embed="rId7"/>
          <a:stretch>
            <a:fillRect/>
          </a:stretch>
        </p:blipFill>
        <p:spPr>
          <a:xfrm>
            <a:off x="331986" y="2630668"/>
            <a:ext cx="2977938" cy="1509940"/>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46109E4-4B20-78F2-B521-0DD885CFAB3D}"/>
                  </a:ext>
                </a:extLst>
              </p:cNvPr>
              <p:cNvSpPr txBox="1"/>
              <p:nvPr/>
            </p:nvSpPr>
            <p:spPr>
              <a:xfrm>
                <a:off x="194873" y="4085357"/>
                <a:ext cx="3115051"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First layer height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 </m:t>
                    </m:r>
                  </m:oMath>
                </a14:m>
                <a:r>
                  <a:rPr lang="en-US" altLang="zh-CN" sz="1200" dirty="0"/>
                  <a:t>from </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𝑦</m:t>
                        </m:r>
                      </m:e>
                      <m:sup>
                        <m:r>
                          <a:rPr lang="en-US" altLang="zh-CN" sz="1200" i="1" smtClean="0">
                            <a:latin typeface="Cambria Math" panose="02040503050406030204" pitchFamily="18" charset="0"/>
                            <a:ea typeface="Cambria Math" panose="02040503050406030204" pitchFamily="18" charset="0"/>
                          </a:rPr>
                          <m:t>+</m:t>
                        </m:r>
                      </m:sup>
                    </m:sSup>
                  </m:oMath>
                </a14:m>
                <a:r>
                  <a:rPr lang="en-US" altLang="zh-CN" sz="1200" dirty="0"/>
                  <a:t>.</a:t>
                </a:r>
              </a:p>
              <a:p>
                <a:pPr marL="285750" indent="-285750">
                  <a:buFont typeface="Arial" panose="020B0604020202020204" pitchFamily="34" charset="0"/>
                  <a:buChar char="•"/>
                </a:pPr>
                <a:r>
                  <a:rPr lang="en-US" altLang="zh-CN" sz="1200" dirty="0"/>
                  <a:t>Total thickness ≈ 10 ~ 15% of  diameter.</a:t>
                </a:r>
              </a:p>
              <a:p>
                <a:pPr marL="285750" indent="-285750">
                  <a:buFont typeface="Arial" panose="020B0604020202020204" pitchFamily="34" charset="0"/>
                  <a:buChar char="•"/>
                </a:pPr>
                <a:r>
                  <a:rPr lang="en-US" altLang="zh-CN" sz="1200" dirty="0"/>
                  <a:t>Growth rate: 1.1–1.25.</a:t>
                </a:r>
                <a:endParaRPr lang="zh-CN" altLang="en-US" sz="1200" dirty="0"/>
              </a:p>
            </p:txBody>
          </p:sp>
        </mc:Choice>
        <mc:Fallback xmlns="">
          <p:sp>
            <p:nvSpPr>
              <p:cNvPr id="47" name="文本框 46">
                <a:extLst>
                  <a:ext uri="{FF2B5EF4-FFF2-40B4-BE49-F238E27FC236}">
                    <a16:creationId xmlns:a16="http://schemas.microsoft.com/office/drawing/2014/main" id="{746109E4-4B20-78F2-B521-0DD885CFAB3D}"/>
                  </a:ext>
                </a:extLst>
              </p:cNvPr>
              <p:cNvSpPr txBox="1">
                <a:spLocks noRot="1" noChangeAspect="1" noMove="1" noResize="1" noEditPoints="1" noAdjustHandles="1" noChangeArrowheads="1" noChangeShapeType="1" noTextEdit="1"/>
              </p:cNvSpPr>
              <p:nvPr/>
            </p:nvSpPr>
            <p:spPr>
              <a:xfrm>
                <a:off x="194873" y="4085357"/>
                <a:ext cx="3115051" cy="646331"/>
              </a:xfrm>
              <a:prstGeom prst="rect">
                <a:avLst/>
              </a:prstGeom>
              <a:blipFill>
                <a:blip r:embed="rId8"/>
                <a:stretch>
                  <a:fillRect b="-6604"/>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DD311145-DAC5-7B19-A869-103F053EF1F5}"/>
              </a:ext>
            </a:extLst>
          </p:cNvPr>
          <p:cNvSpPr txBox="1"/>
          <p:nvPr/>
        </p:nvSpPr>
        <p:spPr>
          <a:xfrm>
            <a:off x="3471362" y="4367685"/>
            <a:ext cx="2707688" cy="342658"/>
          </a:xfrm>
          <a:prstGeom prst="rect">
            <a:avLst/>
          </a:prstGeom>
          <a:noFill/>
        </p:spPr>
        <p:txBody>
          <a:bodyPr wrap="square" rtlCol="0">
            <a:spAutoFit/>
          </a:bodyPr>
          <a:lstStyle/>
          <a:p>
            <a:pPr>
              <a:lnSpc>
                <a:spcPct val="150000"/>
              </a:lnSpc>
            </a:pPr>
            <a:r>
              <a:rPr lang="en-US" altLang="zh-CN" sz="1200" dirty="0"/>
              <a:t>Edge length: 10 ~ 15% of max diameter.</a:t>
            </a:r>
            <a:endParaRPr lang="zh-CN" altLang="en-US" sz="1200" dirty="0"/>
          </a:p>
        </p:txBody>
      </p:sp>
      <p:pic>
        <p:nvPicPr>
          <p:cNvPr id="50" name="图片 49">
            <a:extLst>
              <a:ext uri="{FF2B5EF4-FFF2-40B4-BE49-F238E27FC236}">
                <a16:creationId xmlns:a16="http://schemas.microsoft.com/office/drawing/2014/main" id="{661E4099-BDF4-28B0-67D3-8A9182DC4A4A}"/>
              </a:ext>
            </a:extLst>
          </p:cNvPr>
          <p:cNvPicPr>
            <a:picLocks noChangeAspect="1"/>
          </p:cNvPicPr>
          <p:nvPr/>
        </p:nvPicPr>
        <p:blipFill>
          <a:blip r:embed="rId9"/>
          <a:stretch>
            <a:fillRect/>
          </a:stretch>
        </p:blipFill>
        <p:spPr>
          <a:xfrm>
            <a:off x="1614727" y="780246"/>
            <a:ext cx="5682923" cy="1196926"/>
          </a:xfrm>
          <a:prstGeom prst="rect">
            <a:avLst/>
          </a:prstGeom>
        </p:spPr>
      </p:pic>
      <mc:AlternateContent xmlns:mc="http://schemas.openxmlformats.org/markup-compatibility/2006" xmlns:a14="http://schemas.microsoft.com/office/drawing/2010/main">
        <mc:Choice Requires="a14">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1816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15386">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𝑚</m:t>
                                </m:r>
                                <m:r>
                                  <a:rPr lang="en-US" sz="1100" b="0" i="1" smtClean="0">
                                    <a:latin typeface="Cambria Math" panose="02040503050406030204" pitchFamily="18" charset="0"/>
                                  </a:rPr>
                                  <m:t>)</m:t>
                                </m:r>
                              </m:oMath>
                            </m:oMathPara>
                          </a14:m>
                          <a:endParaRPr lang="en-US" sz="11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𝑅</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𝑚</m:t>
                                </m:r>
                                <m:r>
                                  <a:rPr lang="en-US" altLang="zh-CN" sz="1100" b="0" i="1" smtClean="0">
                                    <a:latin typeface="Cambria Math" panose="02040503050406030204" pitchFamily="18" charset="0"/>
                                  </a:rPr>
                                  <m:t>)</m:t>
                                </m:r>
                              </m:oMath>
                            </m:oMathPara>
                          </a14:m>
                          <a:endParaRPr lang="en-US" altLang="zh-CN" sz="11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zh-CN" altLang="en-US" sz="1100">
                                    <a:latin typeface="Cambria Math" panose="02040503050406030204" pitchFamily="18" charset="0"/>
                                  </a:rPr>
                                  <m:t>𝑅𝑒</m:t>
                                </m:r>
                              </m:oMath>
                            </m:oMathPara>
                          </a14:m>
                          <a:endParaRPr lang="en-US"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𝜈</m:t>
                                </m:r>
                                <m:r>
                                  <a:rPr lang="en-US" sz="1100" b="0" i="1" smtClean="0">
                                    <a:latin typeface="Cambria Math" panose="02040503050406030204" pitchFamily="18" charset="0"/>
                                    <a:ea typeface="Cambria Math" panose="02040503050406030204" pitchFamily="18" charset="0"/>
                                  </a:rPr>
                                  <m:t>(</m:t>
                                </m:r>
                                <m:sSup>
                                  <m:sSupPr>
                                    <m:ctrlPr>
                                      <a:rPr lang="en-US" altLang="zh-CN" sz="1100" b="0" i="1" smtClean="0">
                                        <a:latin typeface="Cambria Math" panose="02040503050406030204" pitchFamily="18" charset="0"/>
                                        <a:ea typeface="Cambria Math" panose="02040503050406030204" pitchFamily="18" charset="0"/>
                                      </a:rPr>
                                    </m:ctrlPr>
                                  </m:sSupPr>
                                  <m:e>
                                    <m:r>
                                      <a:rPr lang="en-US" altLang="zh-CN" sz="1100" b="0" i="1" smtClean="0">
                                        <a:latin typeface="Cambria Math" panose="02040503050406030204" pitchFamily="18" charset="0"/>
                                        <a:ea typeface="Cambria Math" panose="02040503050406030204" pitchFamily="18" charset="0"/>
                                      </a:rPr>
                                      <m:t>𝑚</m:t>
                                    </m:r>
                                  </m:e>
                                  <m:sup>
                                    <m:r>
                                      <a:rPr lang="en-US" altLang="zh-CN" sz="1100" b="0" i="1" smtClean="0">
                                        <a:latin typeface="Cambria Math" panose="02040503050406030204" pitchFamily="18" charset="0"/>
                                        <a:ea typeface="Cambria Math" panose="02040503050406030204" pitchFamily="18" charset="0"/>
                                      </a:rPr>
                                      <m:t>2</m:t>
                                    </m:r>
                                  </m:sup>
                                </m:sSup>
                                <m:r>
                                  <a:rPr lang="en-US" altLang="zh-CN" sz="1100" b="0" i="1" smtClean="0">
                                    <a:latin typeface="Cambria Math" panose="02040503050406030204" pitchFamily="18" charset="0"/>
                                    <a:ea typeface="Cambria Math" panose="02040503050406030204" pitchFamily="18" charset="0"/>
                                  </a:rPr>
                                  <m:t>/</m:t>
                                </m:r>
                                <m:r>
                                  <a:rPr lang="en-US" altLang="zh-CN" sz="1100" b="0" i="1" smtClean="0">
                                    <a:latin typeface="Cambria Math" panose="02040503050406030204" pitchFamily="18" charset="0"/>
                                    <a:ea typeface="Cambria Math" panose="02040503050406030204" pitchFamily="18" charset="0"/>
                                  </a:rPr>
                                  <m:t>𝑠</m:t>
                                </m:r>
                                <m:r>
                                  <a:rPr lang="en-US" sz="1100" b="0" i="1" smtClean="0">
                                    <a:latin typeface="Cambria Math" panose="02040503050406030204" pitchFamily="18" charset="0"/>
                                    <a:ea typeface="Cambria Math" panose="02040503050406030204" pitchFamily="18" charset="0"/>
                                  </a:rPr>
                                  <m:t>)</m:t>
                                </m:r>
                              </m:oMath>
                            </m:oMathPara>
                          </a14:m>
                          <a:endParaRPr lang="en-US" sz="1100" b="0" dirty="0"/>
                        </a:p>
                      </a:txBody>
                      <a:tcPr anchor="ctr"/>
                    </a:tc>
                    <a:tc>
                      <a:txBody>
                        <a:bodyPr/>
                        <a:lstStyle/>
                        <a:p>
                          <a:pPr algn="ctr">
                            <a:buNone/>
                          </a:pPr>
                          <a:r>
                            <a:rPr lang="en-US" sz="1100" dirty="0"/>
                            <a:t> </a:t>
                          </a:r>
                          <a14:m>
                            <m:oMath xmlns:m="http://schemas.openxmlformats.org/officeDocument/2006/math">
                              <m:sSup>
                                <m:sSupPr>
                                  <m:ctrlPr>
                                    <a:rPr lang="ar-AE" altLang="zh-CN" sz="1100" i="1">
                                      <a:latin typeface="Cambria Math" panose="02040503050406030204" pitchFamily="18" charset="0"/>
                                    </a:rPr>
                                  </m:ctrlPr>
                                </m:sSupPr>
                                <m:e>
                                  <m:r>
                                    <a:rPr lang="zh-CN" altLang="ar-AE" sz="1100">
                                      <a:latin typeface="Cambria Math" panose="02040503050406030204" pitchFamily="18" charset="0"/>
                                    </a:rPr>
                                    <m:t>𝑦</m:t>
                                  </m:r>
                                </m:e>
                                <m:sup>
                                  <m:r>
                                    <a:rPr lang="ar-AE" altLang="zh-CN" sz="1100">
                                      <a:latin typeface="Cambria Math" panose="02040503050406030204" pitchFamily="18" charset="0"/>
                                    </a:rPr>
                                    <m:t>+</m:t>
                                  </m:r>
                                </m:sup>
                              </m:sSup>
                            </m:oMath>
                          </a14:m>
                          <a:endParaRPr lang="ar-AE"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𝑟𝑎𝑡𝑖𝑜</m:t>
                                </m:r>
                              </m:oMath>
                            </m:oMathPara>
                          </a14:m>
                          <a:endParaRPr lang="en-US" sz="1100" b="0" dirty="0"/>
                        </a:p>
                      </a:txBody>
                      <a:tcPr anchor="ctr"/>
                    </a:tc>
                    <a:extLst>
                      <a:ext uri="{0D108BD9-81ED-4DB2-BD59-A6C34878D82A}">
                        <a16:rowId xmlns:a16="http://schemas.microsoft.com/office/drawing/2014/main" val="1454716278"/>
                      </a:ext>
                    </a:extLst>
                  </a:tr>
                  <a:tr h="220187">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100">
                                    <a:latin typeface="Cambria Math" panose="02040503050406030204" pitchFamily="18" charset="0"/>
                                  </a:rPr>
                                  <m:t>3</m:t>
                                </m:r>
                                <m:r>
                                  <a:rPr lang="ar-AE" altLang="zh-CN" sz="1100">
                                    <a:latin typeface="Cambria Math" panose="02040503050406030204" pitchFamily="18" charset="0"/>
                                  </a:rPr>
                                  <m:t>.</m:t>
                                </m:r>
                                <m:r>
                                  <a:rPr lang="ar-AE" altLang="zh-CN" sz="1100">
                                    <a:latin typeface="Cambria Math" panose="02040503050406030204" pitchFamily="18" charset="0"/>
                                  </a:rPr>
                                  <m:t>4</m:t>
                                </m:r>
                                <m:r>
                                  <a:rPr lang="ar-AE" altLang="zh-CN" sz="1100">
                                    <a:latin typeface="Cambria Math" panose="02040503050406030204" pitchFamily="18" charset="0"/>
                                  </a:rPr>
                                  <m:t>×</m:t>
                                </m:r>
                                <m:sSup>
                                  <m:sSupPr>
                                    <m:ctrlPr>
                                      <a:rPr lang="ar-AE" altLang="zh-CN" sz="1100" i="1">
                                        <a:latin typeface="Cambria Math" panose="02040503050406030204" pitchFamily="18" charset="0"/>
                                      </a:rPr>
                                    </m:ctrlPr>
                                  </m:sSupPr>
                                  <m:e>
                                    <m:r>
                                      <a:rPr lang="ar-AE" altLang="zh-CN" sz="1100">
                                        <a:latin typeface="Cambria Math" panose="02040503050406030204" pitchFamily="18" charset="0"/>
                                      </a:rPr>
                                      <m:t>10</m:t>
                                    </m:r>
                                  </m:e>
                                  <m:sup>
                                    <m:r>
                                      <a:rPr lang="ar-AE" altLang="zh-CN" sz="1100">
                                        <a:latin typeface="Cambria Math" panose="02040503050406030204" pitchFamily="18" charset="0"/>
                                      </a:rPr>
                                      <m:t>−</m:t>
                                    </m:r>
                                    <m:r>
                                      <a:rPr lang="ar-AE" altLang="zh-CN" sz="1100">
                                        <a:latin typeface="Cambria Math" panose="02040503050406030204" pitchFamily="18" charset="0"/>
                                      </a:rPr>
                                      <m:t>6</m:t>
                                    </m:r>
                                  </m:sup>
                                </m:sSup>
                              </m:oMath>
                            </m:oMathPara>
                          </a14:m>
                          <a:endParaRPr lang="ar-AE" sz="1100" dirty="0"/>
                        </a:p>
                      </a:txBody>
                      <a:tcPr anchor="ctr"/>
                    </a:tc>
                    <a:tc>
                      <a:txBody>
                        <a:bodyPr/>
                        <a:lstStyle/>
                        <a:p>
                          <a:pPr algn="ctr">
                            <a:buNone/>
                          </a:pPr>
                          <a:r>
                            <a:rPr lang="en-US" altLang="zh-CN" sz="1100" dirty="0"/>
                            <a:t>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100">
                                    <a:latin typeface="Cambria Math" panose="02040503050406030204" pitchFamily="18" charset="0"/>
                                  </a:rPr>
                                  <m:t>0</m:t>
                                </m:r>
                                <m:r>
                                  <a:rPr lang="en-US" altLang="zh-CN" sz="1100">
                                    <a:latin typeface="Cambria Math" panose="02040503050406030204" pitchFamily="18" charset="0"/>
                                  </a:rPr>
                                  <m:t>.</m:t>
                                </m:r>
                                <m:r>
                                  <a:rPr lang="en-US" altLang="zh-CN" sz="1100">
                                    <a:latin typeface="Cambria Math" panose="02040503050406030204" pitchFamily="18" charset="0"/>
                                  </a:rPr>
                                  <m:t>10</m:t>
                                </m:r>
                                <m:r>
                                  <a:rPr lang="en-US" altLang="zh-CN" sz="1100">
                                    <a:latin typeface="Cambria Math" panose="02040503050406030204" pitchFamily="18" charset="0"/>
                                  </a:rPr>
                                  <m:t>×</m:t>
                                </m:r>
                                <m:r>
                                  <a:rPr lang="zh-CN" altLang="en-US" sz="1100">
                                    <a:latin typeface="Cambria Math" panose="02040503050406030204" pitchFamily="18" charset="0"/>
                                  </a:rPr>
                                  <m:t>𝐷</m:t>
                                </m:r>
                              </m:oMath>
                            </m:oMathPara>
                          </a14:m>
                          <a:endParaRPr lang="zh-CN" altLang="en-US" sz="11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2197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59080">
                    <a:tc>
                      <a:txBody>
                        <a:bodyPr/>
                        <a:lstStyle/>
                        <a:p>
                          <a:endParaRPr lang="zh-CN"/>
                        </a:p>
                      </a:txBody>
                      <a:tcPr anchor="ctr">
                        <a:blipFill>
                          <a:blip r:embed="rId10"/>
                          <a:stretch>
                            <a:fillRect t="-2326" r="-552857" b="-116279"/>
                          </a:stretch>
                        </a:blipFill>
                      </a:tcPr>
                    </a:tc>
                    <a:tc>
                      <a:txBody>
                        <a:bodyPr/>
                        <a:lstStyle/>
                        <a:p>
                          <a:endParaRPr lang="zh-CN"/>
                        </a:p>
                      </a:txBody>
                      <a:tcPr anchor="ctr">
                        <a:blipFill>
                          <a:blip r:embed="rId10"/>
                          <a:stretch>
                            <a:fillRect l="-112903" t="-2326" r="-524194" b="-116279"/>
                          </a:stretch>
                        </a:blipFill>
                      </a:tcPr>
                    </a:tc>
                    <a:tc>
                      <a:txBody>
                        <a:bodyPr/>
                        <a:lstStyle/>
                        <a:p>
                          <a:endParaRPr lang="zh-CN"/>
                        </a:p>
                      </a:txBody>
                      <a:tcPr anchor="ctr">
                        <a:blipFill>
                          <a:blip r:embed="rId10"/>
                          <a:stretch>
                            <a:fillRect l="-142446" t="-2326" r="-250719" b="-116279"/>
                          </a:stretch>
                        </a:blipFill>
                      </a:tcPr>
                    </a:tc>
                    <a:tc>
                      <a:txBody>
                        <a:bodyPr/>
                        <a:lstStyle/>
                        <a:p>
                          <a:endParaRPr lang="zh-CN"/>
                        </a:p>
                      </a:txBody>
                      <a:tcPr anchor="ctr">
                        <a:blipFill>
                          <a:blip r:embed="rId10"/>
                          <a:stretch>
                            <a:fillRect l="-282008" t="-2326" r="-191632" b="-116279"/>
                          </a:stretch>
                        </a:blipFill>
                      </a:tcPr>
                    </a:tc>
                    <a:tc>
                      <a:txBody>
                        <a:bodyPr/>
                        <a:lstStyle/>
                        <a:p>
                          <a:endParaRPr lang="zh-CN"/>
                        </a:p>
                      </a:txBody>
                      <a:tcPr anchor="ctr">
                        <a:blipFill>
                          <a:blip r:embed="rId10"/>
                          <a:stretch>
                            <a:fillRect l="-398690" t="-2326" r="-100000" b="-116279"/>
                          </a:stretch>
                        </a:blipFill>
                      </a:tcPr>
                    </a:tc>
                    <a:tc>
                      <a:txBody>
                        <a:bodyPr/>
                        <a:lstStyle/>
                        <a:p>
                          <a:endParaRPr lang="zh-CN"/>
                        </a:p>
                      </a:txBody>
                      <a:tcPr anchor="ctr">
                        <a:blipFill>
                          <a:blip r:embed="rId10"/>
                          <a:stretch>
                            <a:fillRect l="-500877" t="-2326" r="-439" b="-116279"/>
                          </a:stretch>
                        </a:blipFill>
                      </a:tcPr>
                    </a:tc>
                    <a:extLst>
                      <a:ext uri="{0D108BD9-81ED-4DB2-BD59-A6C34878D82A}">
                        <a16:rowId xmlns:a16="http://schemas.microsoft.com/office/drawing/2014/main" val="1454716278"/>
                      </a:ext>
                    </a:extLst>
                  </a:tr>
                  <a:tr h="262890">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endParaRPr lang="zh-CN"/>
                        </a:p>
                      </a:txBody>
                      <a:tcPr anchor="ctr">
                        <a:blipFill>
                          <a:blip r:embed="rId10"/>
                          <a:stretch>
                            <a:fillRect l="-282008" t="-100000" r="-191632" b="-13636"/>
                          </a:stretch>
                        </a:blipFill>
                      </a:tcPr>
                    </a:tc>
                    <a:tc>
                      <a:txBody>
                        <a:bodyPr/>
                        <a:lstStyle/>
                        <a:p>
                          <a:pPr algn="ctr">
                            <a:buNone/>
                          </a:pPr>
                          <a:r>
                            <a:rPr lang="en-US" altLang="zh-CN" sz="1100" dirty="0"/>
                            <a:t>1</a:t>
                          </a:r>
                        </a:p>
                      </a:txBody>
                      <a:tcPr anchor="ctr"/>
                    </a:tc>
                    <a:tc>
                      <a:txBody>
                        <a:bodyPr/>
                        <a:lstStyle/>
                        <a:p>
                          <a:endParaRPr lang="zh-CN"/>
                        </a:p>
                      </a:txBody>
                      <a:tcPr anchor="ctr">
                        <a:blipFill>
                          <a:blip r:embed="rId10"/>
                          <a:stretch>
                            <a:fillRect l="-500877" t="-100000" r="-439" b="-13636"/>
                          </a:stretch>
                        </a:blipFill>
                      </a:tcPr>
                    </a:tc>
                    <a:extLst>
                      <a:ext uri="{0D108BD9-81ED-4DB2-BD59-A6C34878D82A}">
                        <a16:rowId xmlns:a16="http://schemas.microsoft.com/office/drawing/2014/main" val="327195378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15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𝑎𝑣𝑔</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𝑚𝑎𝑥</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p>
                                  <m:sSupPr>
                                    <m:ctrlPr>
                                      <a:rPr lang="ar-AE" altLang="zh-CN" sz="1200" i="1">
                                        <a:latin typeface="Cambria Math" panose="02040503050406030204" pitchFamily="18" charset="0"/>
                                      </a:rPr>
                                    </m:ctrlPr>
                                  </m:sSupPr>
                                  <m:e>
                                    <m:r>
                                      <a:rPr lang="zh-CN" altLang="ar-AE" sz="1200" i="1">
                                        <a:latin typeface="Cambria Math" panose="02040503050406030204" pitchFamily="18" charset="0"/>
                                      </a:rPr>
                                      <m:t>𝑢</m:t>
                                    </m:r>
                                  </m:e>
                                  <m:sup>
                                    <m:r>
                                      <a:rPr lang="ar-AE" altLang="zh-CN" sz="1200" i="0">
                                        <a:latin typeface="Cambria Math" panose="02040503050406030204" pitchFamily="18" charset="0"/>
                                      </a:rPr>
                                      <m:t>∗</m:t>
                                    </m:r>
                                  </m:sup>
                                </m:sSup>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𝐻</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𝑃𝑟𝑖𝑠𝑚</m:t>
                                </m:r>
                                <m:r>
                                  <a:rPr lang="en-US" sz="1200" b="0" i="1" smtClean="0">
                                    <a:latin typeface="Cambria Math" panose="02040503050406030204" pitchFamily="18" charset="0"/>
                                  </a:rPr>
                                  <m:t> </m:t>
                                </m:r>
                                <m:r>
                                  <a:rPr lang="en-US" sz="1200" b="0" i="1" smtClean="0">
                                    <a:latin typeface="Cambria Math" panose="02040503050406030204" pitchFamily="18" charset="0"/>
                                  </a:rPr>
                                  <m:t>𝑔𝑟𝑜𝑤𝑡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𝑟𝑎𝑡𝑒</m:t>
                                </m:r>
                              </m:oMath>
                            </m:oMathPara>
                          </a14:m>
                          <a:endParaRPr lang="en-US"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𝑇𝑒𝑡𝑟𝑎</m:t>
                                </m:r>
                                <m:r>
                                  <a:rPr lang="en-US" sz="1200" b="0" i="1" smtClean="0">
                                    <a:latin typeface="Cambria Math" panose="02040503050406030204" pitchFamily="18" charset="0"/>
                                  </a:rPr>
                                  <m:t> </m:t>
                                </m:r>
                                <m:r>
                                  <a:rPr lang="en-US" sz="1200" b="0" i="1" smtClean="0">
                                    <a:latin typeface="Cambria Math" panose="02040503050406030204" pitchFamily="18" charset="0"/>
                                  </a:rPr>
                                  <m:t>𝑒𝑑𝑔𝑒</m:t>
                                </m:r>
                                <m:r>
                                  <a:rPr lang="en-US" sz="1200" b="0" i="1" smtClean="0">
                                    <a:latin typeface="Cambria Math" panose="02040503050406030204" pitchFamily="18" charset="0"/>
                                  </a:rPr>
                                  <m:t> </m:t>
                                </m:r>
                                <m:r>
                                  <a:rPr lang="en-US" sz="1200" b="0" i="1" smtClean="0">
                                    <a:latin typeface="Cambria Math" panose="02040503050406030204" pitchFamily="18" charset="0"/>
                                  </a:rPr>
                                  <m:t>𝑙𝑒𝑛𝑔𝑡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𝑚</m:t>
                                </m:r>
                                <m:r>
                                  <a:rPr lang="en-US" sz="1200" b="0" i="1" smtClean="0">
                                    <a:latin typeface="Cambria Math" panose="02040503050406030204" pitchFamily="18" charset="0"/>
                                  </a:rPr>
                                  <m:t>)</m:t>
                                </m:r>
                              </m:oMath>
                            </m:oMathPara>
                          </a14:m>
                          <a:endParaRPr/>
                        </a:p>
                      </a:txBody>
                      <a:tcPr anchor="ctr"/>
                    </a:tc>
                    <a:extLst>
                      <a:ext uri="{0D108BD9-81ED-4DB2-BD59-A6C34878D82A}">
                        <a16:rowId xmlns:a16="http://schemas.microsoft.com/office/drawing/2014/main" val="1454716278"/>
                      </a:ext>
                    </a:extLst>
                  </a:tr>
                  <a:tr h="220187">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9</m:t>
                                </m:r>
                                <m:r>
                                  <a:rPr lang="ar-AE" altLang="zh-CN" sz="1200">
                                    <a:latin typeface="Cambria Math" panose="02040503050406030204" pitchFamily="18" charset="0"/>
                                  </a:rPr>
                                  <m:t>.</m:t>
                                </m:r>
                                <m:r>
                                  <a:rPr lang="ar-AE" altLang="zh-CN" sz="1200">
                                    <a:latin typeface="Cambria Math" panose="02040503050406030204" pitchFamily="18" charset="0"/>
                                  </a:rPr>
                                  <m:t>62</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2</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3</m:t>
                                </m:r>
                                <m:r>
                                  <a:rPr lang="ar-AE" altLang="zh-CN" sz="1200">
                                    <a:latin typeface="Cambria Math" panose="02040503050406030204" pitchFamily="18" charset="0"/>
                                  </a:rPr>
                                  <m:t>.</m:t>
                                </m:r>
                                <m:r>
                                  <a:rPr lang="ar-AE" altLang="zh-CN" sz="1200">
                                    <a:latin typeface="Cambria Math" panose="02040503050406030204" pitchFamily="18" charset="0"/>
                                  </a:rPr>
                                  <m:t>53</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5</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smtClean="0">
                                    <a:latin typeface="Cambria Math" panose="02040503050406030204" pitchFamily="18" charset="0"/>
                                  </a:rPr>
                                  <m:t>2</m:t>
                                </m:r>
                                <m:r>
                                  <a:rPr lang="ar-AE" altLang="zh-CN" sz="1200" smtClean="0">
                                    <a:latin typeface="Cambria Math" panose="02040503050406030204" pitchFamily="18" charset="0"/>
                                  </a:rPr>
                                  <m:t>.</m:t>
                                </m:r>
                                <m:r>
                                  <a:rPr lang="en-US" altLang="zh-CN" sz="1200" b="0" i="0" smtClean="0">
                                    <a:latin typeface="Cambria Math" panose="02040503050406030204" pitchFamily="18" charset="0"/>
                                  </a:rPr>
                                  <m:t>18</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4</m:t>
                                    </m:r>
                                  </m:sup>
                                </m:sSup>
                              </m:oMath>
                            </m:oMathPara>
                          </a14:m>
                          <a:endParaRPr lang="ar-AE" sz="1200" dirty="0"/>
                        </a:p>
                      </a:txBody>
                      <a:tcPr anchor="ctr"/>
                    </a:tc>
                    <a:tc>
                      <a:txBody>
                        <a:bodyPr/>
                        <a:lstStyle/>
                        <a:p>
                          <a:pPr algn="ctr">
                            <a:buNone/>
                          </a:pPr>
                          <a:r>
                            <a:rPr lang="en-US" sz="1200" dirty="0"/>
                            <a:t>1.1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m:t>
                                </m:r>
                                <m:r>
                                  <a:rPr lang="en-US" sz="1200" b="0" i="1" smtClean="0">
                                    <a:latin typeface="Cambria Math" panose="02040503050406030204" pitchFamily="18" charset="0"/>
                                  </a:rPr>
                                  <m:t>.</m:t>
                                </m:r>
                                <m:r>
                                  <a:rPr lang="en-US" sz="1200" b="0" i="1" smtClean="0">
                                    <a:latin typeface="Cambria Math" panose="02040503050406030204" pitchFamily="18" charset="0"/>
                                  </a:rPr>
                                  <m:t>00</m:t>
                                </m:r>
                                <m:r>
                                  <a:rPr lang="en-US"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10</m:t>
                                    </m:r>
                                  </m:e>
                                  <m:sup>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4</m:t>
                                    </m:r>
                                  </m:sup>
                                </m:sSup>
                              </m:oMath>
                            </m:oMathPara>
                          </a14:m>
                          <a:endParaRPr lang="ar-AE" sz="12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89243">
                    <a:tc>
                      <a:txBody>
                        <a:bodyPr/>
                        <a:lstStyle/>
                        <a:p>
                          <a:endParaRPr lang="zh-CN"/>
                        </a:p>
                      </a:txBody>
                      <a:tcPr anchor="ctr">
                        <a:blipFill>
                          <a:blip r:embed="rId11"/>
                          <a:stretch>
                            <a:fillRect t="-2083" r="-796078" b="-110417"/>
                          </a:stretch>
                        </a:blipFill>
                      </a:tcPr>
                    </a:tc>
                    <a:tc>
                      <a:txBody>
                        <a:bodyPr/>
                        <a:lstStyle/>
                        <a:p>
                          <a:endParaRPr lang="zh-CN"/>
                        </a:p>
                      </a:txBody>
                      <a:tcPr anchor="ctr">
                        <a:blipFill>
                          <a:blip r:embed="rId11"/>
                          <a:stretch>
                            <a:fillRect l="-94444" t="-2083" r="-651852" b="-110417"/>
                          </a:stretch>
                        </a:blipFill>
                      </a:tcPr>
                    </a:tc>
                    <a:tc>
                      <a:txBody>
                        <a:bodyPr/>
                        <a:lstStyle/>
                        <a:p>
                          <a:endParaRPr lang="zh-CN"/>
                        </a:p>
                      </a:txBody>
                      <a:tcPr anchor="ctr">
                        <a:blipFill>
                          <a:blip r:embed="rId11"/>
                          <a:stretch>
                            <a:fillRect l="-175000" t="-2083" r="-486667" b="-110417"/>
                          </a:stretch>
                        </a:blipFill>
                      </a:tcPr>
                    </a:tc>
                    <a:tc>
                      <a:txBody>
                        <a:bodyPr/>
                        <a:lstStyle/>
                        <a:p>
                          <a:endParaRPr lang="zh-CN"/>
                        </a:p>
                      </a:txBody>
                      <a:tcPr anchor="ctr">
                        <a:blipFill>
                          <a:blip r:embed="rId11"/>
                          <a:stretch>
                            <a:fillRect l="-270492" t="-2083" r="-378689" b="-110417"/>
                          </a:stretch>
                        </a:blipFill>
                      </a:tcPr>
                    </a:tc>
                    <a:tc>
                      <a:txBody>
                        <a:bodyPr/>
                        <a:lstStyle/>
                        <a:p>
                          <a:endParaRPr lang="zh-CN"/>
                        </a:p>
                      </a:txBody>
                      <a:tcPr anchor="ctr">
                        <a:blipFill>
                          <a:blip r:embed="rId11"/>
                          <a:stretch>
                            <a:fillRect l="-370492" t="-2083" r="-278689" b="-110417"/>
                          </a:stretch>
                        </a:blipFill>
                      </a:tcPr>
                    </a:tc>
                    <a:tc>
                      <a:txBody>
                        <a:bodyPr/>
                        <a:lstStyle/>
                        <a:p>
                          <a:endParaRPr lang="zh-CN"/>
                        </a:p>
                      </a:txBody>
                      <a:tcPr anchor="ctr">
                        <a:blipFill>
                          <a:blip r:embed="rId11"/>
                          <a:stretch>
                            <a:fillRect l="-364831" t="-2083" r="-116102" b="-110417"/>
                          </a:stretch>
                        </a:blipFill>
                      </a:tcPr>
                    </a:tc>
                    <a:tc>
                      <a:txBody>
                        <a:bodyPr/>
                        <a:lstStyle/>
                        <a:p>
                          <a:endParaRPr lang="zh-CN"/>
                        </a:p>
                      </a:txBody>
                      <a:tcPr anchor="ctr">
                        <a:blipFill>
                          <a:blip r:embed="rId11"/>
                          <a:stretch>
                            <a:fillRect l="-401832" t="-2083" r="-366" b="-110417"/>
                          </a:stretch>
                        </a:blipFill>
                      </a:tcPr>
                    </a:tc>
                    <a:extLst>
                      <a:ext uri="{0D108BD9-81ED-4DB2-BD59-A6C34878D82A}">
                        <a16:rowId xmlns:a16="http://schemas.microsoft.com/office/drawing/2014/main" val="1454716278"/>
                      </a:ext>
                    </a:extLst>
                  </a:tr>
                  <a:tr h="276416">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endParaRPr lang="zh-CN"/>
                        </a:p>
                      </a:txBody>
                      <a:tcPr anchor="ctr">
                        <a:blipFill>
                          <a:blip r:embed="rId11"/>
                          <a:stretch>
                            <a:fillRect l="-175000" t="-106522" r="-486667" b="-15217"/>
                          </a:stretch>
                        </a:blipFill>
                      </a:tcPr>
                    </a:tc>
                    <a:tc>
                      <a:txBody>
                        <a:bodyPr/>
                        <a:lstStyle/>
                        <a:p>
                          <a:endParaRPr lang="zh-CN"/>
                        </a:p>
                      </a:txBody>
                      <a:tcPr anchor="ctr">
                        <a:blipFill>
                          <a:blip r:embed="rId11"/>
                          <a:stretch>
                            <a:fillRect l="-270492" t="-106522" r="-378689" b="-15217"/>
                          </a:stretch>
                        </a:blipFill>
                      </a:tcPr>
                    </a:tc>
                    <a:tc>
                      <a:txBody>
                        <a:bodyPr/>
                        <a:lstStyle/>
                        <a:p>
                          <a:endParaRPr lang="zh-CN"/>
                        </a:p>
                      </a:txBody>
                      <a:tcPr anchor="ctr">
                        <a:blipFill>
                          <a:blip r:embed="rId11"/>
                          <a:stretch>
                            <a:fillRect l="-370492" t="-106522" r="-278689" b="-15217"/>
                          </a:stretch>
                        </a:blipFill>
                      </a:tcPr>
                    </a:tc>
                    <a:tc>
                      <a:txBody>
                        <a:bodyPr/>
                        <a:lstStyle/>
                        <a:p>
                          <a:pPr algn="ctr">
                            <a:buNone/>
                          </a:pPr>
                          <a:r>
                            <a:rPr lang="en-US" sz="1200" dirty="0"/>
                            <a:t>1.1</a:t>
                          </a:r>
                        </a:p>
                      </a:txBody>
                      <a:tcPr anchor="ctr"/>
                    </a:tc>
                    <a:tc>
                      <a:txBody>
                        <a:bodyPr/>
                        <a:lstStyle/>
                        <a:p>
                          <a:endParaRPr lang="zh-CN"/>
                        </a:p>
                      </a:txBody>
                      <a:tcPr anchor="ctr">
                        <a:blipFill>
                          <a:blip r:embed="rId11"/>
                          <a:stretch>
                            <a:fillRect l="-401832" t="-106522" r="-366" b="-15217"/>
                          </a:stretch>
                        </a:blipFill>
                      </a:tcPr>
                    </a:tc>
                    <a:extLst>
                      <a:ext uri="{0D108BD9-81ED-4DB2-BD59-A6C34878D82A}">
                        <a16:rowId xmlns:a16="http://schemas.microsoft.com/office/drawing/2014/main" val="3271953780"/>
                      </a:ext>
                    </a:extLst>
                  </a:tr>
                </a:tbl>
              </a:graphicData>
            </a:graphic>
          </p:graphicFrame>
        </mc:Fallback>
      </mc:AlternateContent>
      <p:sp>
        <p:nvSpPr>
          <p:cNvPr id="53" name="矩形 52">
            <a:extLst>
              <a:ext uri="{FF2B5EF4-FFF2-40B4-BE49-F238E27FC236}">
                <a16:creationId xmlns:a16="http://schemas.microsoft.com/office/drawing/2014/main" id="{A300E2D8-5C92-B61D-45BF-AFBD1D65EFDD}"/>
              </a:ext>
            </a:extLst>
          </p:cNvPr>
          <p:cNvSpPr/>
          <p:nvPr/>
        </p:nvSpPr>
        <p:spPr>
          <a:xfrm>
            <a:off x="3340275" y="5402356"/>
            <a:ext cx="5314950" cy="74625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C538D9-B4AD-FB0C-760D-B108DDCF88A3}"/>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1720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DF934-EDED-B653-2094-A0C9DEA7DB0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A1EFE-8BCC-9556-AB2E-4A628E77DE7D}"/>
              </a:ext>
            </a:extLst>
          </p:cNvPr>
          <p:cNvSpPr>
            <a:spLocks noGrp="1"/>
          </p:cNvSpPr>
          <p:nvPr>
            <p:ph type="sldNum" sz="quarter" idx="12"/>
          </p:nvPr>
        </p:nvSpPr>
        <p:spPr/>
        <p:txBody>
          <a:bodyPr/>
          <a:lstStyle/>
          <a:p>
            <a:fld id="{8D04ACF1-8115-4F2A-BC52-125D9799F304}" type="slidenum">
              <a:rPr lang="zh-CN" altLang="en-US" smtClean="0"/>
              <a:t>25</a:t>
            </a:fld>
            <a:endParaRPr lang="zh-CN" altLang="en-US"/>
          </a:p>
        </p:txBody>
      </p:sp>
      <p:sp>
        <p:nvSpPr>
          <p:cNvPr id="32" name="文本框 31">
            <a:extLst>
              <a:ext uri="{FF2B5EF4-FFF2-40B4-BE49-F238E27FC236}">
                <a16:creationId xmlns:a16="http://schemas.microsoft.com/office/drawing/2014/main" id="{C4017CC4-95D1-A9DF-1BC3-E438CA64CB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7B60FBCF-B573-AB27-BD49-17B93EA20A84}"/>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Mesh Quality</a:t>
            </a:r>
          </a:p>
        </p:txBody>
      </p:sp>
      <p:sp>
        <p:nvSpPr>
          <p:cNvPr id="5" name="文本框 4">
            <a:extLst>
              <a:ext uri="{FF2B5EF4-FFF2-40B4-BE49-F238E27FC236}">
                <a16:creationId xmlns:a16="http://schemas.microsoft.com/office/drawing/2014/main" id="{076B4FD9-7E94-ABE2-DCD1-B7348B75455D}"/>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
        <p:nvSpPr>
          <p:cNvPr id="8" name="文本框 7">
            <a:extLst>
              <a:ext uri="{FF2B5EF4-FFF2-40B4-BE49-F238E27FC236}">
                <a16:creationId xmlns:a16="http://schemas.microsoft.com/office/drawing/2014/main" id="{A09E5A27-45E3-3007-B7D3-1B9D03F13187}"/>
              </a:ext>
            </a:extLst>
          </p:cNvPr>
          <p:cNvSpPr txBox="1"/>
          <p:nvPr/>
        </p:nvSpPr>
        <p:spPr>
          <a:xfrm>
            <a:off x="210236" y="8623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Non-orthogonality</a:t>
            </a:r>
            <a:endParaRPr lang="zh-CN" altLang="en-US" sz="1600" u="sng" dirty="0"/>
          </a:p>
        </p:txBody>
      </p:sp>
      <p:pic>
        <p:nvPicPr>
          <p:cNvPr id="18" name="图片 17">
            <a:extLst>
              <a:ext uri="{FF2B5EF4-FFF2-40B4-BE49-F238E27FC236}">
                <a16:creationId xmlns:a16="http://schemas.microsoft.com/office/drawing/2014/main" id="{B08D9DE0-996D-575D-7FA4-4D9EEDAC6BBF}"/>
              </a:ext>
            </a:extLst>
          </p:cNvPr>
          <p:cNvPicPr>
            <a:picLocks noChangeAspect="1"/>
          </p:cNvPicPr>
          <p:nvPr/>
        </p:nvPicPr>
        <p:blipFill>
          <a:blip r:embed="rId3"/>
          <a:stretch>
            <a:fillRect/>
          </a:stretch>
        </p:blipFill>
        <p:spPr>
          <a:xfrm>
            <a:off x="664648" y="1868382"/>
            <a:ext cx="1673695" cy="577388"/>
          </a:xfrm>
          <a:prstGeom prst="rect">
            <a:avLst/>
          </a:prstGeom>
        </p:spPr>
      </p:pic>
      <p:pic>
        <p:nvPicPr>
          <p:cNvPr id="22" name="图片 21">
            <a:extLst>
              <a:ext uri="{FF2B5EF4-FFF2-40B4-BE49-F238E27FC236}">
                <a16:creationId xmlns:a16="http://schemas.microsoft.com/office/drawing/2014/main" id="{AE37B2AA-AC8D-3AD7-2E0F-8B31A1CF5695}"/>
              </a:ext>
            </a:extLst>
          </p:cNvPr>
          <p:cNvPicPr>
            <a:picLocks noChangeAspect="1"/>
          </p:cNvPicPr>
          <p:nvPr/>
        </p:nvPicPr>
        <p:blipFill>
          <a:blip r:embed="rId4"/>
          <a:stretch>
            <a:fillRect/>
          </a:stretch>
        </p:blipFill>
        <p:spPr>
          <a:xfrm>
            <a:off x="2506313" y="1959966"/>
            <a:ext cx="4086313" cy="417770"/>
          </a:xfrm>
          <a:prstGeom prst="rect">
            <a:avLst/>
          </a:prstGeom>
        </p:spPr>
      </p:pic>
      <p:pic>
        <p:nvPicPr>
          <p:cNvPr id="26" name="图片 25">
            <a:extLst>
              <a:ext uri="{FF2B5EF4-FFF2-40B4-BE49-F238E27FC236}">
                <a16:creationId xmlns:a16="http://schemas.microsoft.com/office/drawing/2014/main" id="{1F4C7B14-4543-A217-5C0A-F5FFFA26C1D3}"/>
              </a:ext>
            </a:extLst>
          </p:cNvPr>
          <p:cNvPicPr>
            <a:picLocks noChangeAspect="1"/>
          </p:cNvPicPr>
          <p:nvPr/>
        </p:nvPicPr>
        <p:blipFill>
          <a:blip r:embed="rId5"/>
          <a:srcRect l="12394"/>
          <a:stretch>
            <a:fillRect/>
          </a:stretch>
        </p:blipFill>
        <p:spPr>
          <a:xfrm>
            <a:off x="7022766" y="1669141"/>
            <a:ext cx="1533525" cy="1011552"/>
          </a:xfrm>
          <a:prstGeom prst="rect">
            <a:avLst/>
          </a:prstGeom>
        </p:spPr>
      </p:pic>
      <p:sp>
        <p:nvSpPr>
          <p:cNvPr id="27" name="文本框 26">
            <a:extLst>
              <a:ext uri="{FF2B5EF4-FFF2-40B4-BE49-F238E27FC236}">
                <a16:creationId xmlns:a16="http://schemas.microsoft.com/office/drawing/2014/main" id="{73B1420D-C913-2589-22C5-99BC761E0BAD}"/>
              </a:ext>
            </a:extLst>
          </p:cNvPr>
          <p:cNvSpPr txBox="1"/>
          <p:nvPr/>
        </p:nvSpPr>
        <p:spPr>
          <a:xfrm>
            <a:off x="476250" y="1122712"/>
            <a:ext cx="8286750" cy="523220"/>
          </a:xfrm>
          <a:prstGeom prst="rect">
            <a:avLst/>
          </a:prstGeom>
          <a:noFill/>
        </p:spPr>
        <p:txBody>
          <a:bodyPr wrap="square" rtlCol="0">
            <a:spAutoFit/>
          </a:bodyPr>
          <a:lstStyle/>
          <a:p>
            <a:pPr algn="just"/>
            <a:r>
              <a:rPr lang="en-US" altLang="zh-CN" sz="1400" dirty="0"/>
              <a:t>Measures the angle between the face normal and the line connecting neighboring cell centers. Large angles indicate poor alignment and may reduce solver stability.</a:t>
            </a:r>
            <a:endParaRPr lang="zh-CN" altLang="en-US" sz="1400" u="sng" dirty="0"/>
          </a:p>
        </p:txBody>
      </p:sp>
      <p:sp>
        <p:nvSpPr>
          <p:cNvPr id="30" name="文本框 29">
            <a:extLst>
              <a:ext uri="{FF2B5EF4-FFF2-40B4-BE49-F238E27FC236}">
                <a16:creationId xmlns:a16="http://schemas.microsoft.com/office/drawing/2014/main" id="{8E8BF735-AE28-99BC-F00D-2B48A1CE82B5}"/>
              </a:ext>
            </a:extLst>
          </p:cNvPr>
          <p:cNvSpPr txBox="1"/>
          <p:nvPr/>
        </p:nvSpPr>
        <p:spPr>
          <a:xfrm>
            <a:off x="210236" y="26902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Skewness</a:t>
            </a:r>
            <a:endParaRPr lang="zh-CN" altLang="en-US" sz="1600" u="sng" dirty="0"/>
          </a:p>
        </p:txBody>
      </p:sp>
      <p:sp>
        <p:nvSpPr>
          <p:cNvPr id="34" name="文本框 33">
            <a:extLst>
              <a:ext uri="{FF2B5EF4-FFF2-40B4-BE49-F238E27FC236}">
                <a16:creationId xmlns:a16="http://schemas.microsoft.com/office/drawing/2014/main" id="{98B1994A-9F2D-8462-B578-53F6AFE5BBFF}"/>
              </a:ext>
            </a:extLst>
          </p:cNvPr>
          <p:cNvSpPr txBox="1"/>
          <p:nvPr/>
        </p:nvSpPr>
        <p:spPr>
          <a:xfrm>
            <a:off x="476250" y="3028834"/>
            <a:ext cx="8286750" cy="523220"/>
          </a:xfrm>
          <a:prstGeom prst="rect">
            <a:avLst/>
          </a:prstGeom>
          <a:noFill/>
        </p:spPr>
        <p:txBody>
          <a:bodyPr wrap="square" rtlCol="0">
            <a:spAutoFit/>
          </a:bodyPr>
          <a:lstStyle/>
          <a:p>
            <a:pPr algn="just"/>
            <a:r>
              <a:rPr lang="en-US" altLang="zh-CN" sz="1400" dirty="0"/>
              <a:t>Quantifies how much a cell is distorted compared to its ideal shape. High skewness reduces numerical accuracy and convergence.</a:t>
            </a:r>
            <a:endParaRPr lang="zh-CN" altLang="en-US" sz="1400" u="sng" dirty="0"/>
          </a:p>
        </p:txBody>
      </p:sp>
      <p:pic>
        <p:nvPicPr>
          <p:cNvPr id="41" name="图片 40">
            <a:extLst>
              <a:ext uri="{FF2B5EF4-FFF2-40B4-BE49-F238E27FC236}">
                <a16:creationId xmlns:a16="http://schemas.microsoft.com/office/drawing/2014/main" id="{685C039A-C881-45A1-A90F-E738D83599BE}"/>
              </a:ext>
            </a:extLst>
          </p:cNvPr>
          <p:cNvPicPr>
            <a:picLocks noChangeAspect="1"/>
          </p:cNvPicPr>
          <p:nvPr/>
        </p:nvPicPr>
        <p:blipFill>
          <a:blip r:embed="rId6"/>
          <a:stretch>
            <a:fillRect/>
          </a:stretch>
        </p:blipFill>
        <p:spPr>
          <a:xfrm>
            <a:off x="570448" y="3611617"/>
            <a:ext cx="1862093" cy="646998"/>
          </a:xfrm>
          <a:prstGeom prst="rect">
            <a:avLst/>
          </a:prstGeom>
        </p:spPr>
      </p:pic>
      <p:pic>
        <p:nvPicPr>
          <p:cNvPr id="49" name="图片 48">
            <a:extLst>
              <a:ext uri="{FF2B5EF4-FFF2-40B4-BE49-F238E27FC236}">
                <a16:creationId xmlns:a16="http://schemas.microsoft.com/office/drawing/2014/main" id="{86526ADA-C53A-087F-CF4B-925D00026A27}"/>
              </a:ext>
            </a:extLst>
          </p:cNvPr>
          <p:cNvPicPr>
            <a:picLocks noChangeAspect="1"/>
          </p:cNvPicPr>
          <p:nvPr/>
        </p:nvPicPr>
        <p:blipFill>
          <a:blip r:embed="rId7"/>
          <a:stretch>
            <a:fillRect/>
          </a:stretch>
        </p:blipFill>
        <p:spPr>
          <a:xfrm>
            <a:off x="2506313" y="3611617"/>
            <a:ext cx="4324796" cy="664857"/>
          </a:xfrm>
          <a:prstGeom prst="rect">
            <a:avLst/>
          </a:prstGeom>
        </p:spPr>
      </p:pic>
      <p:pic>
        <p:nvPicPr>
          <p:cNvPr id="51" name="图片 50">
            <a:extLst>
              <a:ext uri="{FF2B5EF4-FFF2-40B4-BE49-F238E27FC236}">
                <a16:creationId xmlns:a16="http://schemas.microsoft.com/office/drawing/2014/main" id="{7B06755A-620F-F6E5-7338-C811F6B0F2DA}"/>
              </a:ext>
            </a:extLst>
          </p:cNvPr>
          <p:cNvPicPr>
            <a:picLocks noChangeAspect="1"/>
          </p:cNvPicPr>
          <p:nvPr/>
        </p:nvPicPr>
        <p:blipFill>
          <a:blip r:embed="rId8"/>
          <a:stretch>
            <a:fillRect/>
          </a:stretch>
        </p:blipFill>
        <p:spPr>
          <a:xfrm>
            <a:off x="7038136" y="3429000"/>
            <a:ext cx="1339282" cy="1006233"/>
          </a:xfrm>
          <a:prstGeom prst="rect">
            <a:avLst/>
          </a:prstGeom>
        </p:spPr>
      </p:pic>
      <p:sp>
        <p:nvSpPr>
          <p:cNvPr id="52" name="文本框 51">
            <a:extLst>
              <a:ext uri="{FF2B5EF4-FFF2-40B4-BE49-F238E27FC236}">
                <a16:creationId xmlns:a16="http://schemas.microsoft.com/office/drawing/2014/main" id="{2867AED3-0A95-B337-EB95-08C92D091A63}"/>
              </a:ext>
            </a:extLst>
          </p:cNvPr>
          <p:cNvSpPr txBox="1"/>
          <p:nvPr/>
        </p:nvSpPr>
        <p:spPr>
          <a:xfrm>
            <a:off x="210236" y="4270197"/>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Aspect Ratio</a:t>
            </a:r>
            <a:endParaRPr lang="zh-CN" altLang="en-US" sz="1600" u="sng" dirty="0"/>
          </a:p>
        </p:txBody>
      </p:sp>
      <p:sp>
        <p:nvSpPr>
          <p:cNvPr id="53" name="文本框 52">
            <a:extLst>
              <a:ext uri="{FF2B5EF4-FFF2-40B4-BE49-F238E27FC236}">
                <a16:creationId xmlns:a16="http://schemas.microsoft.com/office/drawing/2014/main" id="{BBF52F51-2769-7F39-C94D-EC8AA3EDA6D6}"/>
              </a:ext>
            </a:extLst>
          </p:cNvPr>
          <p:cNvSpPr txBox="1"/>
          <p:nvPr/>
        </p:nvSpPr>
        <p:spPr>
          <a:xfrm>
            <a:off x="476250" y="4608751"/>
            <a:ext cx="8286750" cy="523220"/>
          </a:xfrm>
          <a:prstGeom prst="rect">
            <a:avLst/>
          </a:prstGeom>
          <a:noFill/>
        </p:spPr>
        <p:txBody>
          <a:bodyPr wrap="square" rtlCol="0">
            <a:spAutoFit/>
          </a:bodyPr>
          <a:lstStyle/>
          <a:p>
            <a:pPr algn="just"/>
            <a:r>
              <a:rPr lang="en-US" altLang="zh-CN" sz="1400" dirty="0"/>
              <a:t>Measures how stretched a cell is, defined as the ratio of its longest to shortest edge. Very elongated cells can lead to numerical errors.</a:t>
            </a:r>
            <a:endParaRPr lang="zh-CN" altLang="en-US" sz="1400" u="sng" dirty="0"/>
          </a:p>
        </p:txBody>
      </p:sp>
      <p:pic>
        <p:nvPicPr>
          <p:cNvPr id="55" name="图片 54">
            <a:extLst>
              <a:ext uri="{FF2B5EF4-FFF2-40B4-BE49-F238E27FC236}">
                <a16:creationId xmlns:a16="http://schemas.microsoft.com/office/drawing/2014/main" id="{6EFE2E98-61A5-D8B9-2B2C-3EA09415E7BE}"/>
              </a:ext>
            </a:extLst>
          </p:cNvPr>
          <p:cNvPicPr>
            <a:picLocks noChangeAspect="1"/>
          </p:cNvPicPr>
          <p:nvPr/>
        </p:nvPicPr>
        <p:blipFill>
          <a:blip r:embed="rId9"/>
          <a:stretch>
            <a:fillRect/>
          </a:stretch>
        </p:blipFill>
        <p:spPr>
          <a:xfrm>
            <a:off x="1033244" y="5225895"/>
            <a:ext cx="1033682" cy="548165"/>
          </a:xfrm>
          <a:prstGeom prst="rect">
            <a:avLst/>
          </a:prstGeom>
        </p:spPr>
      </p:pic>
      <p:pic>
        <p:nvPicPr>
          <p:cNvPr id="57" name="图片 56">
            <a:extLst>
              <a:ext uri="{FF2B5EF4-FFF2-40B4-BE49-F238E27FC236}">
                <a16:creationId xmlns:a16="http://schemas.microsoft.com/office/drawing/2014/main" id="{555D79FB-5D7C-A573-F3F1-60DDF4D169EF}"/>
              </a:ext>
            </a:extLst>
          </p:cNvPr>
          <p:cNvPicPr>
            <a:picLocks noChangeAspect="1"/>
          </p:cNvPicPr>
          <p:nvPr/>
        </p:nvPicPr>
        <p:blipFill>
          <a:blip r:embed="rId10"/>
          <a:stretch>
            <a:fillRect/>
          </a:stretch>
        </p:blipFill>
        <p:spPr>
          <a:xfrm>
            <a:off x="2563463" y="5296831"/>
            <a:ext cx="2637187" cy="438457"/>
          </a:xfrm>
          <a:prstGeom prst="rect">
            <a:avLst/>
          </a:prstGeom>
        </p:spPr>
      </p:pic>
      <p:pic>
        <p:nvPicPr>
          <p:cNvPr id="59" name="图片 58">
            <a:extLst>
              <a:ext uri="{FF2B5EF4-FFF2-40B4-BE49-F238E27FC236}">
                <a16:creationId xmlns:a16="http://schemas.microsoft.com/office/drawing/2014/main" id="{6DDC46DF-8D8C-DD5F-6E23-851B358FF414}"/>
              </a:ext>
            </a:extLst>
          </p:cNvPr>
          <p:cNvPicPr>
            <a:picLocks noChangeAspect="1"/>
          </p:cNvPicPr>
          <p:nvPr/>
        </p:nvPicPr>
        <p:blipFill>
          <a:blip r:embed="rId11"/>
          <a:srcRect l="5692" r="63901"/>
          <a:stretch>
            <a:fillRect/>
          </a:stretch>
        </p:blipFill>
        <p:spPr>
          <a:xfrm>
            <a:off x="7066427" y="5093813"/>
            <a:ext cx="1282700" cy="735521"/>
          </a:xfrm>
          <a:prstGeom prst="rect">
            <a:avLst/>
          </a:prstGeom>
        </p:spPr>
      </p:pic>
      <p:pic>
        <p:nvPicPr>
          <p:cNvPr id="61" name="图片 60">
            <a:extLst>
              <a:ext uri="{FF2B5EF4-FFF2-40B4-BE49-F238E27FC236}">
                <a16:creationId xmlns:a16="http://schemas.microsoft.com/office/drawing/2014/main" id="{A607C47A-29A0-D85F-4A03-052545FBB69B}"/>
              </a:ext>
            </a:extLst>
          </p:cNvPr>
          <p:cNvPicPr>
            <a:picLocks noChangeAspect="1"/>
          </p:cNvPicPr>
          <p:nvPr/>
        </p:nvPicPr>
        <p:blipFill>
          <a:blip r:embed="rId12"/>
          <a:stretch>
            <a:fillRect/>
          </a:stretch>
        </p:blipFill>
        <p:spPr>
          <a:xfrm>
            <a:off x="7761700" y="5583377"/>
            <a:ext cx="733527" cy="533474"/>
          </a:xfrm>
          <a:prstGeom prst="rect">
            <a:avLst/>
          </a:prstGeom>
        </p:spPr>
      </p:pic>
    </p:spTree>
    <p:extLst>
      <p:ext uri="{BB962C8B-B14F-4D97-AF65-F5344CB8AC3E}">
        <p14:creationId xmlns:p14="http://schemas.microsoft.com/office/powerpoint/2010/main" val="439685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7AED0-68C9-B8EC-1F1C-DAD36A25A90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59A4CE-EFA6-7685-9B29-547E48246E99}"/>
              </a:ext>
            </a:extLst>
          </p:cNvPr>
          <p:cNvSpPr>
            <a:spLocks noGrp="1"/>
          </p:cNvSpPr>
          <p:nvPr>
            <p:ph type="sldNum" sz="quarter" idx="12"/>
          </p:nvPr>
        </p:nvSpPr>
        <p:spPr/>
        <p:txBody>
          <a:bodyPr/>
          <a:lstStyle/>
          <a:p>
            <a:fld id="{8D04ACF1-8115-4F2A-BC52-125D9799F304}" type="slidenum">
              <a:rPr lang="zh-CN" altLang="en-US" smtClean="0"/>
              <a:t>26</a:t>
            </a:fld>
            <a:endParaRPr lang="zh-CN" altLang="en-US"/>
          </a:p>
        </p:txBody>
      </p:sp>
      <p:sp>
        <p:nvSpPr>
          <p:cNvPr id="32" name="文本框 31">
            <a:extLst>
              <a:ext uri="{FF2B5EF4-FFF2-40B4-BE49-F238E27FC236}">
                <a16:creationId xmlns:a16="http://schemas.microsoft.com/office/drawing/2014/main" id="{6E1CEBB1-0AB1-AF6A-3A91-87C8A8D4127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4CB7166A-DA09-0D98-2FD1-1D21B5D1C77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1. Manual Mesh Generation (ICEM)</a:t>
            </a:r>
          </a:p>
        </p:txBody>
      </p:sp>
      <p:sp>
        <p:nvSpPr>
          <p:cNvPr id="5" name="文本框 4">
            <a:extLst>
              <a:ext uri="{FF2B5EF4-FFF2-40B4-BE49-F238E27FC236}">
                <a16:creationId xmlns:a16="http://schemas.microsoft.com/office/drawing/2014/main" id="{9C87049F-2903-CC28-7BDC-E74AAEA9C217}"/>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6" name="图片 5">
            <a:extLst>
              <a:ext uri="{FF2B5EF4-FFF2-40B4-BE49-F238E27FC236}">
                <a16:creationId xmlns:a16="http://schemas.microsoft.com/office/drawing/2014/main" id="{7BA07BE5-F084-E83C-9F38-1CC8C0A07372}"/>
              </a:ext>
            </a:extLst>
          </p:cNvPr>
          <p:cNvPicPr>
            <a:picLocks noChangeAspect="1"/>
          </p:cNvPicPr>
          <p:nvPr/>
        </p:nvPicPr>
        <p:blipFill>
          <a:blip r:embed="rId3"/>
          <a:stretch>
            <a:fillRect/>
          </a:stretch>
        </p:blipFill>
        <p:spPr>
          <a:xfrm>
            <a:off x="123408" y="947465"/>
            <a:ext cx="2305365" cy="1703327"/>
          </a:xfrm>
          <a:prstGeom prst="rect">
            <a:avLst/>
          </a:prstGeom>
        </p:spPr>
      </p:pic>
      <p:pic>
        <p:nvPicPr>
          <p:cNvPr id="8" name="图片 7">
            <a:extLst>
              <a:ext uri="{FF2B5EF4-FFF2-40B4-BE49-F238E27FC236}">
                <a16:creationId xmlns:a16="http://schemas.microsoft.com/office/drawing/2014/main" id="{DB5FEA6F-DF9E-0C62-82FD-8CB898E5DC7D}"/>
              </a:ext>
            </a:extLst>
          </p:cNvPr>
          <p:cNvPicPr>
            <a:picLocks noChangeAspect="1"/>
          </p:cNvPicPr>
          <p:nvPr/>
        </p:nvPicPr>
        <p:blipFill>
          <a:blip r:embed="rId4"/>
          <a:stretch>
            <a:fillRect/>
          </a:stretch>
        </p:blipFill>
        <p:spPr>
          <a:xfrm>
            <a:off x="667432" y="2748327"/>
            <a:ext cx="1352675" cy="796146"/>
          </a:xfrm>
          <a:prstGeom prst="rect">
            <a:avLst/>
          </a:prstGeom>
        </p:spPr>
      </p:pic>
      <p:pic>
        <p:nvPicPr>
          <p:cNvPr id="10" name="图片 9">
            <a:extLst>
              <a:ext uri="{FF2B5EF4-FFF2-40B4-BE49-F238E27FC236}">
                <a16:creationId xmlns:a16="http://schemas.microsoft.com/office/drawing/2014/main" id="{3DEAFE75-4040-ED4E-C4D1-0D306B1D4C8F}"/>
              </a:ext>
            </a:extLst>
          </p:cNvPr>
          <p:cNvPicPr>
            <a:picLocks noChangeAspect="1"/>
          </p:cNvPicPr>
          <p:nvPr/>
        </p:nvPicPr>
        <p:blipFill>
          <a:blip r:embed="rId5"/>
          <a:stretch>
            <a:fillRect/>
          </a:stretch>
        </p:blipFill>
        <p:spPr>
          <a:xfrm>
            <a:off x="189664" y="3657574"/>
            <a:ext cx="2308212" cy="1703327"/>
          </a:xfrm>
          <a:prstGeom prst="rect">
            <a:avLst/>
          </a:prstGeom>
        </p:spPr>
      </p:pic>
      <p:pic>
        <p:nvPicPr>
          <p:cNvPr id="12" name="图片 11">
            <a:extLst>
              <a:ext uri="{FF2B5EF4-FFF2-40B4-BE49-F238E27FC236}">
                <a16:creationId xmlns:a16="http://schemas.microsoft.com/office/drawing/2014/main" id="{4DF7B350-4B15-8290-2280-B10D6DC7EB1A}"/>
              </a:ext>
            </a:extLst>
          </p:cNvPr>
          <p:cNvPicPr>
            <a:picLocks noChangeAspect="1"/>
          </p:cNvPicPr>
          <p:nvPr/>
        </p:nvPicPr>
        <p:blipFill>
          <a:blip r:embed="rId6"/>
          <a:stretch>
            <a:fillRect/>
          </a:stretch>
        </p:blipFill>
        <p:spPr>
          <a:xfrm>
            <a:off x="567374" y="5368711"/>
            <a:ext cx="1358643" cy="816852"/>
          </a:xfrm>
          <a:prstGeom prst="rect">
            <a:avLst/>
          </a:prstGeom>
        </p:spPr>
      </p:pic>
      <p:pic>
        <p:nvPicPr>
          <p:cNvPr id="14" name="图片 13">
            <a:extLst>
              <a:ext uri="{FF2B5EF4-FFF2-40B4-BE49-F238E27FC236}">
                <a16:creationId xmlns:a16="http://schemas.microsoft.com/office/drawing/2014/main" id="{165FE58B-1DAF-4E4D-5047-E58AE1712C26}"/>
              </a:ext>
            </a:extLst>
          </p:cNvPr>
          <p:cNvPicPr>
            <a:picLocks noChangeAspect="1"/>
          </p:cNvPicPr>
          <p:nvPr/>
        </p:nvPicPr>
        <p:blipFill>
          <a:blip r:embed="rId7"/>
          <a:stretch>
            <a:fillRect/>
          </a:stretch>
        </p:blipFill>
        <p:spPr>
          <a:xfrm>
            <a:off x="2643354" y="3657368"/>
            <a:ext cx="2280056" cy="1703533"/>
          </a:xfrm>
          <a:prstGeom prst="rect">
            <a:avLst/>
          </a:prstGeom>
        </p:spPr>
      </p:pic>
      <p:pic>
        <p:nvPicPr>
          <p:cNvPr id="16" name="图片 15">
            <a:extLst>
              <a:ext uri="{FF2B5EF4-FFF2-40B4-BE49-F238E27FC236}">
                <a16:creationId xmlns:a16="http://schemas.microsoft.com/office/drawing/2014/main" id="{3112468C-39E2-65F4-97E9-83294CF4387A}"/>
              </a:ext>
            </a:extLst>
          </p:cNvPr>
          <p:cNvPicPr>
            <a:picLocks noChangeAspect="1"/>
          </p:cNvPicPr>
          <p:nvPr/>
        </p:nvPicPr>
        <p:blipFill>
          <a:blip r:embed="rId8"/>
          <a:stretch>
            <a:fillRect/>
          </a:stretch>
        </p:blipFill>
        <p:spPr>
          <a:xfrm>
            <a:off x="3111288" y="5397291"/>
            <a:ext cx="1333636" cy="791846"/>
          </a:xfrm>
          <a:prstGeom prst="rect">
            <a:avLst/>
          </a:prstGeom>
        </p:spPr>
      </p:pic>
      <p:pic>
        <p:nvPicPr>
          <p:cNvPr id="18" name="图片 17">
            <a:extLst>
              <a:ext uri="{FF2B5EF4-FFF2-40B4-BE49-F238E27FC236}">
                <a16:creationId xmlns:a16="http://schemas.microsoft.com/office/drawing/2014/main" id="{DFB71BAC-65C5-FEE0-88F4-A33E6C75B132}"/>
              </a:ext>
            </a:extLst>
          </p:cNvPr>
          <p:cNvPicPr>
            <a:picLocks noChangeAspect="1"/>
          </p:cNvPicPr>
          <p:nvPr/>
        </p:nvPicPr>
        <p:blipFill>
          <a:blip r:embed="rId9"/>
          <a:stretch>
            <a:fillRect/>
          </a:stretch>
        </p:blipFill>
        <p:spPr>
          <a:xfrm>
            <a:off x="5052050" y="3657367"/>
            <a:ext cx="2338712" cy="1711343"/>
          </a:xfrm>
          <a:prstGeom prst="rect">
            <a:avLst/>
          </a:prstGeom>
        </p:spPr>
      </p:pic>
      <p:pic>
        <p:nvPicPr>
          <p:cNvPr id="20" name="图片 19">
            <a:extLst>
              <a:ext uri="{FF2B5EF4-FFF2-40B4-BE49-F238E27FC236}">
                <a16:creationId xmlns:a16="http://schemas.microsoft.com/office/drawing/2014/main" id="{75A8A30B-95B0-FAE5-6B06-52F0828CA32E}"/>
              </a:ext>
            </a:extLst>
          </p:cNvPr>
          <p:cNvPicPr>
            <a:picLocks noChangeAspect="1"/>
          </p:cNvPicPr>
          <p:nvPr/>
        </p:nvPicPr>
        <p:blipFill>
          <a:blip r:embed="rId10"/>
          <a:stretch>
            <a:fillRect/>
          </a:stretch>
        </p:blipFill>
        <p:spPr>
          <a:xfrm>
            <a:off x="5548665" y="5397289"/>
            <a:ext cx="1535045" cy="812671"/>
          </a:xfrm>
          <a:prstGeom prst="rect">
            <a:avLst/>
          </a:prstGeom>
        </p:spPr>
      </p:pic>
      <p:pic>
        <p:nvPicPr>
          <p:cNvPr id="22" name="图片 21">
            <a:extLst>
              <a:ext uri="{FF2B5EF4-FFF2-40B4-BE49-F238E27FC236}">
                <a16:creationId xmlns:a16="http://schemas.microsoft.com/office/drawing/2014/main" id="{423F4538-1476-1F9C-6C90-271B854660B2}"/>
              </a:ext>
            </a:extLst>
          </p:cNvPr>
          <p:cNvPicPr>
            <a:picLocks noChangeAspect="1"/>
          </p:cNvPicPr>
          <p:nvPr/>
        </p:nvPicPr>
        <p:blipFill>
          <a:blip r:embed="rId11"/>
          <a:stretch>
            <a:fillRect/>
          </a:stretch>
        </p:blipFill>
        <p:spPr>
          <a:xfrm>
            <a:off x="2643354" y="947465"/>
            <a:ext cx="4001286" cy="2477557"/>
          </a:xfrm>
          <a:prstGeom prst="rect">
            <a:avLst/>
          </a:prstGeom>
        </p:spPr>
      </p:pic>
      <p:pic>
        <p:nvPicPr>
          <p:cNvPr id="26" name="图片 25">
            <a:extLst>
              <a:ext uri="{FF2B5EF4-FFF2-40B4-BE49-F238E27FC236}">
                <a16:creationId xmlns:a16="http://schemas.microsoft.com/office/drawing/2014/main" id="{33DD63C4-ADBC-C907-BD16-F5F0C5A0891C}"/>
              </a:ext>
            </a:extLst>
          </p:cNvPr>
          <p:cNvPicPr>
            <a:picLocks noChangeAspect="1"/>
          </p:cNvPicPr>
          <p:nvPr/>
        </p:nvPicPr>
        <p:blipFill>
          <a:blip r:embed="rId12"/>
          <a:stretch>
            <a:fillRect/>
          </a:stretch>
        </p:blipFill>
        <p:spPr>
          <a:xfrm>
            <a:off x="6776189" y="1057083"/>
            <a:ext cx="1906935" cy="2153875"/>
          </a:xfrm>
          <a:prstGeom prst="rect">
            <a:avLst/>
          </a:prstGeom>
        </p:spPr>
      </p:pic>
    </p:spTree>
    <p:extLst>
      <p:ext uri="{BB962C8B-B14F-4D97-AF65-F5344CB8AC3E}">
        <p14:creationId xmlns:p14="http://schemas.microsoft.com/office/powerpoint/2010/main" val="90949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D1F71-23A8-1FA1-F988-91D5EB3D962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4E2200-78ED-12AB-89BF-D95729091A25}"/>
              </a:ext>
            </a:extLst>
          </p:cNvPr>
          <p:cNvSpPr>
            <a:spLocks noGrp="1"/>
          </p:cNvSpPr>
          <p:nvPr>
            <p:ph type="sldNum" sz="quarter" idx="12"/>
          </p:nvPr>
        </p:nvSpPr>
        <p:spPr/>
        <p:txBody>
          <a:bodyPr/>
          <a:lstStyle/>
          <a:p>
            <a:fld id="{8D04ACF1-8115-4F2A-BC52-125D9799F304}" type="slidenum">
              <a:rPr lang="zh-CN" altLang="en-US" smtClean="0"/>
              <a:t>27</a:t>
            </a:fld>
            <a:endParaRPr lang="zh-CN" altLang="en-US"/>
          </a:p>
        </p:txBody>
      </p:sp>
      <p:sp>
        <p:nvSpPr>
          <p:cNvPr id="32" name="文本框 31">
            <a:extLst>
              <a:ext uri="{FF2B5EF4-FFF2-40B4-BE49-F238E27FC236}">
                <a16:creationId xmlns:a16="http://schemas.microsoft.com/office/drawing/2014/main" id="{6D91E293-9422-D07E-8990-07858B6642D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E9C62F25-3E0D-0C05-019E-0680998F736D}"/>
              </a:ext>
            </a:extLst>
          </p:cNvPr>
          <p:cNvSpPr txBox="1"/>
          <p:nvPr/>
        </p:nvSpPr>
        <p:spPr>
          <a:xfrm>
            <a:off x="0" y="378763"/>
            <a:ext cx="6889315" cy="971292"/>
          </a:xfrm>
          <a:prstGeom prst="rect">
            <a:avLst/>
          </a:prstGeom>
          <a:noFill/>
        </p:spPr>
        <p:txBody>
          <a:bodyPr wrap="square">
            <a:spAutoFit/>
          </a:bodyPr>
          <a:lstStyle/>
          <a:p>
            <a:pPr>
              <a:lnSpc>
                <a:spcPct val="150000"/>
              </a:lnSpc>
            </a:pPr>
            <a:r>
              <a:rPr kumimoji="1" lang="en-US" altLang="zh-CN" sz="2000" b="1" dirty="0"/>
              <a:t>2. Mesh Deformation (Mean Centerline)</a:t>
            </a:r>
          </a:p>
          <a:p>
            <a:pPr>
              <a:lnSpc>
                <a:spcPct val="150000"/>
              </a:lnSpc>
            </a:pPr>
            <a:endParaRPr kumimoji="1" lang="en-US" altLang="zh-CN" sz="2000" b="1" dirty="0"/>
          </a:p>
        </p:txBody>
      </p:sp>
      <p:sp>
        <p:nvSpPr>
          <p:cNvPr id="5" name="文本框 4">
            <a:extLst>
              <a:ext uri="{FF2B5EF4-FFF2-40B4-BE49-F238E27FC236}">
                <a16:creationId xmlns:a16="http://schemas.microsoft.com/office/drawing/2014/main" id="{542853A9-3A40-1BB1-848A-E0AE517E0F60}"/>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7" name="图片 6">
            <a:extLst>
              <a:ext uri="{FF2B5EF4-FFF2-40B4-BE49-F238E27FC236}">
                <a16:creationId xmlns:a16="http://schemas.microsoft.com/office/drawing/2014/main" id="{3A314424-C438-DB3A-2A18-28C5E2FDE236}"/>
              </a:ext>
            </a:extLst>
          </p:cNvPr>
          <p:cNvPicPr>
            <a:picLocks noChangeAspect="1"/>
          </p:cNvPicPr>
          <p:nvPr/>
        </p:nvPicPr>
        <p:blipFill>
          <a:blip r:embed="rId3"/>
          <a:stretch>
            <a:fillRect/>
          </a:stretch>
        </p:blipFill>
        <p:spPr>
          <a:xfrm>
            <a:off x="615822" y="908185"/>
            <a:ext cx="3844211" cy="1255029"/>
          </a:xfrm>
          <a:prstGeom prst="rect">
            <a:avLst/>
          </a:prstGeom>
        </p:spPr>
      </p:pic>
      <p:pic>
        <p:nvPicPr>
          <p:cNvPr id="11" name="图片 10">
            <a:extLst>
              <a:ext uri="{FF2B5EF4-FFF2-40B4-BE49-F238E27FC236}">
                <a16:creationId xmlns:a16="http://schemas.microsoft.com/office/drawing/2014/main" id="{2EF2BAD3-8F81-C692-5D31-6F64D06556D6}"/>
              </a:ext>
            </a:extLst>
          </p:cNvPr>
          <p:cNvPicPr>
            <a:picLocks noChangeAspect="1"/>
          </p:cNvPicPr>
          <p:nvPr/>
        </p:nvPicPr>
        <p:blipFill>
          <a:blip r:embed="rId4"/>
          <a:stretch>
            <a:fillRect/>
          </a:stretch>
        </p:blipFill>
        <p:spPr>
          <a:xfrm>
            <a:off x="615822" y="2163214"/>
            <a:ext cx="3844211" cy="1323280"/>
          </a:xfrm>
          <a:prstGeom prst="rect">
            <a:avLst/>
          </a:prstGeom>
        </p:spPr>
      </p:pic>
      <p:pic>
        <p:nvPicPr>
          <p:cNvPr id="15" name="图片 14">
            <a:extLst>
              <a:ext uri="{FF2B5EF4-FFF2-40B4-BE49-F238E27FC236}">
                <a16:creationId xmlns:a16="http://schemas.microsoft.com/office/drawing/2014/main" id="{C613D890-8328-AAE3-0202-7153F00D32ED}"/>
              </a:ext>
            </a:extLst>
          </p:cNvPr>
          <p:cNvPicPr>
            <a:picLocks noChangeAspect="1"/>
          </p:cNvPicPr>
          <p:nvPr/>
        </p:nvPicPr>
        <p:blipFill>
          <a:blip r:embed="rId5"/>
          <a:stretch>
            <a:fillRect/>
          </a:stretch>
        </p:blipFill>
        <p:spPr>
          <a:xfrm>
            <a:off x="615822" y="3429000"/>
            <a:ext cx="3844211" cy="1304185"/>
          </a:xfrm>
          <a:prstGeom prst="rect">
            <a:avLst/>
          </a:prstGeom>
        </p:spPr>
      </p:pic>
      <p:pic>
        <p:nvPicPr>
          <p:cNvPr id="19" name="图片 18">
            <a:extLst>
              <a:ext uri="{FF2B5EF4-FFF2-40B4-BE49-F238E27FC236}">
                <a16:creationId xmlns:a16="http://schemas.microsoft.com/office/drawing/2014/main" id="{BC9A5F80-F378-9C65-9C4B-CE0A3D79D014}"/>
              </a:ext>
            </a:extLst>
          </p:cNvPr>
          <p:cNvPicPr>
            <a:picLocks noChangeAspect="1"/>
          </p:cNvPicPr>
          <p:nvPr/>
        </p:nvPicPr>
        <p:blipFill>
          <a:blip r:embed="rId6"/>
          <a:stretch>
            <a:fillRect/>
          </a:stretch>
        </p:blipFill>
        <p:spPr>
          <a:xfrm>
            <a:off x="615822" y="4752280"/>
            <a:ext cx="3844211" cy="1248335"/>
          </a:xfrm>
          <a:prstGeom prst="rect">
            <a:avLst/>
          </a:prstGeom>
        </p:spPr>
      </p:pic>
      <p:sp>
        <p:nvSpPr>
          <p:cNvPr id="21" name="文本框 20">
            <a:extLst>
              <a:ext uri="{FF2B5EF4-FFF2-40B4-BE49-F238E27FC236}">
                <a16:creationId xmlns:a16="http://schemas.microsoft.com/office/drawing/2014/main" id="{CA964F1B-BC94-4FE2-B1B9-5172D4248D79}"/>
              </a:ext>
            </a:extLst>
          </p:cNvPr>
          <p:cNvSpPr txBox="1"/>
          <p:nvPr/>
        </p:nvSpPr>
        <p:spPr>
          <a:xfrm>
            <a:off x="180393" y="1350055"/>
            <a:ext cx="255037" cy="276999"/>
          </a:xfrm>
          <a:prstGeom prst="rect">
            <a:avLst/>
          </a:prstGeom>
          <a:noFill/>
        </p:spPr>
        <p:txBody>
          <a:bodyPr wrap="square" rtlCol="0">
            <a:spAutoFit/>
          </a:bodyPr>
          <a:lstStyle/>
          <a:p>
            <a:pPr algn="ctr"/>
            <a:r>
              <a:rPr lang="en-US" altLang="zh-CN" sz="1200" dirty="0"/>
              <a:t>U</a:t>
            </a:r>
            <a:endParaRPr lang="zh-CN" altLang="en-US" sz="1200" dirty="0"/>
          </a:p>
        </p:txBody>
      </p:sp>
      <p:sp>
        <p:nvSpPr>
          <p:cNvPr id="23" name="文本框 22">
            <a:extLst>
              <a:ext uri="{FF2B5EF4-FFF2-40B4-BE49-F238E27FC236}">
                <a16:creationId xmlns:a16="http://schemas.microsoft.com/office/drawing/2014/main" id="{896B9C47-143F-6C22-CC98-3127E1F12A97}"/>
              </a:ext>
            </a:extLst>
          </p:cNvPr>
          <p:cNvSpPr txBox="1"/>
          <p:nvPr/>
        </p:nvSpPr>
        <p:spPr>
          <a:xfrm>
            <a:off x="180393" y="2631325"/>
            <a:ext cx="255037" cy="276999"/>
          </a:xfrm>
          <a:prstGeom prst="rect">
            <a:avLst/>
          </a:prstGeom>
          <a:noFill/>
        </p:spPr>
        <p:txBody>
          <a:bodyPr wrap="square" rtlCol="0">
            <a:spAutoFit/>
          </a:bodyPr>
          <a:lstStyle/>
          <a:p>
            <a:pPr algn="ctr"/>
            <a:r>
              <a:rPr lang="en-US" altLang="zh-CN" sz="1200" dirty="0"/>
              <a:t>V</a:t>
            </a:r>
            <a:endParaRPr lang="zh-CN" altLang="en-US" sz="1200" dirty="0"/>
          </a:p>
        </p:txBody>
      </p:sp>
      <p:sp>
        <p:nvSpPr>
          <p:cNvPr id="24" name="文本框 23">
            <a:extLst>
              <a:ext uri="{FF2B5EF4-FFF2-40B4-BE49-F238E27FC236}">
                <a16:creationId xmlns:a16="http://schemas.microsoft.com/office/drawing/2014/main" id="{3C1A91B8-9684-30D0-932E-3EBD1A9DF9A9}"/>
              </a:ext>
            </a:extLst>
          </p:cNvPr>
          <p:cNvSpPr txBox="1"/>
          <p:nvPr/>
        </p:nvSpPr>
        <p:spPr>
          <a:xfrm>
            <a:off x="180393" y="3938979"/>
            <a:ext cx="255037" cy="276999"/>
          </a:xfrm>
          <a:prstGeom prst="rect">
            <a:avLst/>
          </a:prstGeom>
          <a:noFill/>
        </p:spPr>
        <p:txBody>
          <a:bodyPr wrap="square" rtlCol="0">
            <a:spAutoFit/>
          </a:bodyPr>
          <a:lstStyle/>
          <a:p>
            <a:pPr algn="ctr"/>
            <a:r>
              <a:rPr lang="en-US" altLang="zh-CN" sz="1200" dirty="0"/>
              <a:t>C</a:t>
            </a:r>
            <a:endParaRPr lang="zh-CN" altLang="en-US" sz="1200" dirty="0"/>
          </a:p>
        </p:txBody>
      </p:sp>
      <p:sp>
        <p:nvSpPr>
          <p:cNvPr id="25" name="文本框 24">
            <a:extLst>
              <a:ext uri="{FF2B5EF4-FFF2-40B4-BE49-F238E27FC236}">
                <a16:creationId xmlns:a16="http://schemas.microsoft.com/office/drawing/2014/main" id="{428B5389-F357-1FDE-D119-9669570151B7}"/>
              </a:ext>
            </a:extLst>
          </p:cNvPr>
          <p:cNvSpPr txBox="1"/>
          <p:nvPr/>
        </p:nvSpPr>
        <p:spPr>
          <a:xfrm>
            <a:off x="180393" y="5230946"/>
            <a:ext cx="255037" cy="276999"/>
          </a:xfrm>
          <a:prstGeom prst="rect">
            <a:avLst/>
          </a:prstGeom>
          <a:noFill/>
        </p:spPr>
        <p:txBody>
          <a:bodyPr wrap="square" rtlCol="0">
            <a:spAutoFit/>
          </a:bodyPr>
          <a:lstStyle/>
          <a:p>
            <a:pPr algn="ctr"/>
            <a:r>
              <a:rPr lang="en-US" altLang="zh-CN" sz="1200" dirty="0"/>
              <a:t>S</a:t>
            </a:r>
            <a:endParaRPr lang="zh-CN" altLang="en-US" sz="1200" dirty="0"/>
          </a:p>
        </p:txBody>
      </p:sp>
      <p:pic>
        <p:nvPicPr>
          <p:cNvPr id="28" name="图片 27">
            <a:extLst>
              <a:ext uri="{FF2B5EF4-FFF2-40B4-BE49-F238E27FC236}">
                <a16:creationId xmlns:a16="http://schemas.microsoft.com/office/drawing/2014/main" id="{2A639D6F-5720-FF70-11EC-CDC20628233D}"/>
              </a:ext>
            </a:extLst>
          </p:cNvPr>
          <p:cNvPicPr>
            <a:picLocks noChangeAspect="1"/>
          </p:cNvPicPr>
          <p:nvPr/>
        </p:nvPicPr>
        <p:blipFill>
          <a:blip r:embed="rId7"/>
          <a:stretch>
            <a:fillRect/>
          </a:stretch>
        </p:blipFill>
        <p:spPr>
          <a:xfrm>
            <a:off x="4718009" y="994831"/>
            <a:ext cx="1402874" cy="2741000"/>
          </a:xfrm>
          <a:prstGeom prst="rect">
            <a:avLst/>
          </a:prstGeom>
        </p:spPr>
      </p:pic>
      <p:sp>
        <p:nvSpPr>
          <p:cNvPr id="29" name="文本框 28">
            <a:extLst>
              <a:ext uri="{FF2B5EF4-FFF2-40B4-BE49-F238E27FC236}">
                <a16:creationId xmlns:a16="http://schemas.microsoft.com/office/drawing/2014/main" id="{5C151CEF-5595-3F7D-09E4-3AC30059966C}"/>
              </a:ext>
            </a:extLst>
          </p:cNvPr>
          <p:cNvSpPr txBox="1"/>
          <p:nvPr/>
        </p:nvSpPr>
        <p:spPr>
          <a:xfrm>
            <a:off x="5870231" y="994831"/>
            <a:ext cx="255037" cy="830997"/>
          </a:xfrm>
          <a:prstGeom prst="rect">
            <a:avLst/>
          </a:prstGeom>
          <a:noFill/>
        </p:spPr>
        <p:txBody>
          <a:bodyPr wrap="square" rtlCol="0">
            <a:spAutoFit/>
          </a:bodyPr>
          <a:lstStyle/>
          <a:p>
            <a:pPr algn="ctr"/>
            <a:r>
              <a:rPr lang="en-US" altLang="zh-CN" sz="1200" dirty="0">
                <a:solidFill>
                  <a:srgbClr val="0070C0"/>
                </a:solidFill>
              </a:rPr>
              <a:t>U</a:t>
            </a:r>
          </a:p>
          <a:p>
            <a:pPr algn="ctr"/>
            <a:r>
              <a:rPr lang="en-US" altLang="zh-CN" sz="1200" dirty="0">
                <a:solidFill>
                  <a:srgbClr val="FFFF00"/>
                </a:solidFill>
              </a:rPr>
              <a:t>V</a:t>
            </a:r>
          </a:p>
          <a:p>
            <a:pPr algn="ctr"/>
            <a:r>
              <a:rPr lang="en-US" altLang="zh-CN" sz="1200" dirty="0">
                <a:solidFill>
                  <a:schemeClr val="accent6">
                    <a:lumMod val="60000"/>
                    <a:lumOff val="40000"/>
                  </a:schemeClr>
                </a:solidFill>
              </a:rPr>
              <a:t>C</a:t>
            </a:r>
          </a:p>
          <a:p>
            <a:pPr algn="ctr"/>
            <a:r>
              <a:rPr lang="en-US" altLang="zh-CN" sz="1200" dirty="0">
                <a:solidFill>
                  <a:srgbClr val="FF0000"/>
                </a:solidFill>
              </a:rPr>
              <a:t>S</a:t>
            </a:r>
            <a:endParaRPr lang="zh-CN" altLang="en-US" sz="1200" dirty="0">
              <a:solidFill>
                <a:srgbClr val="FF0000"/>
              </a:solidFill>
            </a:endParaRPr>
          </a:p>
        </p:txBody>
      </p:sp>
      <p:sp>
        <p:nvSpPr>
          <p:cNvPr id="30" name="文本框 29">
            <a:extLst>
              <a:ext uri="{FF2B5EF4-FFF2-40B4-BE49-F238E27FC236}">
                <a16:creationId xmlns:a16="http://schemas.microsoft.com/office/drawing/2014/main" id="{D48F0871-50F1-AFAC-FE67-FA9B5EF1678C}"/>
              </a:ext>
            </a:extLst>
          </p:cNvPr>
          <p:cNvSpPr txBox="1"/>
          <p:nvPr/>
        </p:nvSpPr>
        <p:spPr>
          <a:xfrm>
            <a:off x="4777273" y="3862873"/>
            <a:ext cx="4248539" cy="1015663"/>
          </a:xfrm>
          <a:prstGeom prst="rect">
            <a:avLst/>
          </a:prstGeom>
          <a:noFill/>
        </p:spPr>
        <p:txBody>
          <a:bodyPr wrap="square" rtlCol="0">
            <a:spAutoFit/>
          </a:bodyPr>
          <a:lstStyle/>
          <a:p>
            <a:pPr marL="171450" indent="-171450" algn="just">
              <a:buFont typeface="Arial" panose="020B0604020202020204" pitchFamily="34" charset="0"/>
              <a:buChar char="•"/>
            </a:pPr>
            <a:r>
              <a:rPr lang="en-US" altLang="zh-CN" sz="1200" dirty="0"/>
              <a:t>All centerlines were resampled to 120 points, aligned in flow direction, and translated to start at the origin.</a:t>
            </a:r>
          </a:p>
          <a:p>
            <a:pPr marL="171450" indent="-171450" algn="just">
              <a:buFont typeface="Arial" panose="020B0604020202020204" pitchFamily="34" charset="0"/>
              <a:buChar char="•"/>
            </a:pPr>
            <a:r>
              <a:rPr lang="en-US" altLang="zh-CN" sz="1200" dirty="0"/>
              <a:t>The mean centerline was then obtained by averaging the coordinates of all centerlines at each corresponding point index:</a:t>
            </a:r>
            <a:endParaRPr lang="zh-CN" altLang="en-US" sz="1200" dirty="0"/>
          </a:p>
        </p:txBody>
      </p:sp>
      <p:pic>
        <p:nvPicPr>
          <p:cNvPr id="33" name="图片 32">
            <a:extLst>
              <a:ext uri="{FF2B5EF4-FFF2-40B4-BE49-F238E27FC236}">
                <a16:creationId xmlns:a16="http://schemas.microsoft.com/office/drawing/2014/main" id="{1A38D5DA-11F1-6224-17A2-461FF540573C}"/>
              </a:ext>
            </a:extLst>
          </p:cNvPr>
          <p:cNvPicPr>
            <a:picLocks noChangeAspect="1"/>
          </p:cNvPicPr>
          <p:nvPr/>
        </p:nvPicPr>
        <p:blipFill>
          <a:blip r:embed="rId8"/>
          <a:stretch>
            <a:fillRect/>
          </a:stretch>
        </p:blipFill>
        <p:spPr>
          <a:xfrm>
            <a:off x="6105545" y="4751263"/>
            <a:ext cx="1620333" cy="542237"/>
          </a:xfrm>
          <a:prstGeom prst="rect">
            <a:avLst/>
          </a:prstGeom>
        </p:spPr>
      </p:pic>
      <p:pic>
        <p:nvPicPr>
          <p:cNvPr id="35" name="图片 34">
            <a:extLst>
              <a:ext uri="{FF2B5EF4-FFF2-40B4-BE49-F238E27FC236}">
                <a16:creationId xmlns:a16="http://schemas.microsoft.com/office/drawing/2014/main" id="{5EAEE63D-8E2B-5D83-D3BF-FF9753D3F36C}"/>
              </a:ext>
            </a:extLst>
          </p:cNvPr>
          <p:cNvPicPr>
            <a:picLocks noChangeAspect="1"/>
          </p:cNvPicPr>
          <p:nvPr/>
        </p:nvPicPr>
        <p:blipFill>
          <a:blip r:embed="rId9"/>
          <a:stretch>
            <a:fillRect/>
          </a:stretch>
        </p:blipFill>
        <p:spPr>
          <a:xfrm>
            <a:off x="4883585" y="5235948"/>
            <a:ext cx="4179681" cy="829555"/>
          </a:xfrm>
          <a:prstGeom prst="rect">
            <a:avLst/>
          </a:prstGeom>
        </p:spPr>
      </p:pic>
    </p:spTree>
    <p:extLst>
      <p:ext uri="{BB962C8B-B14F-4D97-AF65-F5344CB8AC3E}">
        <p14:creationId xmlns:p14="http://schemas.microsoft.com/office/powerpoint/2010/main" val="3162147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DF10B-CEF9-89FD-0836-D03D266D63B9}"/>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4817D087-37F7-5616-7E5C-6EEE559DF1C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p:sp>
        <p:nvSpPr>
          <p:cNvPr id="2" name="文本框 1">
            <a:extLst>
              <a:ext uri="{FF2B5EF4-FFF2-40B4-BE49-F238E27FC236}">
                <a16:creationId xmlns:a16="http://schemas.microsoft.com/office/drawing/2014/main" id="{9AB72C47-79AF-36F7-6537-45595A24C164}"/>
              </a:ext>
            </a:extLst>
          </p:cNvPr>
          <p:cNvSpPr txBox="1"/>
          <p:nvPr/>
        </p:nvSpPr>
        <p:spPr>
          <a:xfrm>
            <a:off x="337181" y="633800"/>
            <a:ext cx="7991946" cy="2462213"/>
          </a:xfrm>
          <a:prstGeom prst="rect">
            <a:avLst/>
          </a:prstGeom>
          <a:noFill/>
        </p:spPr>
        <p:txBody>
          <a:bodyPr wrap="square" rtlCol="0">
            <a:spAutoFit/>
          </a:bodyPr>
          <a:lstStyle/>
          <a:p>
            <a:pPr marL="342900" indent="-342900" algn="just">
              <a:buFont typeface="+mj-lt"/>
              <a:buAutoNum type="arabicPeriod"/>
            </a:pPr>
            <a:r>
              <a:rPr kumimoji="1" lang="en-US" altLang="zh-CN" sz="1400" b="1" dirty="0"/>
              <a:t>Mean Shape Extraction</a:t>
            </a:r>
          </a:p>
          <a:p>
            <a:pPr algn="just"/>
            <a:r>
              <a:rPr kumimoji="1" lang="en-US" altLang="zh-CN" sz="1400" dirty="0"/>
              <a:t>All centerlines were resampled, aligned, and averaged within each shape group (U, V, C, S) to obtain representative mean centerlines.</a:t>
            </a:r>
          </a:p>
          <a:p>
            <a:pPr algn="just"/>
            <a:endParaRPr kumimoji="1" lang="en-US" altLang="zh-CN" sz="1400" b="1" dirty="0"/>
          </a:p>
          <a:p>
            <a:pPr marL="342900" indent="-342900" algn="just">
              <a:buAutoNum type="arabicPeriod" startAt="2"/>
            </a:pPr>
            <a:r>
              <a:rPr kumimoji="1" lang="en-US" altLang="zh-CN" sz="1400" b="1" dirty="0"/>
              <a:t>Next Step: Shape Classification of Mean Centerlines</a:t>
            </a:r>
          </a:p>
          <a:p>
            <a:pPr algn="just"/>
            <a:r>
              <a:rPr kumimoji="1" lang="en-US" altLang="zh-CN" sz="1400" dirty="0"/>
              <a:t>Evaluate whether the mean centerlines preserve the geometric characteristics of each group and can be reliably classified by their shape parameters.</a:t>
            </a:r>
          </a:p>
          <a:p>
            <a:pPr algn="just"/>
            <a:endParaRPr kumimoji="1" lang="en-US" altLang="zh-CN" sz="1400" b="1" dirty="0"/>
          </a:p>
          <a:p>
            <a:pPr marL="342900" indent="-342900" algn="just">
              <a:buAutoNum type="arabicPeriod" startAt="3"/>
            </a:pPr>
            <a:r>
              <a:rPr kumimoji="1" lang="en-US" altLang="zh-CN" sz="1400" b="1" dirty="0"/>
              <a:t>Subsequent Step: Mesh Deformation</a:t>
            </a:r>
          </a:p>
          <a:p>
            <a:pPr algn="just"/>
            <a:r>
              <a:rPr kumimoji="1" lang="en-US" altLang="zh-CN" sz="1400" dirty="0"/>
              <a:t>Use the mean centerlines as deformation references to generate and morph vessel surface meshes for further hemodynamic analysis.</a:t>
            </a:r>
            <a:endParaRPr kumimoji="1" lang="zh-CN" altLang="en-US" sz="1400" dirty="0"/>
          </a:p>
        </p:txBody>
      </p:sp>
      <p:pic>
        <p:nvPicPr>
          <p:cNvPr id="3" name="图片 2" descr="图示&#10;&#10;AI 生成的内容可能不正确。">
            <a:extLst>
              <a:ext uri="{FF2B5EF4-FFF2-40B4-BE49-F238E27FC236}">
                <a16:creationId xmlns:a16="http://schemas.microsoft.com/office/drawing/2014/main" id="{60738CA7-EB61-506C-C813-D98745F88B0A}"/>
              </a:ext>
            </a:extLst>
          </p:cNvPr>
          <p:cNvPicPr>
            <a:picLocks noChangeAspect="1"/>
          </p:cNvPicPr>
          <p:nvPr/>
        </p:nvPicPr>
        <p:blipFill>
          <a:blip r:embed="rId3"/>
          <a:stretch>
            <a:fillRect/>
          </a:stretch>
        </p:blipFill>
        <p:spPr>
          <a:xfrm>
            <a:off x="3030602" y="3096013"/>
            <a:ext cx="2771775" cy="2978785"/>
          </a:xfrm>
          <a:prstGeom prst="rect">
            <a:avLst/>
          </a:prstGeom>
        </p:spPr>
      </p:pic>
    </p:spTree>
    <p:extLst>
      <p:ext uri="{BB962C8B-B14F-4D97-AF65-F5344CB8AC3E}">
        <p14:creationId xmlns:p14="http://schemas.microsoft.com/office/powerpoint/2010/main" val="51089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CBA43-A72B-489A-CD4C-523CF5EE380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C105EE-23F2-4D43-24C6-D98D6DF8A9BF}"/>
              </a:ext>
            </a:extLst>
          </p:cNvPr>
          <p:cNvSpPr>
            <a:spLocks noGrp="1"/>
          </p:cNvSpPr>
          <p:nvPr>
            <p:ph type="sldNum" sz="quarter" idx="12"/>
          </p:nvPr>
        </p:nvSpPr>
        <p:spPr/>
        <p:txBody>
          <a:bodyPr/>
          <a:lstStyle/>
          <a:p>
            <a:fld id="{8D04ACF1-8115-4F2A-BC52-125D9799F304}" type="slidenum">
              <a:rPr lang="zh-CN" altLang="en-US" smtClean="0"/>
              <a:t>29</a:t>
            </a:fld>
            <a:endParaRPr lang="zh-CN" altLang="en-US"/>
          </a:p>
        </p:txBody>
      </p:sp>
      <p:sp>
        <p:nvSpPr>
          <p:cNvPr id="3" name="文本框 2">
            <a:extLst>
              <a:ext uri="{FF2B5EF4-FFF2-40B4-BE49-F238E27FC236}">
                <a16:creationId xmlns:a16="http://schemas.microsoft.com/office/drawing/2014/main" id="{1632A6D5-A180-9881-1DBA-7ADEF1120391}"/>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1871403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F746-857C-9704-4364-1AF0B57A290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78AF90-4ACB-2E86-AC70-3B88AB9F4F47}"/>
              </a:ext>
            </a:extLst>
          </p:cNvPr>
          <p:cNvSpPr>
            <a:spLocks noGrp="1"/>
          </p:cNvSpPr>
          <p:nvPr>
            <p:ph type="sldNum" sz="quarter" idx="12"/>
          </p:nvPr>
        </p:nvSpPr>
        <p:spPr/>
        <p:txBody>
          <a:bodyPr/>
          <a:lstStyle/>
          <a:p>
            <a:fld id="{8D04ACF1-8115-4F2A-BC52-125D9799F304}" type="slidenum">
              <a:rPr lang="zh-CN" altLang="en-US" smtClean="0"/>
              <a:t>3</a:t>
            </a:fld>
            <a:endParaRPr lang="zh-CN" altLang="en-US"/>
          </a:p>
        </p:txBody>
      </p:sp>
      <p:sp>
        <p:nvSpPr>
          <p:cNvPr id="3" name="文本框 2">
            <a:extLst>
              <a:ext uri="{FF2B5EF4-FFF2-40B4-BE49-F238E27FC236}">
                <a16:creationId xmlns:a16="http://schemas.microsoft.com/office/drawing/2014/main" id="{6A09E1EE-C2E5-4550-CF12-8D212FFFFCF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Introduction</a:t>
            </a:r>
          </a:p>
        </p:txBody>
      </p:sp>
      <p:sp>
        <p:nvSpPr>
          <p:cNvPr id="4" name="文本框 3">
            <a:extLst>
              <a:ext uri="{FF2B5EF4-FFF2-40B4-BE49-F238E27FC236}">
                <a16:creationId xmlns:a16="http://schemas.microsoft.com/office/drawing/2014/main" id="{FD024797-49B9-4ABE-D0FA-0012E3E2D28D}"/>
              </a:ext>
            </a:extLst>
          </p:cNvPr>
          <p:cNvSpPr txBox="1"/>
          <p:nvPr/>
        </p:nvSpPr>
        <p:spPr>
          <a:xfrm>
            <a:off x="-1" y="1920073"/>
            <a:ext cx="8467596"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Background</a:t>
            </a:r>
          </a:p>
          <a:p>
            <a:pPr marL="285750" indent="-285750">
              <a:lnSpc>
                <a:spcPct val="150000"/>
              </a:lnSpc>
              <a:buFont typeface="Arial" panose="020B0604020202020204" pitchFamily="34" charset="0"/>
              <a:buChar char="•"/>
            </a:pPr>
            <a:r>
              <a:rPr kumimoji="1" lang="en-US" altLang="zh-CN" dirty="0"/>
              <a:t>Current Challenges and Research Aim</a:t>
            </a:r>
          </a:p>
          <a:p>
            <a:pPr marL="285750" indent="-285750">
              <a:lnSpc>
                <a:spcPct val="150000"/>
              </a:lnSpc>
              <a:buFont typeface="Arial" panose="020B0604020202020204" pitchFamily="34" charset="0"/>
              <a:buChar char="•"/>
            </a:pPr>
            <a:r>
              <a:rPr kumimoji="1" lang="en-US" altLang="zh-CN" dirty="0"/>
              <a:t>Research Process and Data Information  </a:t>
            </a:r>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49646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71B19-0925-A597-A178-93C6E06EA5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D2056A-F036-BA80-22EC-CBF0D64C8EA0}"/>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30</a:t>
            </a:fld>
            <a:endParaRPr lang="zh-CN" altLang="en-US"/>
          </a:p>
        </p:txBody>
      </p:sp>
      <p:sp>
        <p:nvSpPr>
          <p:cNvPr id="7" name="文本框 6">
            <a:extLst>
              <a:ext uri="{FF2B5EF4-FFF2-40B4-BE49-F238E27FC236}">
                <a16:creationId xmlns:a16="http://schemas.microsoft.com/office/drawing/2014/main" id="{A0D0114C-9FE1-80D3-2862-17E85D3E0A7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15" name="图片 14">
            <a:extLst>
              <a:ext uri="{FF2B5EF4-FFF2-40B4-BE49-F238E27FC236}">
                <a16:creationId xmlns:a16="http://schemas.microsoft.com/office/drawing/2014/main" id="{8A868CB8-877C-B8B1-9DD3-CE0679EA7915}"/>
              </a:ext>
            </a:extLst>
          </p:cNvPr>
          <p:cNvPicPr>
            <a:picLocks noChangeAspect="1"/>
          </p:cNvPicPr>
          <p:nvPr/>
        </p:nvPicPr>
        <p:blipFill>
          <a:blip r:embed="rId3"/>
          <a:stretch>
            <a:fillRect/>
          </a:stretch>
        </p:blipFill>
        <p:spPr>
          <a:xfrm>
            <a:off x="6075718" y="1524001"/>
            <a:ext cx="2678464" cy="1240436"/>
          </a:xfrm>
          <a:prstGeom prst="rect">
            <a:avLst/>
          </a:prstGeom>
        </p:spPr>
      </p:pic>
      <p:pic>
        <p:nvPicPr>
          <p:cNvPr id="17" name="图片 16">
            <a:extLst>
              <a:ext uri="{FF2B5EF4-FFF2-40B4-BE49-F238E27FC236}">
                <a16:creationId xmlns:a16="http://schemas.microsoft.com/office/drawing/2014/main" id="{D7E6C421-3601-0F4E-21B2-023B72513F6F}"/>
              </a:ext>
            </a:extLst>
          </p:cNvPr>
          <p:cNvPicPr>
            <a:picLocks noChangeAspect="1"/>
          </p:cNvPicPr>
          <p:nvPr/>
        </p:nvPicPr>
        <p:blipFill>
          <a:blip r:embed="rId4"/>
          <a:stretch>
            <a:fillRect/>
          </a:stretch>
        </p:blipFill>
        <p:spPr>
          <a:xfrm>
            <a:off x="78668" y="642975"/>
            <a:ext cx="5946175" cy="3147975"/>
          </a:xfrm>
          <a:prstGeom prst="rect">
            <a:avLst/>
          </a:prstGeom>
        </p:spPr>
      </p:pic>
      <p:pic>
        <p:nvPicPr>
          <p:cNvPr id="19" name="图片 18">
            <a:extLst>
              <a:ext uri="{FF2B5EF4-FFF2-40B4-BE49-F238E27FC236}">
                <a16:creationId xmlns:a16="http://schemas.microsoft.com/office/drawing/2014/main" id="{E46A5297-1F56-82AC-C6EF-814D437FFF13}"/>
              </a:ext>
            </a:extLst>
          </p:cNvPr>
          <p:cNvPicPr>
            <a:picLocks noChangeAspect="1"/>
          </p:cNvPicPr>
          <p:nvPr/>
        </p:nvPicPr>
        <p:blipFill>
          <a:blip r:embed="rId5"/>
          <a:stretch>
            <a:fillRect/>
          </a:stretch>
        </p:blipFill>
        <p:spPr>
          <a:xfrm>
            <a:off x="5547314" y="3219450"/>
            <a:ext cx="3596686" cy="520700"/>
          </a:xfrm>
          <a:prstGeom prst="rect">
            <a:avLst/>
          </a:prstGeom>
        </p:spPr>
      </p:pic>
      <p:pic>
        <p:nvPicPr>
          <p:cNvPr id="21" name="图片 20">
            <a:extLst>
              <a:ext uri="{FF2B5EF4-FFF2-40B4-BE49-F238E27FC236}">
                <a16:creationId xmlns:a16="http://schemas.microsoft.com/office/drawing/2014/main" id="{427F01BF-37DB-D869-33FF-CF2EFFAD77E9}"/>
              </a:ext>
            </a:extLst>
          </p:cNvPr>
          <p:cNvPicPr>
            <a:picLocks noChangeAspect="1"/>
          </p:cNvPicPr>
          <p:nvPr/>
        </p:nvPicPr>
        <p:blipFill>
          <a:blip r:embed="rId6"/>
          <a:stretch>
            <a:fillRect/>
          </a:stretch>
        </p:blipFill>
        <p:spPr>
          <a:xfrm>
            <a:off x="5844982" y="811832"/>
            <a:ext cx="2762636" cy="362001"/>
          </a:xfrm>
          <a:prstGeom prst="rect">
            <a:avLst/>
          </a:prstGeom>
        </p:spPr>
      </p:pic>
    </p:spTree>
    <p:extLst>
      <p:ext uri="{BB962C8B-B14F-4D97-AF65-F5344CB8AC3E}">
        <p14:creationId xmlns:p14="http://schemas.microsoft.com/office/powerpoint/2010/main" val="2264991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D3E15-86F1-3D9E-719E-465D5BD305B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A04457-4BEB-6837-07D4-7745C326B55D}"/>
              </a:ext>
            </a:extLst>
          </p:cNvPr>
          <p:cNvSpPr>
            <a:spLocks noGrp="1"/>
          </p:cNvSpPr>
          <p:nvPr>
            <p:ph type="sldNum" sz="quarter" idx="12"/>
          </p:nvPr>
        </p:nvSpPr>
        <p:spPr/>
        <p:txBody>
          <a:bodyPr/>
          <a:lstStyle/>
          <a:p>
            <a:fld id="{8D04ACF1-8115-4F2A-BC52-125D9799F304}" type="slidenum">
              <a:rPr lang="zh-CN" altLang="en-US" smtClean="0"/>
              <a:t>31</a:t>
            </a:fld>
            <a:endParaRPr lang="zh-CN" altLang="en-US"/>
          </a:p>
        </p:txBody>
      </p:sp>
      <p:sp>
        <p:nvSpPr>
          <p:cNvPr id="32" name="文本框 31">
            <a:extLst>
              <a:ext uri="{FF2B5EF4-FFF2-40B4-BE49-F238E27FC236}">
                <a16:creationId xmlns:a16="http://schemas.microsoft.com/office/drawing/2014/main" id="{E5ED56B5-3C7B-A49F-E218-74527FCB886A}"/>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AAA36CCA-5A66-7B0D-C8AB-629BE7C63338}"/>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3F7EBD13-D1D3-2570-94EF-F5EB97B471E8}"/>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Automated Mesh Generation (Gmsh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endParaRPr lang="zh-CN" altLang="en-US" dirty="0"/>
          </a:p>
        </p:txBody>
      </p:sp>
      <p:sp>
        <p:nvSpPr>
          <p:cNvPr id="22" name="文本框 21">
            <a:extLst>
              <a:ext uri="{FF2B5EF4-FFF2-40B4-BE49-F238E27FC236}">
                <a16:creationId xmlns:a16="http://schemas.microsoft.com/office/drawing/2014/main" id="{8CA8D1D4-32A0-8214-2936-784109ED8B88}"/>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DDC5D90B-F0DD-ABC9-C50E-7CE8BF9FAD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75CEF1C2-6728-72D3-B09F-B73E87C92B3B}"/>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3763234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0CAC2-D440-4AA2-B26E-C4D8A900D9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9DB7E1-6339-3F65-9128-3B3BAB0ECC45}"/>
              </a:ext>
            </a:extLst>
          </p:cNvPr>
          <p:cNvSpPr>
            <a:spLocks noGrp="1"/>
          </p:cNvSpPr>
          <p:nvPr>
            <p:ph type="sldNum" sz="quarter" idx="12"/>
          </p:nvPr>
        </p:nvSpPr>
        <p:spPr/>
        <p:txBody>
          <a:bodyPr/>
          <a:lstStyle/>
          <a:p>
            <a:fld id="{8D04ACF1-8115-4F2A-BC52-125D9799F304}" type="slidenum">
              <a:rPr lang="zh-CN" altLang="en-US" smtClean="0"/>
              <a:t>32</a:t>
            </a:fld>
            <a:endParaRPr lang="zh-CN" altLang="en-US"/>
          </a:p>
        </p:txBody>
      </p:sp>
      <p:sp>
        <p:nvSpPr>
          <p:cNvPr id="32" name="文本框 31">
            <a:extLst>
              <a:ext uri="{FF2B5EF4-FFF2-40B4-BE49-F238E27FC236}">
                <a16:creationId xmlns:a16="http://schemas.microsoft.com/office/drawing/2014/main" id="{0086AD27-E0A9-C166-F546-2A9530D766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64D3FFB1-AE44-D137-8D95-0EF5A25445DB}"/>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2. Automated Mesh Generation (</a:t>
            </a:r>
            <a:r>
              <a:rPr kumimoji="1" lang="en-US" altLang="zh-CN" sz="2000" b="1" dirty="0" err="1"/>
              <a:t>Gmsh</a:t>
            </a:r>
            <a:r>
              <a:rPr kumimoji="1" lang="en-US" altLang="zh-CN" sz="2000" b="1" dirty="0"/>
              <a:t> + Python)</a:t>
            </a:r>
          </a:p>
        </p:txBody>
      </p:sp>
      <p:sp>
        <p:nvSpPr>
          <p:cNvPr id="5" name="文本框 4">
            <a:extLst>
              <a:ext uri="{FF2B5EF4-FFF2-40B4-BE49-F238E27FC236}">
                <a16:creationId xmlns:a16="http://schemas.microsoft.com/office/drawing/2014/main" id="{0994F733-807F-7BDF-EF0D-CD5748FE136E}"/>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900636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BF12D-933D-0510-FC83-2981979B44C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342EF7-5DED-34CD-9059-6F7C5FF0063E}"/>
              </a:ext>
            </a:extLst>
          </p:cNvPr>
          <p:cNvSpPr>
            <a:spLocks noGrp="1"/>
          </p:cNvSpPr>
          <p:nvPr>
            <p:ph type="sldNum" sz="quarter" idx="12"/>
          </p:nvPr>
        </p:nvSpPr>
        <p:spPr/>
        <p:txBody>
          <a:bodyPr/>
          <a:lstStyle/>
          <a:p>
            <a:fld id="{8D04ACF1-8115-4F2A-BC52-125D9799F304}" type="slidenum">
              <a:rPr lang="zh-CN" altLang="en-US" smtClean="0"/>
              <a:t>33</a:t>
            </a:fld>
            <a:endParaRPr lang="zh-CN" altLang="en-US"/>
          </a:p>
        </p:txBody>
      </p:sp>
      <p:sp>
        <p:nvSpPr>
          <p:cNvPr id="32" name="文本框 31">
            <a:extLst>
              <a:ext uri="{FF2B5EF4-FFF2-40B4-BE49-F238E27FC236}">
                <a16:creationId xmlns:a16="http://schemas.microsoft.com/office/drawing/2014/main" id="{1D0D5FF4-8AD9-4A5D-9DCB-F55063096BF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BD4CBA47-09A0-778C-4724-FEA325D06F8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
        <p:nvSpPr>
          <p:cNvPr id="5" name="文本框 4">
            <a:extLst>
              <a:ext uri="{FF2B5EF4-FFF2-40B4-BE49-F238E27FC236}">
                <a16:creationId xmlns:a16="http://schemas.microsoft.com/office/drawing/2014/main" id="{0420B914-A730-CB08-DFB7-4F79DD39471F}"/>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52581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C4A7E-6515-0FD1-6FBB-6D432BF9F7C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9A68DC-6EAC-9627-08E6-ECF9500E6EA5}"/>
              </a:ext>
            </a:extLst>
          </p:cNvPr>
          <p:cNvSpPr>
            <a:spLocks noGrp="1"/>
          </p:cNvSpPr>
          <p:nvPr>
            <p:ph type="sldNum" sz="quarter" idx="12"/>
          </p:nvPr>
        </p:nvSpPr>
        <p:spPr/>
        <p:txBody>
          <a:bodyPr/>
          <a:lstStyle/>
          <a:p>
            <a:fld id="{8D04ACF1-8115-4F2A-BC52-125D9799F304}" type="slidenum">
              <a:rPr lang="zh-CN" altLang="en-US" smtClean="0"/>
              <a:t>34</a:t>
            </a:fld>
            <a:endParaRPr lang="zh-CN" altLang="en-US"/>
          </a:p>
        </p:txBody>
      </p:sp>
      <p:sp>
        <p:nvSpPr>
          <p:cNvPr id="27" name="文本框 26">
            <a:extLst>
              <a:ext uri="{FF2B5EF4-FFF2-40B4-BE49-F238E27FC236}">
                <a16:creationId xmlns:a16="http://schemas.microsoft.com/office/drawing/2014/main" id="{662FAF71-A010-2B5F-720E-3CD079238EFF}"/>
              </a:ext>
            </a:extLst>
          </p:cNvPr>
          <p:cNvSpPr txBox="1"/>
          <p:nvPr/>
        </p:nvSpPr>
        <p:spPr>
          <a:xfrm>
            <a:off x="217705" y="1059703"/>
            <a:ext cx="2447621" cy="584775"/>
          </a:xfrm>
          <a:prstGeom prst="rect">
            <a:avLst/>
          </a:prstGeom>
          <a:noFill/>
        </p:spPr>
        <p:txBody>
          <a:bodyPr wrap="square" rtlCol="0">
            <a:spAutoFit/>
          </a:bodyPr>
          <a:lstStyle/>
          <a:p>
            <a:pPr algn="ctr"/>
            <a:r>
              <a:rPr lang="en-US" altLang="zh-CN" sz="1600" dirty="0"/>
              <a:t>Reference CFD Mesh (Gmesh)</a:t>
            </a:r>
            <a:endParaRPr lang="zh-CN" altLang="en-US" sz="1600" dirty="0"/>
          </a:p>
        </p:txBody>
      </p:sp>
      <p:sp>
        <p:nvSpPr>
          <p:cNvPr id="34" name="矩形 33">
            <a:extLst>
              <a:ext uri="{FF2B5EF4-FFF2-40B4-BE49-F238E27FC236}">
                <a16:creationId xmlns:a16="http://schemas.microsoft.com/office/drawing/2014/main" id="{93B017A7-7A74-6CC2-F2BC-45EDC8B0E8B2}"/>
              </a:ext>
            </a:extLst>
          </p:cNvPr>
          <p:cNvSpPr/>
          <p:nvPr/>
        </p:nvSpPr>
        <p:spPr>
          <a:xfrm>
            <a:off x="2793372" y="1144688"/>
            <a:ext cx="3943708" cy="472773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350"/>
          </a:p>
        </p:txBody>
      </p:sp>
      <p:sp>
        <p:nvSpPr>
          <p:cNvPr id="35" name="文本框 34">
            <a:extLst>
              <a:ext uri="{FF2B5EF4-FFF2-40B4-BE49-F238E27FC236}">
                <a16:creationId xmlns:a16="http://schemas.microsoft.com/office/drawing/2014/main" id="{DA7A6CAC-A4D3-196F-01DC-E40A424384F1}"/>
              </a:ext>
            </a:extLst>
          </p:cNvPr>
          <p:cNvSpPr txBox="1"/>
          <p:nvPr/>
        </p:nvSpPr>
        <p:spPr>
          <a:xfrm>
            <a:off x="3661263" y="1263643"/>
            <a:ext cx="2248355" cy="338554"/>
          </a:xfrm>
          <a:prstGeom prst="rect">
            <a:avLst/>
          </a:prstGeom>
          <a:noFill/>
        </p:spPr>
        <p:txBody>
          <a:bodyPr wrap="square" rtlCol="0">
            <a:spAutoFit/>
          </a:bodyPr>
          <a:lstStyle/>
          <a:p>
            <a:r>
              <a:rPr lang="en-US" altLang="zh-CN" sz="1600" dirty="0"/>
              <a:t>Reference CFD mesh</a:t>
            </a:r>
          </a:p>
        </p:txBody>
      </p:sp>
      <p:sp>
        <p:nvSpPr>
          <p:cNvPr id="36" name="箭头: 右 35">
            <a:extLst>
              <a:ext uri="{FF2B5EF4-FFF2-40B4-BE49-F238E27FC236}">
                <a16:creationId xmlns:a16="http://schemas.microsoft.com/office/drawing/2014/main" id="{9E2637DA-29C0-7517-9ABF-259E92DEF078}"/>
              </a:ext>
            </a:extLst>
          </p:cNvPr>
          <p:cNvSpPr/>
          <p:nvPr/>
        </p:nvSpPr>
        <p:spPr>
          <a:xfrm rot="5400000">
            <a:off x="4501033" y="163898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7" name="文本框 36">
            <a:extLst>
              <a:ext uri="{FF2B5EF4-FFF2-40B4-BE49-F238E27FC236}">
                <a16:creationId xmlns:a16="http://schemas.microsoft.com/office/drawing/2014/main" id="{FDB20B79-0AB0-8AF4-06E7-089B6968618E}"/>
              </a:ext>
            </a:extLst>
          </p:cNvPr>
          <p:cNvSpPr txBox="1"/>
          <p:nvPr/>
        </p:nvSpPr>
        <p:spPr>
          <a:xfrm>
            <a:off x="3661263" y="2131699"/>
            <a:ext cx="2398257" cy="338554"/>
          </a:xfrm>
          <a:prstGeom prst="rect">
            <a:avLst/>
          </a:prstGeom>
          <a:noFill/>
        </p:spPr>
        <p:txBody>
          <a:bodyPr wrap="square" rtlCol="0">
            <a:spAutoFit/>
          </a:bodyPr>
          <a:lstStyle/>
          <a:p>
            <a:r>
              <a:rPr lang="en-US" altLang="zh-CN" sz="1600" dirty="0"/>
              <a:t>Extract surface mesh</a:t>
            </a:r>
          </a:p>
        </p:txBody>
      </p:sp>
      <p:sp>
        <p:nvSpPr>
          <p:cNvPr id="39" name="文本框 38">
            <a:extLst>
              <a:ext uri="{FF2B5EF4-FFF2-40B4-BE49-F238E27FC236}">
                <a16:creationId xmlns:a16="http://schemas.microsoft.com/office/drawing/2014/main" id="{E18E5E74-F015-E677-EDA2-06AC451F7CF6}"/>
              </a:ext>
            </a:extLst>
          </p:cNvPr>
          <p:cNvSpPr txBox="1"/>
          <p:nvPr/>
        </p:nvSpPr>
        <p:spPr>
          <a:xfrm>
            <a:off x="2997492" y="3010402"/>
            <a:ext cx="3526477" cy="584775"/>
          </a:xfrm>
          <a:prstGeom prst="rect">
            <a:avLst/>
          </a:prstGeom>
          <a:noFill/>
        </p:spPr>
        <p:txBody>
          <a:bodyPr wrap="square" rtlCol="0">
            <a:spAutoFit/>
          </a:bodyPr>
          <a:lstStyle/>
          <a:p>
            <a:pPr algn="ctr"/>
            <a:r>
              <a:rPr lang="en-US" altLang="zh-CN" sz="1600" dirty="0"/>
              <a:t>Construct the relationship between the centerline and the surface mesh</a:t>
            </a:r>
          </a:p>
        </p:txBody>
      </p:sp>
      <p:sp>
        <p:nvSpPr>
          <p:cNvPr id="41" name="文本框 40">
            <a:extLst>
              <a:ext uri="{FF2B5EF4-FFF2-40B4-BE49-F238E27FC236}">
                <a16:creationId xmlns:a16="http://schemas.microsoft.com/office/drawing/2014/main" id="{CA2C395F-61BC-7CB3-9CB6-BC765548DB50}"/>
              </a:ext>
            </a:extLst>
          </p:cNvPr>
          <p:cNvSpPr txBox="1"/>
          <p:nvPr/>
        </p:nvSpPr>
        <p:spPr>
          <a:xfrm>
            <a:off x="2955302" y="4086558"/>
            <a:ext cx="3660276" cy="338554"/>
          </a:xfrm>
          <a:prstGeom prst="rect">
            <a:avLst/>
          </a:prstGeom>
          <a:noFill/>
        </p:spPr>
        <p:txBody>
          <a:bodyPr wrap="square" rtlCol="0">
            <a:spAutoFit/>
          </a:bodyPr>
          <a:lstStyle/>
          <a:p>
            <a:pPr algn="ctr"/>
            <a:r>
              <a:rPr lang="en-US" altLang="zh-CN" sz="1600" dirty="0"/>
              <a:t>Deformation of the vascular centerline</a:t>
            </a:r>
          </a:p>
        </p:txBody>
      </p:sp>
      <p:sp>
        <p:nvSpPr>
          <p:cNvPr id="43" name="文本框 42">
            <a:extLst>
              <a:ext uri="{FF2B5EF4-FFF2-40B4-BE49-F238E27FC236}">
                <a16:creationId xmlns:a16="http://schemas.microsoft.com/office/drawing/2014/main" id="{2A0B3003-D920-2F70-7440-A6ACAFFCC5FD}"/>
              </a:ext>
            </a:extLst>
          </p:cNvPr>
          <p:cNvSpPr txBox="1"/>
          <p:nvPr/>
        </p:nvSpPr>
        <p:spPr>
          <a:xfrm>
            <a:off x="2852483" y="4858904"/>
            <a:ext cx="3763095" cy="830997"/>
          </a:xfrm>
          <a:prstGeom prst="rect">
            <a:avLst/>
          </a:prstGeom>
          <a:noFill/>
        </p:spPr>
        <p:txBody>
          <a:bodyPr wrap="square" rtlCol="0">
            <a:spAutoFit/>
          </a:bodyPr>
          <a:lstStyle/>
          <a:p>
            <a:pPr algn="ctr"/>
            <a:r>
              <a:rPr lang="en-US" altLang="zh-CN" sz="1600" dirty="0"/>
              <a:t>Deform the reference mesh using the correspondence between the centerline and the surface mesh</a:t>
            </a:r>
          </a:p>
        </p:txBody>
      </p:sp>
      <p:sp>
        <p:nvSpPr>
          <p:cNvPr id="46" name="文本框 45">
            <a:extLst>
              <a:ext uri="{FF2B5EF4-FFF2-40B4-BE49-F238E27FC236}">
                <a16:creationId xmlns:a16="http://schemas.microsoft.com/office/drawing/2014/main" id="{22B521E2-FF1C-12BE-FD15-9D706848DC61}"/>
              </a:ext>
            </a:extLst>
          </p:cNvPr>
          <p:cNvSpPr txBox="1"/>
          <p:nvPr/>
        </p:nvSpPr>
        <p:spPr>
          <a:xfrm>
            <a:off x="6696379" y="1059703"/>
            <a:ext cx="2447621" cy="584775"/>
          </a:xfrm>
          <a:prstGeom prst="rect">
            <a:avLst/>
          </a:prstGeom>
          <a:noFill/>
        </p:spPr>
        <p:txBody>
          <a:bodyPr wrap="square" rtlCol="0">
            <a:spAutoFit/>
          </a:bodyPr>
          <a:lstStyle/>
          <a:p>
            <a:pPr algn="ctr"/>
            <a:r>
              <a:rPr lang="en-US" altLang="ja-JP" sz="1600" dirty="0"/>
              <a:t>Target</a:t>
            </a:r>
            <a:r>
              <a:rPr lang="en-US" altLang="zh-CN" sz="1600" dirty="0"/>
              <a:t> CFD Mesh </a:t>
            </a:r>
          </a:p>
          <a:p>
            <a:pPr algn="ctr"/>
            <a:r>
              <a:rPr lang="en-US" altLang="zh-CN" sz="1600" dirty="0"/>
              <a:t>(Gmesh)</a:t>
            </a:r>
            <a:endParaRPr lang="zh-CN" altLang="en-US" sz="1600" dirty="0"/>
          </a:p>
        </p:txBody>
      </p:sp>
      <p:pic>
        <p:nvPicPr>
          <p:cNvPr id="49" name="图片 48" descr="卡通人物&#10;&#10;AI 生成的内容可能不正确。">
            <a:extLst>
              <a:ext uri="{FF2B5EF4-FFF2-40B4-BE49-F238E27FC236}">
                <a16:creationId xmlns:a16="http://schemas.microsoft.com/office/drawing/2014/main" id="{91CDA29C-6224-B8EF-449E-B93CA3414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79" y="1556387"/>
            <a:ext cx="2121677" cy="3507927"/>
          </a:xfrm>
          <a:prstGeom prst="rect">
            <a:avLst/>
          </a:prstGeom>
        </p:spPr>
      </p:pic>
      <p:pic>
        <p:nvPicPr>
          <p:cNvPr id="51" name="图片 50" descr="卡通人物&#10;&#10;AI 生成的内容可能不正确。">
            <a:extLst>
              <a:ext uri="{FF2B5EF4-FFF2-40B4-BE49-F238E27FC236}">
                <a16:creationId xmlns:a16="http://schemas.microsoft.com/office/drawing/2014/main" id="{DA06A0A0-8D5F-326A-A86D-6A491AFA2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812" y="1590543"/>
            <a:ext cx="2037693" cy="3898503"/>
          </a:xfrm>
          <a:prstGeom prst="rect">
            <a:avLst/>
          </a:prstGeom>
        </p:spPr>
      </p:pic>
      <p:sp>
        <p:nvSpPr>
          <p:cNvPr id="33" name="箭头: 右 32">
            <a:extLst>
              <a:ext uri="{FF2B5EF4-FFF2-40B4-BE49-F238E27FC236}">
                <a16:creationId xmlns:a16="http://schemas.microsoft.com/office/drawing/2014/main" id="{E0AD1BB7-8CC6-6CB3-AA9E-7462B311A43F}"/>
              </a:ext>
            </a:extLst>
          </p:cNvPr>
          <p:cNvSpPr/>
          <p:nvPr/>
        </p:nvSpPr>
        <p:spPr>
          <a:xfrm>
            <a:off x="234653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2" name="箭头: 右 32">
            <a:extLst>
              <a:ext uri="{FF2B5EF4-FFF2-40B4-BE49-F238E27FC236}">
                <a16:creationId xmlns:a16="http://schemas.microsoft.com/office/drawing/2014/main" id="{F36B2535-28A4-C900-643B-60F0202BA4D8}"/>
              </a:ext>
            </a:extLst>
          </p:cNvPr>
          <p:cNvSpPr/>
          <p:nvPr/>
        </p:nvSpPr>
        <p:spPr>
          <a:xfrm>
            <a:off x="667187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4" name="箭头: 右 35">
            <a:extLst>
              <a:ext uri="{FF2B5EF4-FFF2-40B4-BE49-F238E27FC236}">
                <a16:creationId xmlns:a16="http://schemas.microsoft.com/office/drawing/2014/main" id="{44485AAE-F17B-0CE3-7780-759461D4E63C}"/>
              </a:ext>
            </a:extLst>
          </p:cNvPr>
          <p:cNvSpPr/>
          <p:nvPr/>
        </p:nvSpPr>
        <p:spPr>
          <a:xfrm rot="5400000">
            <a:off x="4501033" y="254533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5" name="箭头: 右 35">
            <a:extLst>
              <a:ext uri="{FF2B5EF4-FFF2-40B4-BE49-F238E27FC236}">
                <a16:creationId xmlns:a16="http://schemas.microsoft.com/office/drawing/2014/main" id="{57F97A74-231A-1780-5458-46FD4956831F}"/>
              </a:ext>
            </a:extLst>
          </p:cNvPr>
          <p:cNvSpPr/>
          <p:nvPr/>
        </p:nvSpPr>
        <p:spPr>
          <a:xfrm rot="5400000">
            <a:off x="4501033" y="3576252"/>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6" name="箭头: 右 35">
            <a:extLst>
              <a:ext uri="{FF2B5EF4-FFF2-40B4-BE49-F238E27FC236}">
                <a16:creationId xmlns:a16="http://schemas.microsoft.com/office/drawing/2014/main" id="{3C74DACE-718F-8550-770E-9B3C94FC336F}"/>
              </a:ext>
            </a:extLst>
          </p:cNvPr>
          <p:cNvSpPr/>
          <p:nvPr/>
        </p:nvSpPr>
        <p:spPr>
          <a:xfrm rot="5400000">
            <a:off x="4501032" y="443002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79F0FBEA-8BCD-5CD2-CFF1-C13506D1EA8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8D4F3C44-298C-A9D1-81D6-573ABCEB19A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1742932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AB79-123E-46B4-5DFD-6440C9FDF91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42D1B4-BBA2-415F-AB72-CC3F787B75A6}"/>
              </a:ext>
            </a:extLst>
          </p:cNvPr>
          <p:cNvSpPr>
            <a:spLocks noGrp="1"/>
          </p:cNvSpPr>
          <p:nvPr>
            <p:ph type="sldNum" sz="quarter" idx="12"/>
          </p:nvPr>
        </p:nvSpPr>
        <p:spPr/>
        <p:txBody>
          <a:bodyPr/>
          <a:lstStyle/>
          <a:p>
            <a:fld id="{8D04ACF1-8115-4F2A-BC52-125D9799F304}" type="slidenum">
              <a:rPr lang="zh-CN" altLang="en-US" smtClean="0"/>
              <a:t>35</a:t>
            </a:fld>
            <a:endParaRPr lang="zh-CN" altLang="en-US"/>
          </a:p>
        </p:txBody>
      </p:sp>
      <p:sp>
        <p:nvSpPr>
          <p:cNvPr id="26" name="文本框 25">
            <a:extLst>
              <a:ext uri="{FF2B5EF4-FFF2-40B4-BE49-F238E27FC236}">
                <a16:creationId xmlns:a16="http://schemas.microsoft.com/office/drawing/2014/main" id="{7D978F0B-45C4-D72A-86A8-530DC85D51B2}"/>
              </a:ext>
            </a:extLst>
          </p:cNvPr>
          <p:cNvSpPr txBox="1"/>
          <p:nvPr/>
        </p:nvSpPr>
        <p:spPr>
          <a:xfrm>
            <a:off x="0" y="810321"/>
            <a:ext cx="8271076" cy="400110"/>
          </a:xfrm>
          <a:prstGeom prst="rect">
            <a:avLst/>
          </a:prstGeom>
          <a:noFill/>
        </p:spPr>
        <p:txBody>
          <a:bodyPr wrap="square" rtlCol="0">
            <a:spAutoFit/>
          </a:bodyPr>
          <a:lstStyle/>
          <a:p>
            <a:r>
              <a:rPr lang="en-US" altLang="zh-CN" sz="2000" dirty="0"/>
              <a:t>Problem</a:t>
            </a:r>
          </a:p>
        </p:txBody>
      </p:sp>
      <p:pic>
        <p:nvPicPr>
          <p:cNvPr id="4" name="图片 3" descr="图片包含 图标&#10;&#10;AI 生成的内容可能不正确。">
            <a:extLst>
              <a:ext uri="{FF2B5EF4-FFF2-40B4-BE49-F238E27FC236}">
                <a16:creationId xmlns:a16="http://schemas.microsoft.com/office/drawing/2014/main" id="{7B726E39-1807-28DD-6B2C-E03EFA53D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8" y="1319948"/>
            <a:ext cx="2464522" cy="4680185"/>
          </a:xfrm>
          <a:prstGeom prst="rect">
            <a:avLst/>
          </a:prstGeom>
        </p:spPr>
      </p:pic>
      <p:pic>
        <p:nvPicPr>
          <p:cNvPr id="5" name="图片 4">
            <a:extLst>
              <a:ext uri="{FF2B5EF4-FFF2-40B4-BE49-F238E27FC236}">
                <a16:creationId xmlns:a16="http://schemas.microsoft.com/office/drawing/2014/main" id="{E5DA776E-EB25-DD83-6967-F9EF5D37CCA2}"/>
              </a:ext>
            </a:extLst>
          </p:cNvPr>
          <p:cNvPicPr>
            <a:picLocks noChangeAspect="1"/>
          </p:cNvPicPr>
          <p:nvPr/>
        </p:nvPicPr>
        <p:blipFill>
          <a:blip r:embed="rId4"/>
          <a:stretch>
            <a:fillRect/>
          </a:stretch>
        </p:blipFill>
        <p:spPr>
          <a:xfrm>
            <a:off x="7110993" y="1413051"/>
            <a:ext cx="1661790" cy="1711439"/>
          </a:xfrm>
          <a:prstGeom prst="rect">
            <a:avLst/>
          </a:prstGeom>
        </p:spPr>
      </p:pic>
      <p:pic>
        <p:nvPicPr>
          <p:cNvPr id="7" name="图片 6">
            <a:extLst>
              <a:ext uri="{FF2B5EF4-FFF2-40B4-BE49-F238E27FC236}">
                <a16:creationId xmlns:a16="http://schemas.microsoft.com/office/drawing/2014/main" id="{7EB528CB-3BAB-8403-03D4-3B3566B08CA7}"/>
              </a:ext>
            </a:extLst>
          </p:cNvPr>
          <p:cNvPicPr>
            <a:picLocks noChangeAspect="1"/>
          </p:cNvPicPr>
          <p:nvPr/>
        </p:nvPicPr>
        <p:blipFill>
          <a:blip r:embed="rId5"/>
          <a:stretch>
            <a:fillRect/>
          </a:stretch>
        </p:blipFill>
        <p:spPr>
          <a:xfrm>
            <a:off x="2911133" y="1411396"/>
            <a:ext cx="1782310" cy="1713094"/>
          </a:xfrm>
          <a:prstGeom prst="rect">
            <a:avLst/>
          </a:prstGeom>
        </p:spPr>
      </p:pic>
      <p:pic>
        <p:nvPicPr>
          <p:cNvPr id="8" name="图片 7">
            <a:extLst>
              <a:ext uri="{FF2B5EF4-FFF2-40B4-BE49-F238E27FC236}">
                <a16:creationId xmlns:a16="http://schemas.microsoft.com/office/drawing/2014/main" id="{E41F9AFC-93F7-FE93-5294-E729F6DC1CE2}"/>
              </a:ext>
            </a:extLst>
          </p:cNvPr>
          <p:cNvPicPr>
            <a:picLocks noChangeAspect="1"/>
          </p:cNvPicPr>
          <p:nvPr/>
        </p:nvPicPr>
        <p:blipFill>
          <a:blip r:embed="rId6"/>
          <a:stretch>
            <a:fillRect/>
          </a:stretch>
        </p:blipFill>
        <p:spPr>
          <a:xfrm>
            <a:off x="5004586" y="1413051"/>
            <a:ext cx="1795265" cy="1711439"/>
          </a:xfrm>
          <a:prstGeom prst="rect">
            <a:avLst/>
          </a:prstGeom>
        </p:spPr>
      </p:pic>
      <p:sp>
        <p:nvSpPr>
          <p:cNvPr id="9" name="文本框 8">
            <a:extLst>
              <a:ext uri="{FF2B5EF4-FFF2-40B4-BE49-F238E27FC236}">
                <a16:creationId xmlns:a16="http://schemas.microsoft.com/office/drawing/2014/main" id="{D88CCE45-EABF-8B66-88B0-00FCCF423424}"/>
              </a:ext>
            </a:extLst>
          </p:cNvPr>
          <p:cNvSpPr txBox="1"/>
          <p:nvPr/>
        </p:nvSpPr>
        <p:spPr>
          <a:xfrm>
            <a:off x="3626240" y="3106001"/>
            <a:ext cx="333746" cy="415498"/>
          </a:xfrm>
          <a:prstGeom prst="rect">
            <a:avLst/>
          </a:prstGeom>
          <a:noFill/>
        </p:spPr>
        <p:txBody>
          <a:bodyPr wrap="none" rtlCol="0">
            <a:spAutoFit/>
          </a:bodyPr>
          <a:lstStyle/>
          <a:p>
            <a:r>
              <a:rPr lang="en-US" altLang="zh-CN" sz="2100" b="1" dirty="0"/>
              <a:t>1</a:t>
            </a:r>
            <a:endParaRPr lang="zh-CN" altLang="en-US" sz="2100" b="1" dirty="0"/>
          </a:p>
        </p:txBody>
      </p:sp>
      <p:sp>
        <p:nvSpPr>
          <p:cNvPr id="10" name="文本框 9">
            <a:extLst>
              <a:ext uri="{FF2B5EF4-FFF2-40B4-BE49-F238E27FC236}">
                <a16:creationId xmlns:a16="http://schemas.microsoft.com/office/drawing/2014/main" id="{DFBFD36B-D911-D376-0B9E-385DDAD2BAA5}"/>
              </a:ext>
            </a:extLst>
          </p:cNvPr>
          <p:cNvSpPr txBox="1"/>
          <p:nvPr/>
        </p:nvSpPr>
        <p:spPr>
          <a:xfrm>
            <a:off x="5735345" y="3107656"/>
            <a:ext cx="333746" cy="415498"/>
          </a:xfrm>
          <a:prstGeom prst="rect">
            <a:avLst/>
          </a:prstGeom>
          <a:noFill/>
        </p:spPr>
        <p:txBody>
          <a:bodyPr wrap="none" rtlCol="0">
            <a:spAutoFit/>
          </a:bodyPr>
          <a:lstStyle/>
          <a:p>
            <a:r>
              <a:rPr lang="en-US" altLang="zh-CN" sz="2100" b="1" dirty="0"/>
              <a:t>2</a:t>
            </a:r>
            <a:endParaRPr lang="zh-CN" altLang="en-US" sz="2100" b="1" dirty="0"/>
          </a:p>
        </p:txBody>
      </p:sp>
      <p:sp>
        <p:nvSpPr>
          <p:cNvPr id="11" name="文本框 10">
            <a:extLst>
              <a:ext uri="{FF2B5EF4-FFF2-40B4-BE49-F238E27FC236}">
                <a16:creationId xmlns:a16="http://schemas.microsoft.com/office/drawing/2014/main" id="{E0559156-0A0D-8B9F-E5E1-F40A49CDDAC1}"/>
              </a:ext>
            </a:extLst>
          </p:cNvPr>
          <p:cNvSpPr txBox="1"/>
          <p:nvPr/>
        </p:nvSpPr>
        <p:spPr>
          <a:xfrm>
            <a:off x="7761926" y="3106001"/>
            <a:ext cx="333746" cy="415498"/>
          </a:xfrm>
          <a:prstGeom prst="rect">
            <a:avLst/>
          </a:prstGeom>
          <a:noFill/>
        </p:spPr>
        <p:txBody>
          <a:bodyPr wrap="none" rtlCol="0">
            <a:spAutoFit/>
          </a:bodyPr>
          <a:lstStyle/>
          <a:p>
            <a:r>
              <a:rPr lang="en-US" altLang="zh-CN" sz="2100" b="1" dirty="0"/>
              <a:t>3</a:t>
            </a:r>
            <a:endParaRPr lang="zh-CN" altLang="en-US" sz="2100" b="1" dirty="0"/>
          </a:p>
        </p:txBody>
      </p:sp>
      <p:sp>
        <p:nvSpPr>
          <p:cNvPr id="12" name="文本框 11">
            <a:extLst>
              <a:ext uri="{FF2B5EF4-FFF2-40B4-BE49-F238E27FC236}">
                <a16:creationId xmlns:a16="http://schemas.microsoft.com/office/drawing/2014/main" id="{B1EC2E85-CEE0-2F25-4EAE-403E6CD8FB4F}"/>
              </a:ext>
            </a:extLst>
          </p:cNvPr>
          <p:cNvSpPr txBox="1"/>
          <p:nvPr/>
        </p:nvSpPr>
        <p:spPr>
          <a:xfrm>
            <a:off x="2724312" y="3660040"/>
            <a:ext cx="6284220" cy="2062103"/>
          </a:xfrm>
          <a:prstGeom prst="rect">
            <a:avLst/>
          </a:prstGeom>
          <a:noFill/>
        </p:spPr>
        <p:txBody>
          <a:bodyPr wrap="square" rtlCol="0">
            <a:spAutoFit/>
          </a:bodyPr>
          <a:lstStyle/>
          <a:p>
            <a:pPr algn="just"/>
            <a:r>
              <a:rPr lang="en-US" altLang="zh-CN" sz="1600" b="1" dirty="0">
                <a:solidFill>
                  <a:srgbClr val="FF0000"/>
                </a:solidFill>
              </a:rPr>
              <a:t>①</a:t>
            </a:r>
            <a:r>
              <a:rPr lang="ja-JP" altLang="en-US" sz="1600" b="1">
                <a:solidFill>
                  <a:srgbClr val="FF0000"/>
                </a:solidFill>
              </a:rPr>
              <a:t> </a:t>
            </a:r>
            <a:r>
              <a:rPr lang="en-US" altLang="zh-CN" sz="1600" b="1" dirty="0">
                <a:solidFill>
                  <a:srgbClr val="FF0000"/>
                </a:solidFill>
              </a:rPr>
              <a:t>Mesh overlap :</a:t>
            </a:r>
          </a:p>
          <a:p>
            <a:pPr algn="just"/>
            <a:r>
              <a:rPr lang="en-US" altLang="zh-CN" sz="1600" dirty="0"/>
              <a:t>Insufficient number of centerline points; the spacing between control points is too large, resulting in unreasonable stretching of the vessel wall</a:t>
            </a:r>
          </a:p>
          <a:p>
            <a:pPr algn="just"/>
            <a:r>
              <a:rPr lang="en-US" altLang="zh-CN" sz="1600" b="1" dirty="0">
                <a:solidFill>
                  <a:srgbClr val="FF0000"/>
                </a:solidFill>
              </a:rPr>
              <a:t>②</a:t>
            </a:r>
            <a:r>
              <a:rPr lang="ja-JP" altLang="en-US" sz="1600" b="1">
                <a:solidFill>
                  <a:srgbClr val="FF0000"/>
                </a:solidFill>
              </a:rPr>
              <a:t> </a:t>
            </a:r>
            <a:r>
              <a:rPr lang="en-US" altLang="zh-CN" sz="1600" b="1" dirty="0">
                <a:solidFill>
                  <a:srgbClr val="FF0000"/>
                </a:solidFill>
              </a:rPr>
              <a:t>Non-uniform mesh density with overly large or dense elements:</a:t>
            </a:r>
          </a:p>
          <a:p>
            <a:pPr algn="just"/>
            <a:r>
              <a:rPr lang="en-US" altLang="zh-CN" sz="1600" dirty="0"/>
              <a:t>Uniform spacing interpolation does not account for local geometric variations; in highly curved regions, the vessel wall undergoes significant deformation</a:t>
            </a:r>
            <a:endParaRPr lang="zh-CN" altLang="en-US" sz="1600" dirty="0"/>
          </a:p>
        </p:txBody>
      </p:sp>
      <p:sp>
        <p:nvSpPr>
          <p:cNvPr id="3" name="文本框 2">
            <a:extLst>
              <a:ext uri="{FF2B5EF4-FFF2-40B4-BE49-F238E27FC236}">
                <a16:creationId xmlns:a16="http://schemas.microsoft.com/office/drawing/2014/main" id="{F1ADAF33-F16E-E094-9D9B-6DEA7C92573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3" name="文本框 12">
            <a:extLst>
              <a:ext uri="{FF2B5EF4-FFF2-40B4-BE49-F238E27FC236}">
                <a16:creationId xmlns:a16="http://schemas.microsoft.com/office/drawing/2014/main" id="{CFB863A2-FA39-9EFC-E106-C14FD763424A}"/>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694308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80A21-20FB-7409-CD3D-023A01BC7C1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7E594D-D1E3-71C8-A7F8-A64A48E25A44}"/>
              </a:ext>
            </a:extLst>
          </p:cNvPr>
          <p:cNvSpPr>
            <a:spLocks noGrp="1"/>
          </p:cNvSpPr>
          <p:nvPr>
            <p:ph type="sldNum" sz="quarter" idx="12"/>
          </p:nvPr>
        </p:nvSpPr>
        <p:spPr/>
        <p:txBody>
          <a:bodyPr/>
          <a:lstStyle/>
          <a:p>
            <a:fld id="{8D04ACF1-8115-4F2A-BC52-125D9799F304}" type="slidenum">
              <a:rPr lang="zh-CN" altLang="en-US" smtClean="0"/>
              <a:t>36</a:t>
            </a:fld>
            <a:endParaRPr lang="zh-CN" altLang="en-US"/>
          </a:p>
        </p:txBody>
      </p:sp>
      <p:sp>
        <p:nvSpPr>
          <p:cNvPr id="26" name="文本框 25">
            <a:extLst>
              <a:ext uri="{FF2B5EF4-FFF2-40B4-BE49-F238E27FC236}">
                <a16:creationId xmlns:a16="http://schemas.microsoft.com/office/drawing/2014/main" id="{82F80E15-9DA0-2C4D-8385-DAD0F299AC3E}"/>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① </a:t>
            </a:r>
            <a:r>
              <a:rPr lang="zh-CN" altLang="en-US" sz="2000" dirty="0"/>
              <a:t>：</a:t>
            </a:r>
            <a:r>
              <a:rPr lang="en-US" altLang="zh-CN" sz="2000" dirty="0"/>
              <a:t>Mesh overlap  (Centerline resampling: 300, 400, 500, 600 pts)</a:t>
            </a:r>
          </a:p>
        </p:txBody>
      </p:sp>
      <p:pic>
        <p:nvPicPr>
          <p:cNvPr id="47" name="图片 46">
            <a:extLst>
              <a:ext uri="{FF2B5EF4-FFF2-40B4-BE49-F238E27FC236}">
                <a16:creationId xmlns:a16="http://schemas.microsoft.com/office/drawing/2014/main" id="{3C128CF6-908E-394F-40E8-6F2EF0473446}"/>
              </a:ext>
            </a:extLst>
          </p:cNvPr>
          <p:cNvPicPr>
            <a:picLocks noChangeAspect="1"/>
          </p:cNvPicPr>
          <p:nvPr/>
        </p:nvPicPr>
        <p:blipFill>
          <a:blip r:embed="rId3"/>
          <a:srcRect t="12339" b="25076"/>
          <a:stretch>
            <a:fillRect/>
          </a:stretch>
        </p:blipFill>
        <p:spPr>
          <a:xfrm>
            <a:off x="5918839" y="1509558"/>
            <a:ext cx="2455153" cy="3014977"/>
          </a:xfrm>
          <a:prstGeom prst="rect">
            <a:avLst/>
          </a:prstGeom>
        </p:spPr>
      </p:pic>
      <p:sp>
        <p:nvSpPr>
          <p:cNvPr id="48" name="文本框 47">
            <a:extLst>
              <a:ext uri="{FF2B5EF4-FFF2-40B4-BE49-F238E27FC236}">
                <a16:creationId xmlns:a16="http://schemas.microsoft.com/office/drawing/2014/main" id="{FA71E4EC-3FAB-0B67-9895-211BD541B933}"/>
              </a:ext>
            </a:extLst>
          </p:cNvPr>
          <p:cNvSpPr txBox="1"/>
          <p:nvPr/>
        </p:nvSpPr>
        <p:spPr>
          <a:xfrm>
            <a:off x="5197296" y="4783502"/>
            <a:ext cx="3898240" cy="1200329"/>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solidFill>
                  <a:srgbClr val="FF0000"/>
                </a:solidFill>
              </a:rPr>
              <a:t>Increasing the number of centerline points reduces mesh overlap.</a:t>
            </a:r>
          </a:p>
          <a:p>
            <a:pPr marL="214313" indent="-214313">
              <a:buFont typeface="Arial" panose="020B0604020202020204" pitchFamily="34" charset="0"/>
              <a:buChar char="•"/>
            </a:pPr>
            <a:r>
              <a:rPr lang="en-US" altLang="zh-CN" dirty="0">
                <a:solidFill>
                  <a:srgbClr val="FF0000"/>
                </a:solidFill>
              </a:rPr>
              <a:t>Non-uniform mesh density is unrelated to the number of points.</a:t>
            </a:r>
            <a:endParaRPr lang="zh-CN" altLang="en-US" dirty="0">
              <a:solidFill>
                <a:srgbClr val="FF0000"/>
              </a:solidFill>
            </a:endParaRPr>
          </a:p>
        </p:txBody>
      </p:sp>
      <p:pic>
        <p:nvPicPr>
          <p:cNvPr id="53" name="图片 52" descr="粉色头发的卡通人物&#10;&#10;AI 生成的内容可能不正确。">
            <a:extLst>
              <a:ext uri="{FF2B5EF4-FFF2-40B4-BE49-F238E27FC236}">
                <a16:creationId xmlns:a16="http://schemas.microsoft.com/office/drawing/2014/main" id="{195F2420-43A0-FB9E-AEC9-3857EE05A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4" y="1158977"/>
            <a:ext cx="5148832" cy="4955059"/>
          </a:xfrm>
          <a:prstGeom prst="rect">
            <a:avLst/>
          </a:prstGeom>
        </p:spPr>
      </p:pic>
      <p:sp>
        <p:nvSpPr>
          <p:cNvPr id="3" name="文本框 2">
            <a:extLst>
              <a:ext uri="{FF2B5EF4-FFF2-40B4-BE49-F238E27FC236}">
                <a16:creationId xmlns:a16="http://schemas.microsoft.com/office/drawing/2014/main" id="{4519F02F-ACDD-9A7F-F375-B64388CBFEC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0E46DD3E-88A8-81F9-7847-0EEAE3ED72A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352002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2B99D-F56F-51F8-FEE5-AC3B1E168B29}"/>
            </a:ext>
          </a:extLst>
        </p:cNvPr>
        <p:cNvGrpSpPr/>
        <p:nvPr/>
      </p:nvGrpSpPr>
      <p:grpSpPr>
        <a:xfrm>
          <a:off x="0" y="0"/>
          <a:ext cx="0" cy="0"/>
          <a:chOff x="0" y="0"/>
          <a:chExt cx="0" cy="0"/>
        </a:xfrm>
      </p:grpSpPr>
      <p:sp>
        <p:nvSpPr>
          <p:cNvPr id="26" name="文本框 25">
            <a:extLst>
              <a:ext uri="{FF2B5EF4-FFF2-40B4-BE49-F238E27FC236}">
                <a16:creationId xmlns:a16="http://schemas.microsoft.com/office/drawing/2014/main" id="{B0683774-F3B4-AA97-FB75-21CCC5A2F155}"/>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② </a:t>
            </a:r>
            <a:r>
              <a:rPr lang="zh-CN" altLang="en-US" sz="2000" dirty="0"/>
              <a:t>：</a:t>
            </a:r>
            <a:r>
              <a:rPr lang="en-US" altLang="zh-CN" sz="2000" dirty="0"/>
              <a:t>Non-uniform mesh density in curved part</a:t>
            </a:r>
          </a:p>
        </p:txBody>
      </p:sp>
      <p:sp>
        <p:nvSpPr>
          <p:cNvPr id="4" name="文本框 3">
            <a:extLst>
              <a:ext uri="{FF2B5EF4-FFF2-40B4-BE49-F238E27FC236}">
                <a16:creationId xmlns:a16="http://schemas.microsoft.com/office/drawing/2014/main" id="{9C2B502F-89E3-FDC8-5A30-37A7AA5E9F18}"/>
              </a:ext>
            </a:extLst>
          </p:cNvPr>
          <p:cNvSpPr txBox="1"/>
          <p:nvPr/>
        </p:nvSpPr>
        <p:spPr>
          <a:xfrm>
            <a:off x="1619716" y="4385807"/>
            <a:ext cx="3163268" cy="369332"/>
          </a:xfrm>
          <a:prstGeom prst="rect">
            <a:avLst/>
          </a:prstGeom>
          <a:noFill/>
        </p:spPr>
        <p:txBody>
          <a:bodyPr wrap="square" rtlCol="0">
            <a:spAutoFit/>
          </a:bodyPr>
          <a:lstStyle/>
          <a:p>
            <a:r>
              <a:rPr lang="en-US" altLang="zh-CN" b="1" dirty="0"/>
              <a:t> Reference centerline</a:t>
            </a:r>
            <a:endParaRPr lang="zh-CN" altLang="en-US" b="1" dirty="0"/>
          </a:p>
        </p:txBody>
      </p:sp>
      <p:sp>
        <p:nvSpPr>
          <p:cNvPr id="5" name="文本框 4">
            <a:extLst>
              <a:ext uri="{FF2B5EF4-FFF2-40B4-BE49-F238E27FC236}">
                <a16:creationId xmlns:a16="http://schemas.microsoft.com/office/drawing/2014/main" id="{678AF621-FD66-3716-97C6-2EBB1854FC1F}"/>
              </a:ext>
            </a:extLst>
          </p:cNvPr>
          <p:cNvSpPr txBox="1"/>
          <p:nvPr/>
        </p:nvSpPr>
        <p:spPr>
          <a:xfrm>
            <a:off x="4937344" y="4357943"/>
            <a:ext cx="2161936" cy="369332"/>
          </a:xfrm>
          <a:prstGeom prst="rect">
            <a:avLst/>
          </a:prstGeom>
          <a:noFill/>
        </p:spPr>
        <p:txBody>
          <a:bodyPr wrap="square" rtlCol="0">
            <a:spAutoFit/>
          </a:bodyPr>
          <a:lstStyle/>
          <a:p>
            <a:r>
              <a:rPr lang="en-US" altLang="zh-CN" b="1" dirty="0"/>
              <a:t>Target centerline</a:t>
            </a:r>
            <a:endParaRPr lang="zh-CN" altLang="en-US" b="1" dirty="0"/>
          </a:p>
        </p:txBody>
      </p:sp>
      <p:sp>
        <p:nvSpPr>
          <p:cNvPr id="7" name="文本框 6">
            <a:extLst>
              <a:ext uri="{FF2B5EF4-FFF2-40B4-BE49-F238E27FC236}">
                <a16:creationId xmlns:a16="http://schemas.microsoft.com/office/drawing/2014/main" id="{199107DF-970A-143C-F161-4FDD1ADD9E36}"/>
              </a:ext>
            </a:extLst>
          </p:cNvPr>
          <p:cNvSpPr txBox="1"/>
          <p:nvPr/>
        </p:nvSpPr>
        <p:spPr>
          <a:xfrm>
            <a:off x="932667" y="5124349"/>
            <a:ext cx="7700633" cy="923330"/>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t>Fix the index positions of high-curvature point</a:t>
            </a:r>
          </a:p>
          <a:p>
            <a:pPr marL="214313" indent="-214313">
              <a:buFont typeface="Arial" panose="020B0604020202020204" pitchFamily="34" charset="0"/>
              <a:buChar char="•"/>
            </a:pPr>
            <a:r>
              <a:rPr lang="en-US" altLang="zh-CN" dirty="0"/>
              <a:t>Apply constraints to ensure these fixed indices remain in curved regions.</a:t>
            </a:r>
          </a:p>
          <a:p>
            <a:pPr marL="214313" indent="-214313">
              <a:buFont typeface="Arial" panose="020B0604020202020204" pitchFamily="34" charset="0"/>
              <a:buChar char="•"/>
            </a:pPr>
            <a:r>
              <a:rPr lang="en-US" altLang="zh-CN" dirty="0"/>
              <a:t>Resample only between fixed points</a:t>
            </a:r>
            <a:endParaRPr lang="zh-CN" altLang="en-US" dirty="0"/>
          </a:p>
        </p:txBody>
      </p:sp>
      <p:pic>
        <p:nvPicPr>
          <p:cNvPr id="8" name="图片 7">
            <a:extLst>
              <a:ext uri="{FF2B5EF4-FFF2-40B4-BE49-F238E27FC236}">
                <a16:creationId xmlns:a16="http://schemas.microsoft.com/office/drawing/2014/main" id="{FE0E2B1F-1EFC-F85C-5577-4E10C32DA40B}"/>
              </a:ext>
            </a:extLst>
          </p:cNvPr>
          <p:cNvPicPr>
            <a:picLocks noChangeAspect="1"/>
          </p:cNvPicPr>
          <p:nvPr/>
        </p:nvPicPr>
        <p:blipFill>
          <a:blip r:embed="rId3"/>
          <a:stretch>
            <a:fillRect/>
          </a:stretch>
        </p:blipFill>
        <p:spPr>
          <a:xfrm>
            <a:off x="1873833" y="1428167"/>
            <a:ext cx="5123055" cy="2957640"/>
          </a:xfrm>
          <a:prstGeom prst="rect">
            <a:avLst/>
          </a:prstGeom>
        </p:spPr>
      </p:pic>
      <p:sp>
        <p:nvSpPr>
          <p:cNvPr id="2" name="灯片编号占位符 1">
            <a:extLst>
              <a:ext uri="{FF2B5EF4-FFF2-40B4-BE49-F238E27FC236}">
                <a16:creationId xmlns:a16="http://schemas.microsoft.com/office/drawing/2014/main" id="{3FC9CEFC-5808-E34F-8221-3AD1E3AF9CF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37</a:t>
            </a:fld>
            <a:endParaRPr lang="zh-CN" altLang="en-US" dirty="0"/>
          </a:p>
        </p:txBody>
      </p:sp>
      <p:sp>
        <p:nvSpPr>
          <p:cNvPr id="3" name="文本框 2">
            <a:extLst>
              <a:ext uri="{FF2B5EF4-FFF2-40B4-BE49-F238E27FC236}">
                <a16:creationId xmlns:a16="http://schemas.microsoft.com/office/drawing/2014/main" id="{F53F0362-1637-B013-01EB-9BDD5E404F1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9" name="文本框 8">
            <a:extLst>
              <a:ext uri="{FF2B5EF4-FFF2-40B4-BE49-F238E27FC236}">
                <a16:creationId xmlns:a16="http://schemas.microsoft.com/office/drawing/2014/main" id="{B0818039-53F7-636C-A489-66F4DEEB354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795298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3624E-92B7-3992-E503-DD924D28036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0C3C6C-8ED0-8D8A-7E35-3B25B8C1606B}"/>
              </a:ext>
            </a:extLst>
          </p:cNvPr>
          <p:cNvSpPr>
            <a:spLocks noGrp="1"/>
          </p:cNvSpPr>
          <p:nvPr>
            <p:ph type="sldNum" sz="quarter" idx="12"/>
          </p:nvPr>
        </p:nvSpPr>
        <p:spPr/>
        <p:txBody>
          <a:bodyPr/>
          <a:lstStyle/>
          <a:p>
            <a:fld id="{8D04ACF1-8115-4F2A-BC52-125D9799F304}" type="slidenum">
              <a:rPr lang="zh-CN" altLang="en-US" smtClean="0"/>
              <a:t>38</a:t>
            </a:fld>
            <a:endParaRPr lang="zh-CN" altLang="en-US"/>
          </a:p>
        </p:txBody>
      </p:sp>
      <p:sp>
        <p:nvSpPr>
          <p:cNvPr id="3" name="文本框 2">
            <a:extLst>
              <a:ext uri="{FF2B5EF4-FFF2-40B4-BE49-F238E27FC236}">
                <a16:creationId xmlns:a16="http://schemas.microsoft.com/office/drawing/2014/main" id="{9792EC86-711F-E762-22B4-6A48CD7E614E}"/>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Blood Flow Simulation</a:t>
            </a:r>
          </a:p>
        </p:txBody>
      </p:sp>
      <p:sp>
        <p:nvSpPr>
          <p:cNvPr id="4" name="文本框 3">
            <a:extLst>
              <a:ext uri="{FF2B5EF4-FFF2-40B4-BE49-F238E27FC236}">
                <a16:creationId xmlns:a16="http://schemas.microsoft.com/office/drawing/2014/main" id="{6C3F1220-2229-1B11-BC27-7D4DAE2BD2CC}"/>
              </a:ext>
            </a:extLst>
          </p:cNvPr>
          <p:cNvSpPr txBox="1"/>
          <p:nvPr/>
        </p:nvSpPr>
        <p:spPr>
          <a:xfrm>
            <a:off x="-1" y="1920073"/>
            <a:ext cx="8467596" cy="2129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Pre Processing</a:t>
            </a:r>
          </a:p>
          <a:p>
            <a:pPr marL="285750" indent="-285750">
              <a:lnSpc>
                <a:spcPct val="150000"/>
              </a:lnSpc>
              <a:buFont typeface="Arial" panose="020B0604020202020204" pitchFamily="34" charset="0"/>
              <a:buChar char="•"/>
            </a:pPr>
            <a:r>
              <a:rPr kumimoji="1" lang="en-US" altLang="zh-CN" dirty="0"/>
              <a:t>Current Result</a:t>
            </a:r>
          </a:p>
          <a:p>
            <a:pPr marL="285750" indent="-285750">
              <a:lnSpc>
                <a:spcPct val="150000"/>
              </a:lnSpc>
              <a:buFont typeface="Arial" panose="020B0604020202020204" pitchFamily="34" charset="0"/>
              <a:buChar char="•"/>
            </a:pPr>
            <a:r>
              <a:rPr kumimoji="1" lang="en-US" altLang="zh-CN" dirty="0"/>
              <a:t>Automated CFD Mesh Generation (IMAI)</a:t>
            </a:r>
          </a:p>
          <a:p>
            <a:pPr marL="285750" indent="-285750">
              <a:lnSpc>
                <a:spcPct val="150000"/>
              </a:lnSpc>
              <a:buFont typeface="Arial" panose="020B0604020202020204" pitchFamily="34" charset="0"/>
              <a:buChar char="•"/>
            </a:pPr>
            <a:r>
              <a:rPr kumimoji="1" lang="en-US" altLang="zh-CN" dirty="0"/>
              <a:t>Automated CFD Mesh Generation (Gmesh)</a:t>
            </a:r>
          </a:p>
        </p:txBody>
      </p:sp>
    </p:spTree>
    <p:extLst>
      <p:ext uri="{BB962C8B-B14F-4D97-AF65-F5344CB8AC3E}">
        <p14:creationId xmlns:p14="http://schemas.microsoft.com/office/powerpoint/2010/main" val="92404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898D-169A-8FE5-F65B-E583E3E70FD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36C76D-3AE6-ED17-8B7D-37B76C50479A}"/>
              </a:ext>
            </a:extLst>
          </p:cNvPr>
          <p:cNvSpPr>
            <a:spLocks noGrp="1"/>
          </p:cNvSpPr>
          <p:nvPr>
            <p:ph type="sldNum" sz="quarter" idx="12"/>
          </p:nvPr>
        </p:nvSpPr>
        <p:spPr/>
        <p:txBody>
          <a:bodyPr/>
          <a:lstStyle/>
          <a:p>
            <a:fld id="{8D04ACF1-8115-4F2A-BC52-125D9799F304}" type="slidenum">
              <a:rPr lang="zh-CN" altLang="en-US" smtClean="0"/>
              <a:t>39</a:t>
            </a:fld>
            <a:endParaRPr lang="zh-CN" altLang="en-US"/>
          </a:p>
        </p:txBody>
      </p:sp>
      <p:sp>
        <p:nvSpPr>
          <p:cNvPr id="32" name="文本框 31">
            <a:extLst>
              <a:ext uri="{FF2B5EF4-FFF2-40B4-BE49-F238E27FC236}">
                <a16:creationId xmlns:a16="http://schemas.microsoft.com/office/drawing/2014/main" id="{B2A03F0C-159B-F73C-727B-767B1A04C69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3" name="圆角矩形 2">
            <a:extLst>
              <a:ext uri="{FF2B5EF4-FFF2-40B4-BE49-F238E27FC236}">
                <a16:creationId xmlns:a16="http://schemas.microsoft.com/office/drawing/2014/main" id="{60D5268B-A49F-893D-E517-A77C38847C68}"/>
              </a:ext>
            </a:extLst>
          </p:cNvPr>
          <p:cNvSpPr/>
          <p:nvPr/>
        </p:nvSpPr>
        <p:spPr>
          <a:xfrm>
            <a:off x="2982329" y="616524"/>
            <a:ext cx="2018809" cy="570931"/>
          </a:xfrm>
          <a:prstGeom prst="round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2FEE1750-5F95-7BCE-BBC9-F39C1B767749}"/>
              </a:ext>
            </a:extLst>
          </p:cNvPr>
          <p:cNvSpPr/>
          <p:nvPr/>
        </p:nvSpPr>
        <p:spPr>
          <a:xfrm>
            <a:off x="5312229" y="616661"/>
            <a:ext cx="1466218" cy="570930"/>
          </a:xfrm>
          <a:prstGeom prst="roundRect">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3F77CAC6-DC82-48FE-EC1F-90F9459184D7}"/>
              </a:ext>
            </a:extLst>
          </p:cNvPr>
          <p:cNvSpPr/>
          <p:nvPr/>
        </p:nvSpPr>
        <p:spPr>
          <a:xfrm>
            <a:off x="7038135" y="605221"/>
            <a:ext cx="2018809" cy="570930"/>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7AA1488A-F898-21DE-5D85-2379A210161A}"/>
              </a:ext>
            </a:extLst>
          </p:cNvPr>
          <p:cNvSpPr txBox="1"/>
          <p:nvPr/>
        </p:nvSpPr>
        <p:spPr>
          <a:xfrm>
            <a:off x="3026717" y="646907"/>
            <a:ext cx="1910678" cy="467885"/>
          </a:xfrm>
          <a:prstGeom prst="rect">
            <a:avLst/>
          </a:prstGeom>
          <a:noFill/>
        </p:spPr>
        <p:txBody>
          <a:bodyPr wrap="square">
            <a:spAutoFit/>
          </a:bodyPr>
          <a:lstStyle/>
          <a:p>
            <a:pPr algn="ctr">
              <a:lnSpc>
                <a:spcPct val="150000"/>
              </a:lnSpc>
            </a:pPr>
            <a:r>
              <a:rPr kumimoji="1" lang="en-US" altLang="zh-CN" dirty="0"/>
              <a:t>Mesh Generation</a:t>
            </a:r>
          </a:p>
        </p:txBody>
      </p:sp>
      <p:sp>
        <p:nvSpPr>
          <p:cNvPr id="26" name="文本框 25">
            <a:extLst>
              <a:ext uri="{FF2B5EF4-FFF2-40B4-BE49-F238E27FC236}">
                <a16:creationId xmlns:a16="http://schemas.microsoft.com/office/drawing/2014/main" id="{096D5D39-9A72-A1E7-1418-2766324AD9B9}"/>
              </a:ext>
            </a:extLst>
          </p:cNvPr>
          <p:cNvSpPr txBox="1"/>
          <p:nvPr/>
        </p:nvSpPr>
        <p:spPr>
          <a:xfrm>
            <a:off x="5388429" y="627297"/>
            <a:ext cx="1314545" cy="467885"/>
          </a:xfrm>
          <a:prstGeom prst="rect">
            <a:avLst/>
          </a:prstGeom>
          <a:noFill/>
        </p:spPr>
        <p:txBody>
          <a:bodyPr wrap="square">
            <a:spAutoFit/>
          </a:bodyPr>
          <a:lstStyle/>
          <a:p>
            <a:pPr algn="ctr">
              <a:lnSpc>
                <a:spcPct val="150000"/>
              </a:lnSpc>
            </a:pPr>
            <a:r>
              <a:rPr kumimoji="1" lang="en-US" altLang="zh-CN" dirty="0"/>
              <a:t>Simulation</a:t>
            </a:r>
          </a:p>
        </p:txBody>
      </p:sp>
      <p:sp>
        <p:nvSpPr>
          <p:cNvPr id="27" name="文本框 26">
            <a:extLst>
              <a:ext uri="{FF2B5EF4-FFF2-40B4-BE49-F238E27FC236}">
                <a16:creationId xmlns:a16="http://schemas.microsoft.com/office/drawing/2014/main" id="{2116E4A5-687E-C767-4196-55BD9CD92E3E}"/>
              </a:ext>
            </a:extLst>
          </p:cNvPr>
          <p:cNvSpPr txBox="1"/>
          <p:nvPr/>
        </p:nvSpPr>
        <p:spPr>
          <a:xfrm>
            <a:off x="7038136" y="615476"/>
            <a:ext cx="1957422" cy="553998"/>
          </a:xfrm>
          <a:prstGeom prst="rect">
            <a:avLst/>
          </a:prstGeom>
          <a:noFill/>
        </p:spPr>
        <p:txBody>
          <a:bodyPr wrap="square">
            <a:spAutoFit/>
          </a:bodyPr>
          <a:lstStyle/>
          <a:p>
            <a:pPr algn="ctr"/>
            <a:r>
              <a:rPr kumimoji="1" lang="en-US" altLang="zh-CN" sz="1600" dirty="0"/>
              <a:t>Feature Extraction</a:t>
            </a:r>
          </a:p>
          <a:p>
            <a:pPr algn="ctr"/>
            <a:r>
              <a:rPr kumimoji="1" lang="en-US" altLang="zh-CN" sz="1400" dirty="0"/>
              <a:t>(Post-processing)</a:t>
            </a:r>
          </a:p>
        </p:txBody>
      </p:sp>
      <p:sp>
        <p:nvSpPr>
          <p:cNvPr id="29" name="箭头: 右 5">
            <a:extLst>
              <a:ext uri="{FF2B5EF4-FFF2-40B4-BE49-F238E27FC236}">
                <a16:creationId xmlns:a16="http://schemas.microsoft.com/office/drawing/2014/main" id="{E5A38145-E080-3A13-DCF8-277E5807C356}"/>
              </a:ext>
            </a:extLst>
          </p:cNvPr>
          <p:cNvSpPr/>
          <p:nvPr/>
        </p:nvSpPr>
        <p:spPr>
          <a:xfrm>
            <a:off x="4981783"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3" name="箭头: 右 5">
            <a:extLst>
              <a:ext uri="{FF2B5EF4-FFF2-40B4-BE49-F238E27FC236}">
                <a16:creationId xmlns:a16="http://schemas.microsoft.com/office/drawing/2014/main" id="{AAC9BCFF-F660-A6ED-FF01-E071A580EED0}"/>
              </a:ext>
            </a:extLst>
          </p:cNvPr>
          <p:cNvSpPr/>
          <p:nvPr/>
        </p:nvSpPr>
        <p:spPr>
          <a:xfrm>
            <a:off x="6778447"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pic>
        <p:nvPicPr>
          <p:cNvPr id="5" name="图片 4">
            <a:extLst>
              <a:ext uri="{FF2B5EF4-FFF2-40B4-BE49-F238E27FC236}">
                <a16:creationId xmlns:a16="http://schemas.microsoft.com/office/drawing/2014/main" id="{56F778D9-2746-6965-09F8-381E18A3AB1A}"/>
              </a:ext>
            </a:extLst>
          </p:cNvPr>
          <p:cNvPicPr>
            <a:picLocks noChangeAspect="1"/>
          </p:cNvPicPr>
          <p:nvPr/>
        </p:nvPicPr>
        <p:blipFill>
          <a:blip r:embed="rId3"/>
          <a:stretch>
            <a:fillRect/>
          </a:stretch>
        </p:blipFill>
        <p:spPr>
          <a:xfrm>
            <a:off x="623219" y="1550826"/>
            <a:ext cx="3022629" cy="1059658"/>
          </a:xfrm>
          <a:prstGeom prst="rect">
            <a:avLst/>
          </a:prstGeom>
        </p:spPr>
      </p:pic>
      <p:sp>
        <p:nvSpPr>
          <p:cNvPr id="6" name="文本框 5">
            <a:extLst>
              <a:ext uri="{FF2B5EF4-FFF2-40B4-BE49-F238E27FC236}">
                <a16:creationId xmlns:a16="http://schemas.microsoft.com/office/drawing/2014/main" id="{9D9E96D5-FFEF-75BF-8379-2D8F39F727C8}"/>
              </a:ext>
            </a:extLst>
          </p:cNvPr>
          <p:cNvSpPr txBox="1"/>
          <p:nvPr/>
        </p:nvSpPr>
        <p:spPr>
          <a:xfrm>
            <a:off x="65713" y="1187591"/>
            <a:ext cx="8455068" cy="426142"/>
          </a:xfrm>
          <a:prstGeom prst="rect">
            <a:avLst/>
          </a:prstGeom>
          <a:noFill/>
        </p:spPr>
        <p:txBody>
          <a:bodyPr wrap="square">
            <a:spAutoFit/>
          </a:bodyPr>
          <a:lstStyle/>
          <a:p>
            <a:pPr>
              <a:lnSpc>
                <a:spcPct val="150000"/>
              </a:lnSpc>
            </a:pPr>
            <a:r>
              <a:rPr kumimoji="1" lang="en-US" altLang="zh-CN" sz="1600" dirty="0"/>
              <a:t> Numerical Method</a:t>
            </a:r>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200" b="0" kern="1200" dirty="0">
                              <a:solidFill>
                                <a:schemeClr val="dk1"/>
                              </a:solidFill>
                              <a:latin typeface="+mn-lt"/>
                              <a:ea typeface="+mn-ea"/>
                              <a:cs typeface="+mn-cs"/>
                            </a:rPr>
                            <a:t>Incompressible Newtonian fluid</a:t>
                          </a:r>
                          <a:endParaRPr lang="en-US" altLang="zh-CN" sz="1200" b="0" i="1" kern="1200" dirty="0">
                            <a:solidFill>
                              <a:schemeClr val="dk1"/>
                            </a:solidFill>
                            <a:latin typeface="Cambria Math" panose="02040503050406030204" pitchFamily="18" charset="0"/>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𝜌</m:t>
                                </m:r>
                                <m:r>
                                  <a:rPr lang="en-US" altLang="zh-CN" sz="1200" b="0" i="1" kern="1200" smtClean="0">
                                    <a:solidFill>
                                      <a:schemeClr val="dk1"/>
                                    </a:solidFill>
                                    <a:latin typeface="Cambria Math" panose="02040503050406030204" pitchFamily="18" charset="0"/>
                                    <a:ea typeface="+mn-ea"/>
                                    <a:cs typeface="+mn-cs"/>
                                  </a:rPr>
                                  <m:t>=1060 </m:t>
                                </m:r>
                                <m:r>
                                  <a:rPr lang="en-US" altLang="zh-CN" sz="1200" b="0" i="1" kern="1200" smtClean="0">
                                    <a:solidFill>
                                      <a:schemeClr val="dk1"/>
                                    </a:solidFill>
                                    <a:latin typeface="Cambria Math" panose="02040503050406030204" pitchFamily="18" charset="0"/>
                                    <a:ea typeface="+mn-ea"/>
                                    <a:cs typeface="+mn-cs"/>
                                  </a:rPr>
                                  <m:t>𝑘𝑔</m:t>
                                </m:r>
                                <m:r>
                                  <a:rPr lang="en-US" altLang="zh-CN" sz="1200" b="0" i="1" kern="1200" smtClean="0">
                                    <a:solidFill>
                                      <a:schemeClr val="dk1"/>
                                    </a:solidFill>
                                    <a:latin typeface="Cambria Math" panose="02040503050406030204" pitchFamily="18" charset="0"/>
                                    <a:ea typeface="+mn-ea"/>
                                    <a:cs typeface="+mn-cs"/>
                                  </a:rPr>
                                  <m:t>/</m:t>
                                </m:r>
                                <m:sSup>
                                  <m:sSupPr>
                                    <m:ctrlPr>
                                      <a:rPr lang="en-US" altLang="zh-CN" sz="1200" b="0" i="1" kern="1200" smtClean="0">
                                        <a:solidFill>
                                          <a:schemeClr val="dk1"/>
                                        </a:solidFill>
                                        <a:latin typeface="Cambria Math" panose="02040503050406030204" pitchFamily="18" charset="0"/>
                                        <a:ea typeface="+mn-ea"/>
                                        <a:cs typeface="+mn-cs"/>
                                      </a:rPr>
                                    </m:ctrlPr>
                                  </m:sSupPr>
                                  <m:e>
                                    <m:r>
                                      <a:rPr lang="en-US" altLang="zh-CN" sz="1200" b="0" i="1" kern="1200" smtClean="0">
                                        <a:solidFill>
                                          <a:schemeClr val="dk1"/>
                                        </a:solidFill>
                                        <a:latin typeface="Cambria Math" panose="02040503050406030204" pitchFamily="18" charset="0"/>
                                        <a:ea typeface="+mn-ea"/>
                                        <a:cs typeface="+mn-cs"/>
                                      </a:rPr>
                                      <m:t>𝑚</m:t>
                                    </m:r>
                                  </m:e>
                                  <m:sup>
                                    <m:r>
                                      <a:rPr lang="en-US" altLang="zh-CN" sz="1200" b="0" i="1" kern="1200" smtClean="0">
                                        <a:solidFill>
                                          <a:schemeClr val="dk1"/>
                                        </a:solidFill>
                                        <a:latin typeface="Cambria Math" panose="02040503050406030204" pitchFamily="18" charset="0"/>
                                        <a:ea typeface="+mn-ea"/>
                                        <a:cs typeface="+mn-cs"/>
                                      </a:rPr>
                                      <m:t>3</m:t>
                                    </m:r>
                                  </m:sup>
                                </m:sSup>
                              </m:oMath>
                            </m:oMathPara>
                          </a14:m>
                          <a:endParaRPr lang="en-US" altLang="zh-CN" sz="1200" b="0" kern="1200" dirty="0">
                            <a:solidFill>
                              <a:schemeClr val="dk1"/>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𝜈</m:t>
                                </m:r>
                                <m:r>
                                  <a:rPr lang="en-US" altLang="zh-CN" sz="1200" b="0" i="1" kern="1200" smtClean="0">
                                    <a:solidFill>
                                      <a:schemeClr val="dk1"/>
                                    </a:solidFill>
                                    <a:latin typeface="Cambria Math" panose="02040503050406030204" pitchFamily="18" charset="0"/>
                                    <a:ea typeface="+mn-ea"/>
                                    <a:cs typeface="+mn-cs"/>
                                  </a:rPr>
                                  <m:t>=4.43</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10</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−6</m:t>
                                    </m:r>
                                  </m:sup>
                                </m:sSup>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𝑚</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2</m:t>
                                    </m:r>
                                  </m:sup>
                                </m:s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𝑠</m:t>
                                </m:r>
                              </m:oMath>
                            </m:oMathPara>
                          </a14:m>
                          <a:endParaRPr lang="en-US" altLang="zh-CN" sz="1200" b="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693405"/>
                      </a:ext>
                    </a:extLst>
                  </a:tr>
                  <a:tr h="361658">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361658">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Choice>
        <mc:Fallback xmlns="">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extLst>
                  <p:ext uri="{D42A27DB-BD31-4B8C-83A1-F6EECF244321}">
                    <p14:modId xmlns:p14="http://schemas.microsoft.com/office/powerpoint/2010/main" val="2275840853"/>
                  </p:ext>
                </p:extLst>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27432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82296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64008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9813" t="-176000" r="-467" b="-262000"/>
                          </a:stretch>
                        </a:blipFill>
                      </a:tcPr>
                    </a:tc>
                    <a:extLst>
                      <a:ext uri="{0D108BD9-81ED-4DB2-BD59-A6C34878D82A}">
                        <a16:rowId xmlns:a16="http://schemas.microsoft.com/office/drawing/2014/main" val="984693405"/>
                      </a:ext>
                    </a:extLst>
                  </a:tr>
                  <a:tr h="457200">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457200">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Fallback>
      </mc:AlternateContent>
      <p:pic>
        <p:nvPicPr>
          <p:cNvPr id="4" name="图片 3" descr="图示&#10;&#10;AI 生成的内容可能不正确。">
            <a:extLst>
              <a:ext uri="{FF2B5EF4-FFF2-40B4-BE49-F238E27FC236}">
                <a16:creationId xmlns:a16="http://schemas.microsoft.com/office/drawing/2014/main" id="{3B30D16D-E686-AB5C-B88D-D7438BD84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571" y="1465007"/>
            <a:ext cx="4126451" cy="2382617"/>
          </a:xfrm>
          <a:prstGeom prst="rect">
            <a:avLst/>
          </a:prstGeom>
        </p:spPr>
      </p:pic>
      <p:pic>
        <p:nvPicPr>
          <p:cNvPr id="8" name="图片 7" descr="卡通人物&#10;&#10;AI 生成的内容可能不正确。">
            <a:extLst>
              <a:ext uri="{FF2B5EF4-FFF2-40B4-BE49-F238E27FC236}">
                <a16:creationId xmlns:a16="http://schemas.microsoft.com/office/drawing/2014/main" id="{F6B38647-F7E9-4E02-3EEC-6193BC259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571" y="3992569"/>
            <a:ext cx="1307141" cy="2161194"/>
          </a:xfrm>
          <a:prstGeom prst="rect">
            <a:avLst/>
          </a:prstGeom>
        </p:spPr>
      </p:pic>
      <p:sp>
        <p:nvSpPr>
          <p:cNvPr id="10" name="箭头: 右 5">
            <a:extLst>
              <a:ext uri="{FF2B5EF4-FFF2-40B4-BE49-F238E27FC236}">
                <a16:creationId xmlns:a16="http://schemas.microsoft.com/office/drawing/2014/main" id="{0A1262C0-8E89-C5B0-49F5-4EE927C2B02F}"/>
              </a:ext>
            </a:extLst>
          </p:cNvPr>
          <p:cNvSpPr/>
          <p:nvPr/>
        </p:nvSpPr>
        <p:spPr>
          <a:xfrm>
            <a:off x="2674324"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28803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F6F352-8E32-F8D1-F0E8-FC6D5CC3D1FE}"/>
              </a:ext>
            </a:extLst>
          </p:cNvPr>
          <p:cNvSpPr>
            <a:spLocks noGrp="1"/>
          </p:cNvSpPr>
          <p:nvPr>
            <p:ph type="sldNum" sz="quarter" idx="12"/>
          </p:nvPr>
        </p:nvSpPr>
        <p:spPr/>
        <p:txBody>
          <a:bodyPr/>
          <a:lstStyle/>
          <a:p>
            <a:fld id="{8D04ACF1-8115-4F2A-BC52-125D9799F304}" type="slidenum">
              <a:rPr lang="zh-CN" altLang="en-US" smtClean="0"/>
              <a:t>4</a:t>
            </a:fld>
            <a:endParaRPr lang="zh-CN" altLang="en-US" dirty="0"/>
          </a:p>
        </p:txBody>
      </p:sp>
      <p:sp>
        <p:nvSpPr>
          <p:cNvPr id="4" name="文本框 3">
            <a:extLst>
              <a:ext uri="{FF2B5EF4-FFF2-40B4-BE49-F238E27FC236}">
                <a16:creationId xmlns:a16="http://schemas.microsoft.com/office/drawing/2014/main" id="{AFCD95E1-5CA2-915B-1B80-1D58E42555A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6" name="文本框 5">
            <a:extLst>
              <a:ext uri="{FF2B5EF4-FFF2-40B4-BE49-F238E27FC236}">
                <a16:creationId xmlns:a16="http://schemas.microsoft.com/office/drawing/2014/main" id="{F56C48F1-8102-3C2B-D3B5-FB03062DFC45}"/>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
        <p:nvSpPr>
          <p:cNvPr id="3" name="文本框 2">
            <a:extLst>
              <a:ext uri="{FF2B5EF4-FFF2-40B4-BE49-F238E27FC236}">
                <a16:creationId xmlns:a16="http://schemas.microsoft.com/office/drawing/2014/main" id="{D84F21C5-AA99-344B-F47A-6726707113D3}"/>
              </a:ext>
            </a:extLst>
          </p:cNvPr>
          <p:cNvSpPr txBox="1"/>
          <p:nvPr/>
        </p:nvSpPr>
        <p:spPr>
          <a:xfrm>
            <a:off x="-50542" y="862097"/>
            <a:ext cx="9014294" cy="1508105"/>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CN" dirty="0"/>
              <a:t>Cardiovascular and cerebrovascular diseases are among the leading causes of death.</a:t>
            </a:r>
            <a:r>
              <a:rPr kumimoji="1" lang="zh-CN" altLang="en-US" dirty="0"/>
              <a:t> </a:t>
            </a:r>
            <a:r>
              <a:rPr kumimoji="1" lang="en-US" altLang="zh-CN" dirty="0"/>
              <a:t>Over 310,000 people die from them each year in Japan. </a:t>
            </a:r>
            <a:r>
              <a:rPr kumimoji="1" lang="en-US" altLang="zh-CN" baseline="30000" dirty="0"/>
              <a:t>[1] </a:t>
            </a:r>
          </a:p>
          <a:p>
            <a:pPr marL="285750" indent="-285750" algn="just">
              <a:buFont typeface="Arial" panose="020B0604020202020204" pitchFamily="34" charset="0"/>
              <a:buChar char="•"/>
            </a:pPr>
            <a:r>
              <a:rPr kumimoji="1" lang="en-US" altLang="zh-CN" dirty="0"/>
              <a:t>Aneurysm rupture can lead to sudden death or severe disability. Early prediction and non-invasive diagnosis are essential for improving patient outcomes and reducing healthcare costs.</a:t>
            </a:r>
          </a:p>
        </p:txBody>
      </p:sp>
      <p:sp>
        <p:nvSpPr>
          <p:cNvPr id="5" name="文本框 4">
            <a:extLst>
              <a:ext uri="{FF2B5EF4-FFF2-40B4-BE49-F238E27FC236}">
                <a16:creationId xmlns:a16="http://schemas.microsoft.com/office/drawing/2014/main" id="{F4EAF7D7-1CA1-049B-F278-50DAB200DAD2}"/>
              </a:ext>
            </a:extLst>
          </p:cNvPr>
          <p:cNvSpPr txBox="1"/>
          <p:nvPr/>
        </p:nvSpPr>
        <p:spPr>
          <a:xfrm>
            <a:off x="-50542" y="6240153"/>
            <a:ext cx="9194542" cy="215444"/>
          </a:xfrm>
          <a:prstGeom prst="rect">
            <a:avLst/>
          </a:prstGeom>
          <a:noFill/>
        </p:spPr>
        <p:txBody>
          <a:bodyPr wrap="square">
            <a:spAutoFit/>
          </a:bodyPr>
          <a:lstStyle/>
          <a:p>
            <a:r>
              <a:rPr lang="en-US" altLang="zh-CN" sz="800" i="1" dirty="0"/>
              <a:t>[1] Ohira, Tetsuya, et al. "Epidemiology of cardiovascular disease in Japan: An overview study." Journal of cardiology 83.3 (2024): 191-200.</a:t>
            </a:r>
            <a:endParaRPr lang="zh-CN" altLang="en-US" sz="800" i="1" dirty="0"/>
          </a:p>
        </p:txBody>
      </p:sp>
      <p:pic>
        <p:nvPicPr>
          <p:cNvPr id="40" name="图片 39" descr="图示&#10;&#10;AI 生成的内容可能不正确。">
            <a:extLst>
              <a:ext uri="{FF2B5EF4-FFF2-40B4-BE49-F238E27FC236}">
                <a16:creationId xmlns:a16="http://schemas.microsoft.com/office/drawing/2014/main" id="{C7629982-39EE-8906-C2BB-E3821A26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0" y="2657092"/>
            <a:ext cx="2578803" cy="2628397"/>
          </a:xfrm>
          <a:prstGeom prst="rect">
            <a:avLst/>
          </a:prstGeom>
        </p:spPr>
      </p:pic>
      <p:sp>
        <p:nvSpPr>
          <p:cNvPr id="43" name="文本框 42">
            <a:extLst>
              <a:ext uri="{FF2B5EF4-FFF2-40B4-BE49-F238E27FC236}">
                <a16:creationId xmlns:a16="http://schemas.microsoft.com/office/drawing/2014/main" id="{22B891E2-41B1-F397-DF3D-884DAA87A06B}"/>
              </a:ext>
            </a:extLst>
          </p:cNvPr>
          <p:cNvSpPr txBox="1"/>
          <p:nvPr/>
        </p:nvSpPr>
        <p:spPr>
          <a:xfrm>
            <a:off x="468516" y="5323906"/>
            <a:ext cx="4110310"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1 :Three Major Cerebrovascular Conditions and Types of Cerebral Aneurysms</a:t>
            </a:r>
            <a:endParaRPr kumimoji="1" lang="zh-CN" altLang="en-US" sz="1200" i="1" dirty="0">
              <a:solidFill>
                <a:schemeClr val="tx1">
                  <a:lumMod val="65000"/>
                  <a:lumOff val="35000"/>
                </a:schemeClr>
              </a:solidFill>
            </a:endParaRPr>
          </a:p>
        </p:txBody>
      </p:sp>
      <p:pic>
        <p:nvPicPr>
          <p:cNvPr id="45" name="图片 44" descr="图示, 示意图, 箭头&#10;&#10;AI 生成的内容可能不正确。">
            <a:extLst>
              <a:ext uri="{FF2B5EF4-FFF2-40B4-BE49-F238E27FC236}">
                <a16:creationId xmlns:a16="http://schemas.microsoft.com/office/drawing/2014/main" id="{671F262B-9C68-F8D1-8D42-18DE614C3F0D}"/>
              </a:ext>
            </a:extLst>
          </p:cNvPr>
          <p:cNvPicPr>
            <a:picLocks noChangeAspect="1"/>
          </p:cNvPicPr>
          <p:nvPr/>
        </p:nvPicPr>
        <p:blipFill>
          <a:blip r:embed="rId4"/>
          <a:srcRect l="1992" t="2778" r="-67" b="614"/>
          <a:stretch>
            <a:fillRect/>
          </a:stretch>
        </p:blipFill>
        <p:spPr>
          <a:xfrm>
            <a:off x="2598943" y="2768383"/>
            <a:ext cx="2457279" cy="2420525"/>
          </a:xfrm>
          <a:prstGeom prst="roundRect">
            <a:avLst/>
          </a:prstGeom>
          <a:ln w="34925">
            <a:solidFill>
              <a:schemeClr val="tx2">
                <a:lumMod val="25000"/>
                <a:lumOff val="75000"/>
              </a:schemeClr>
            </a:solidFill>
          </a:ln>
        </p:spPr>
      </p:pic>
      <p:sp>
        <p:nvSpPr>
          <p:cNvPr id="47" name="右箭头 46">
            <a:extLst>
              <a:ext uri="{FF2B5EF4-FFF2-40B4-BE49-F238E27FC236}">
                <a16:creationId xmlns:a16="http://schemas.microsoft.com/office/drawing/2014/main" id="{165302F5-1DF1-C727-B7CE-D1CD9D734643}"/>
              </a:ext>
            </a:extLst>
          </p:cNvPr>
          <p:cNvSpPr/>
          <p:nvPr/>
        </p:nvSpPr>
        <p:spPr>
          <a:xfrm rot="20649252">
            <a:off x="1913581" y="4444092"/>
            <a:ext cx="1055726" cy="467483"/>
          </a:xfrm>
          <a:prstGeom prst="rightArrow">
            <a:avLst>
              <a:gd name="adj1" fmla="val 50000"/>
              <a:gd name="adj2" fmla="val 102166"/>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7" name="圆角矩形 7">
            <a:extLst>
              <a:ext uri="{FF2B5EF4-FFF2-40B4-BE49-F238E27FC236}">
                <a16:creationId xmlns:a16="http://schemas.microsoft.com/office/drawing/2014/main" id="{1DE60E40-2CBC-316E-FBA8-4BED233D3FC3}"/>
              </a:ext>
            </a:extLst>
          </p:cNvPr>
          <p:cNvSpPr/>
          <p:nvPr/>
        </p:nvSpPr>
        <p:spPr>
          <a:xfrm>
            <a:off x="6384737" y="2960041"/>
            <a:ext cx="1586436" cy="669728"/>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sp>
        <p:nvSpPr>
          <p:cNvPr id="8" name="圆角矩形 8">
            <a:extLst>
              <a:ext uri="{FF2B5EF4-FFF2-40B4-BE49-F238E27FC236}">
                <a16:creationId xmlns:a16="http://schemas.microsoft.com/office/drawing/2014/main" id="{06365462-C524-8536-0917-34D56D3BB8A5}"/>
              </a:ext>
            </a:extLst>
          </p:cNvPr>
          <p:cNvSpPr/>
          <p:nvPr/>
        </p:nvSpPr>
        <p:spPr>
          <a:xfrm>
            <a:off x="5136791" y="4308841"/>
            <a:ext cx="1721067" cy="669728"/>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9" name="圆角矩形 9">
            <a:extLst>
              <a:ext uri="{FF2B5EF4-FFF2-40B4-BE49-F238E27FC236}">
                <a16:creationId xmlns:a16="http://schemas.microsoft.com/office/drawing/2014/main" id="{3D95728E-C8B0-471C-65CD-5A320EB8B87A}"/>
              </a:ext>
            </a:extLst>
          </p:cNvPr>
          <p:cNvSpPr/>
          <p:nvPr/>
        </p:nvSpPr>
        <p:spPr>
          <a:xfrm>
            <a:off x="7688608" y="4299768"/>
            <a:ext cx="1406928" cy="669729"/>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cxnSp>
        <p:nvCxnSpPr>
          <p:cNvPr id="10" name="直线箭头连接符 13">
            <a:extLst>
              <a:ext uri="{FF2B5EF4-FFF2-40B4-BE49-F238E27FC236}">
                <a16:creationId xmlns:a16="http://schemas.microsoft.com/office/drawing/2014/main" id="{E7BEBF1D-8F03-88C7-0242-0D985B4E4327}"/>
              </a:ext>
            </a:extLst>
          </p:cNvPr>
          <p:cNvCxnSpPr>
            <a:cxnSpLocks/>
          </p:cNvCxnSpPr>
          <p:nvPr/>
        </p:nvCxnSpPr>
        <p:spPr>
          <a:xfrm flipH="1" flipV="1">
            <a:off x="6957568" y="4628382"/>
            <a:ext cx="703304" cy="15323"/>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5">
            <a:extLst>
              <a:ext uri="{FF2B5EF4-FFF2-40B4-BE49-F238E27FC236}">
                <a16:creationId xmlns:a16="http://schemas.microsoft.com/office/drawing/2014/main" id="{98ABDBD4-6CFC-11F7-2FD8-4120EA4DA783}"/>
              </a:ext>
            </a:extLst>
          </p:cNvPr>
          <p:cNvCxnSpPr>
            <a:cxnSpLocks/>
          </p:cNvCxnSpPr>
          <p:nvPr/>
        </p:nvCxnSpPr>
        <p:spPr>
          <a:xfrm flipH="1" flipV="1">
            <a:off x="7636858" y="3659113"/>
            <a:ext cx="485042" cy="535650"/>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7">
            <a:extLst>
              <a:ext uri="{FF2B5EF4-FFF2-40B4-BE49-F238E27FC236}">
                <a16:creationId xmlns:a16="http://schemas.microsoft.com/office/drawing/2014/main" id="{5B272CBE-A27D-7BCC-4BAB-ED98FF3F2E1E}"/>
              </a:ext>
            </a:extLst>
          </p:cNvPr>
          <p:cNvCxnSpPr>
            <a:cxnSpLocks/>
          </p:cNvCxnSpPr>
          <p:nvPr/>
        </p:nvCxnSpPr>
        <p:spPr>
          <a:xfrm flipH="1">
            <a:off x="6062719" y="3659113"/>
            <a:ext cx="661449" cy="620384"/>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图片 20" descr="徽标, 图标&#10;&#10;AI 生成的内容可能不正确。">
            <a:extLst>
              <a:ext uri="{FF2B5EF4-FFF2-40B4-BE49-F238E27FC236}">
                <a16:creationId xmlns:a16="http://schemas.microsoft.com/office/drawing/2014/main" id="{01898EE3-1117-A341-45E6-28E3F61F89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971173" y="5050003"/>
            <a:ext cx="945900" cy="945900"/>
          </a:xfrm>
          <a:prstGeom prst="rect">
            <a:avLst/>
          </a:prstGeom>
        </p:spPr>
      </p:pic>
      <p:pic>
        <p:nvPicPr>
          <p:cNvPr id="24" name="图片 23" descr="形状, 箭头&#10;&#10;AI 生成的内容可能不正确。">
            <a:extLst>
              <a:ext uri="{FF2B5EF4-FFF2-40B4-BE49-F238E27FC236}">
                <a16:creationId xmlns:a16="http://schemas.microsoft.com/office/drawing/2014/main" id="{E0D6290C-9AEC-DC9A-4056-A4EBC4E67001}"/>
              </a:ext>
            </a:extLst>
          </p:cNvPr>
          <p:cNvPicPr>
            <a:picLocks noChangeAspect="1"/>
          </p:cNvPicPr>
          <p:nvPr/>
        </p:nvPicPr>
        <p:blipFill>
          <a:blip r:embed="rId7">
            <a:extLst>
              <a:ext uri="{28A0092B-C50C-407E-A947-70E740481C1C}">
                <a14:useLocalDpi xmlns:a14="http://schemas.microsoft.com/office/drawing/2010/main" val="0"/>
              </a:ext>
            </a:extLst>
          </a:blip>
          <a:srcRect b="21153"/>
          <a:stretch>
            <a:fillRect/>
          </a:stretch>
        </p:blipFill>
        <p:spPr>
          <a:xfrm>
            <a:off x="5335875" y="4890169"/>
            <a:ext cx="1322898" cy="1043064"/>
          </a:xfrm>
          <a:prstGeom prst="rect">
            <a:avLst/>
          </a:prstGeom>
        </p:spPr>
      </p:pic>
      <p:pic>
        <p:nvPicPr>
          <p:cNvPr id="28" name="图片 27" descr="形状&#10;&#10;AI 生成的内容可能不正确。">
            <a:extLst>
              <a:ext uri="{FF2B5EF4-FFF2-40B4-BE49-F238E27FC236}">
                <a16:creationId xmlns:a16="http://schemas.microsoft.com/office/drawing/2014/main" id="{CA374E51-DF85-BAFF-8E6F-460BAF71E9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3617" y="2179759"/>
            <a:ext cx="688676" cy="688676"/>
          </a:xfrm>
          <a:prstGeom prst="rect">
            <a:avLst/>
          </a:prstGeom>
        </p:spPr>
      </p:pic>
      <p:pic>
        <p:nvPicPr>
          <p:cNvPr id="38" name="图片 37" descr="形状&#10;&#10;AI 生成的内容可能不正确。">
            <a:extLst>
              <a:ext uri="{FF2B5EF4-FFF2-40B4-BE49-F238E27FC236}">
                <a16:creationId xmlns:a16="http://schemas.microsoft.com/office/drawing/2014/main" id="{DBE12D78-9417-F97F-98A2-784BDEA1250C}"/>
              </a:ext>
            </a:extLst>
          </p:cNvPr>
          <p:cNvPicPr>
            <a:picLocks noChangeAspect="1"/>
          </p:cNvPicPr>
          <p:nvPr/>
        </p:nvPicPr>
        <p:blipFill>
          <a:blip r:embed="rId8">
            <a:extLst>
              <a:ext uri="{28A0092B-C50C-407E-A947-70E740481C1C}">
                <a14:useLocalDpi xmlns:a14="http://schemas.microsoft.com/office/drawing/2010/main" val="0"/>
              </a:ext>
            </a:extLst>
          </a:blip>
          <a:srcRect r="33763"/>
          <a:stretch>
            <a:fillRect/>
          </a:stretch>
        </p:blipFill>
        <p:spPr>
          <a:xfrm>
            <a:off x="6401702" y="5330821"/>
            <a:ext cx="456155" cy="688676"/>
          </a:xfrm>
          <a:prstGeom prst="rect">
            <a:avLst/>
          </a:prstGeom>
        </p:spPr>
      </p:pic>
    </p:spTree>
    <p:extLst>
      <p:ext uri="{BB962C8B-B14F-4D97-AF65-F5344CB8AC3E}">
        <p14:creationId xmlns:p14="http://schemas.microsoft.com/office/powerpoint/2010/main" val="2046370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81D1-AB9B-4052-A911-65A996E3CF3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4806AF-906B-6B65-9F32-B06D073750DD}"/>
              </a:ext>
            </a:extLst>
          </p:cNvPr>
          <p:cNvSpPr>
            <a:spLocks noGrp="1"/>
          </p:cNvSpPr>
          <p:nvPr>
            <p:ph type="sldNum" sz="quarter" idx="12"/>
          </p:nvPr>
        </p:nvSpPr>
        <p:spPr/>
        <p:txBody>
          <a:bodyPr/>
          <a:lstStyle/>
          <a:p>
            <a:fld id="{8D04ACF1-8115-4F2A-BC52-125D9799F304}" type="slidenum">
              <a:rPr lang="zh-CN" altLang="en-US" smtClean="0"/>
              <a:t>40</a:t>
            </a:fld>
            <a:endParaRPr lang="zh-CN" altLang="en-US"/>
          </a:p>
        </p:txBody>
      </p:sp>
      <p:sp>
        <p:nvSpPr>
          <p:cNvPr id="32" name="文本框 31">
            <a:extLst>
              <a:ext uri="{FF2B5EF4-FFF2-40B4-BE49-F238E27FC236}">
                <a16:creationId xmlns:a16="http://schemas.microsoft.com/office/drawing/2014/main" id="{9093E822-E89C-1B78-3C2D-89A5F9E5C455}"/>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8" name="图片 7" descr="图片包含 形状&#10;&#10;AI 生成的内容可能不正确。">
            <a:extLst>
              <a:ext uri="{FF2B5EF4-FFF2-40B4-BE49-F238E27FC236}">
                <a16:creationId xmlns:a16="http://schemas.microsoft.com/office/drawing/2014/main" id="{36A66920-6ABB-1CBF-BA83-21568067CDBF}"/>
              </a:ext>
            </a:extLst>
          </p:cNvPr>
          <p:cNvPicPr>
            <a:picLocks noChangeAspect="1"/>
          </p:cNvPicPr>
          <p:nvPr/>
        </p:nvPicPr>
        <p:blipFill>
          <a:blip r:embed="rId3">
            <a:extLst>
              <a:ext uri="{28A0092B-C50C-407E-A947-70E740481C1C}">
                <a14:useLocalDpi xmlns:a14="http://schemas.microsoft.com/office/drawing/2010/main" val="0"/>
              </a:ext>
            </a:extLst>
          </a:blip>
          <a:srcRect l="26397" t="11100" r="2719" b="19003"/>
          <a:stretch>
            <a:fillRect/>
          </a:stretch>
        </p:blipFill>
        <p:spPr>
          <a:xfrm>
            <a:off x="1730318" y="730414"/>
            <a:ext cx="2434469" cy="2955073"/>
          </a:xfrm>
          <a:prstGeom prst="rect">
            <a:avLst/>
          </a:prstGeom>
        </p:spPr>
      </p:pic>
      <p:pic>
        <p:nvPicPr>
          <p:cNvPr id="12" name="图片 11" descr="卡通人物&#10;&#10;AI 生成的内容可能不正确。">
            <a:extLst>
              <a:ext uri="{FF2B5EF4-FFF2-40B4-BE49-F238E27FC236}">
                <a16:creationId xmlns:a16="http://schemas.microsoft.com/office/drawing/2014/main" id="{1FC607CA-D55E-B65B-B989-1041388BA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595" y="1698402"/>
            <a:ext cx="778723" cy="1987085"/>
          </a:xfrm>
          <a:prstGeom prst="rect">
            <a:avLst/>
          </a:prstGeom>
        </p:spPr>
      </p:pic>
      <p:pic>
        <p:nvPicPr>
          <p:cNvPr id="16" name="图片 15" descr="图表, 折线图&#10;&#10;AI 生成的内容可能不正确。">
            <a:extLst>
              <a:ext uri="{FF2B5EF4-FFF2-40B4-BE49-F238E27FC236}">
                <a16:creationId xmlns:a16="http://schemas.microsoft.com/office/drawing/2014/main" id="{372ACF58-529C-D1D5-4030-7A156DE63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76" y="3779666"/>
            <a:ext cx="3098140" cy="1390504"/>
          </a:xfrm>
          <a:prstGeom prst="rect">
            <a:avLst/>
          </a:prstGeom>
        </p:spPr>
      </p:pic>
      <p:pic>
        <p:nvPicPr>
          <p:cNvPr id="20" name="图片 19" descr="形状, 箭头&#10;&#10;AI 生成的内容可能不正确。">
            <a:extLst>
              <a:ext uri="{FF2B5EF4-FFF2-40B4-BE49-F238E27FC236}">
                <a16:creationId xmlns:a16="http://schemas.microsoft.com/office/drawing/2014/main" id="{D7BF7B1C-2673-0AC8-DADE-CC36DA8C8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6833" y="461665"/>
            <a:ext cx="2005429" cy="3223822"/>
          </a:xfrm>
          <a:prstGeom prst="rect">
            <a:avLst/>
          </a:prstGeom>
        </p:spPr>
      </p:pic>
      <p:pic>
        <p:nvPicPr>
          <p:cNvPr id="18" name="图片 17" descr="卡通人物&#10;&#10;AI 生成的内容可能不正确。">
            <a:extLst>
              <a:ext uri="{FF2B5EF4-FFF2-40B4-BE49-F238E27FC236}">
                <a16:creationId xmlns:a16="http://schemas.microsoft.com/office/drawing/2014/main" id="{470DFFC7-694B-DA43-CAEF-011450574F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023" y="1657867"/>
            <a:ext cx="959005" cy="2121799"/>
          </a:xfrm>
          <a:prstGeom prst="rect">
            <a:avLst/>
          </a:prstGeom>
        </p:spPr>
      </p:pic>
      <p:pic>
        <p:nvPicPr>
          <p:cNvPr id="25" name="图片 24" descr="图表, 折线图&#10;&#10;AI 生成的内容可能不正确。">
            <a:extLst>
              <a:ext uri="{FF2B5EF4-FFF2-40B4-BE49-F238E27FC236}">
                <a16:creationId xmlns:a16="http://schemas.microsoft.com/office/drawing/2014/main" id="{D9B7C188-0212-1D7D-EFC4-9D0481B4B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3758543"/>
            <a:ext cx="3050467" cy="1385852"/>
          </a:xfrm>
          <a:prstGeom prst="rect">
            <a:avLst/>
          </a:prstGeom>
        </p:spPr>
      </p:pic>
      <p:sp>
        <p:nvSpPr>
          <p:cNvPr id="26" name="文本框 25">
            <a:extLst>
              <a:ext uri="{FF2B5EF4-FFF2-40B4-BE49-F238E27FC236}">
                <a16:creationId xmlns:a16="http://schemas.microsoft.com/office/drawing/2014/main" id="{348140F2-9FFC-B1DD-527E-FFBE504EE65F}"/>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U-type: </a:t>
            </a:r>
            <a:r>
              <a:rPr lang="en-US" altLang="zh-CN" sz="1600" dirty="0"/>
              <a:t>Two high WSS regions after B1 and B2; similar to S-type but with lower WSS due to milder curvature and mostly planar geometry.</a:t>
            </a:r>
          </a:p>
        </p:txBody>
      </p:sp>
      <p:sp>
        <p:nvSpPr>
          <p:cNvPr id="27" name="文本框 26">
            <a:extLst>
              <a:ext uri="{FF2B5EF4-FFF2-40B4-BE49-F238E27FC236}">
                <a16:creationId xmlns:a16="http://schemas.microsoft.com/office/drawing/2014/main" id="{4B1539E2-EA35-6264-D09F-CFD60D4A5BC0}"/>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U-Type</a:t>
            </a:r>
          </a:p>
        </p:txBody>
      </p:sp>
      <p:pic>
        <p:nvPicPr>
          <p:cNvPr id="28" name="图片 27" descr="手机屏幕的截图&#10;&#10;AI 生成的内容可能不正确。">
            <a:extLst>
              <a:ext uri="{FF2B5EF4-FFF2-40B4-BE49-F238E27FC236}">
                <a16:creationId xmlns:a16="http://schemas.microsoft.com/office/drawing/2014/main" id="{DAA36185-5AD7-9142-6465-529998398C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9" name="文本框 28">
            <a:extLst>
              <a:ext uri="{FF2B5EF4-FFF2-40B4-BE49-F238E27FC236}">
                <a16:creationId xmlns:a16="http://schemas.microsoft.com/office/drawing/2014/main" id="{95327B6D-F0E0-37C9-F1EB-C802382BB6AA}"/>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30" name="文本框 29">
            <a:extLst>
              <a:ext uri="{FF2B5EF4-FFF2-40B4-BE49-F238E27FC236}">
                <a16:creationId xmlns:a16="http://schemas.microsoft.com/office/drawing/2014/main" id="{8A25CD1E-8384-633D-C95E-3218A4828121}"/>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U1</a:t>
            </a:r>
            <a:endParaRPr kumimoji="1" lang="zh-CN" altLang="en-US" sz="2000" dirty="0"/>
          </a:p>
        </p:txBody>
      </p:sp>
      <p:sp>
        <p:nvSpPr>
          <p:cNvPr id="31" name="文本框 30">
            <a:extLst>
              <a:ext uri="{FF2B5EF4-FFF2-40B4-BE49-F238E27FC236}">
                <a16:creationId xmlns:a16="http://schemas.microsoft.com/office/drawing/2014/main" id="{180AE322-DA49-C03E-B4BF-0E090424F38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U2</a:t>
            </a:r>
            <a:endParaRPr kumimoji="1" lang="zh-CN" altLang="en-US" sz="2000" dirty="0"/>
          </a:p>
        </p:txBody>
      </p:sp>
    </p:spTree>
    <p:extLst>
      <p:ext uri="{BB962C8B-B14F-4D97-AF65-F5344CB8AC3E}">
        <p14:creationId xmlns:p14="http://schemas.microsoft.com/office/powerpoint/2010/main" val="21626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2817-7E8D-E64D-1D0B-6CC3E7F2D46C}"/>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4DC0A86-F39D-B56D-F60C-611BFE235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305" y="992195"/>
            <a:ext cx="2522764" cy="2703576"/>
          </a:xfrm>
          <a:prstGeom prst="rect">
            <a:avLst/>
          </a:prstGeom>
        </p:spPr>
      </p:pic>
      <p:sp>
        <p:nvSpPr>
          <p:cNvPr id="2" name="灯片编号占位符 1">
            <a:extLst>
              <a:ext uri="{FF2B5EF4-FFF2-40B4-BE49-F238E27FC236}">
                <a16:creationId xmlns:a16="http://schemas.microsoft.com/office/drawing/2014/main" id="{DA747DE3-E80F-E02B-01FD-BCE83D454B0B}"/>
              </a:ext>
            </a:extLst>
          </p:cNvPr>
          <p:cNvSpPr>
            <a:spLocks noGrp="1"/>
          </p:cNvSpPr>
          <p:nvPr>
            <p:ph type="sldNum" sz="quarter" idx="12"/>
          </p:nvPr>
        </p:nvSpPr>
        <p:spPr/>
        <p:txBody>
          <a:bodyPr/>
          <a:lstStyle/>
          <a:p>
            <a:fld id="{8D04ACF1-8115-4F2A-BC52-125D9799F304}" type="slidenum">
              <a:rPr lang="zh-CN" altLang="en-US" smtClean="0"/>
              <a:t>41</a:t>
            </a:fld>
            <a:endParaRPr lang="zh-CN" altLang="en-US"/>
          </a:p>
        </p:txBody>
      </p:sp>
      <p:sp>
        <p:nvSpPr>
          <p:cNvPr id="32" name="文本框 31">
            <a:extLst>
              <a:ext uri="{FF2B5EF4-FFF2-40B4-BE49-F238E27FC236}">
                <a16:creationId xmlns:a16="http://schemas.microsoft.com/office/drawing/2014/main" id="{80DCB7DC-C044-B339-C8D5-D68BCAC9BBE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26" name="文本框 25">
            <a:extLst>
              <a:ext uri="{FF2B5EF4-FFF2-40B4-BE49-F238E27FC236}">
                <a16:creationId xmlns:a16="http://schemas.microsoft.com/office/drawing/2014/main" id="{14CBF68F-DE11-CE14-B731-76ADC93A89BB}"/>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V-type: </a:t>
            </a:r>
            <a:r>
              <a:rPr lang="en-US" altLang="zh-CN" sz="1600" dirty="0"/>
              <a:t>Characterized by a single sharp bend in B1, it generates the highest WSS peak. The geometry is simple with almost no torsion.</a:t>
            </a:r>
          </a:p>
        </p:txBody>
      </p:sp>
      <p:sp>
        <p:nvSpPr>
          <p:cNvPr id="27" name="文本框 26">
            <a:extLst>
              <a:ext uri="{FF2B5EF4-FFF2-40B4-BE49-F238E27FC236}">
                <a16:creationId xmlns:a16="http://schemas.microsoft.com/office/drawing/2014/main" id="{2E0A8E8F-DCD2-4F15-D964-06DF067499F1}"/>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V-Type</a:t>
            </a:r>
          </a:p>
        </p:txBody>
      </p:sp>
      <p:pic>
        <p:nvPicPr>
          <p:cNvPr id="9" name="图片 8" descr="图片包含 形状&#10;&#10;AI 生成的内容可能不正确。">
            <a:extLst>
              <a:ext uri="{FF2B5EF4-FFF2-40B4-BE49-F238E27FC236}">
                <a16:creationId xmlns:a16="http://schemas.microsoft.com/office/drawing/2014/main" id="{F150EA76-B74F-9E45-D3A5-5E52A220702C}"/>
              </a:ext>
            </a:extLst>
          </p:cNvPr>
          <p:cNvPicPr>
            <a:picLocks noChangeAspect="1"/>
          </p:cNvPicPr>
          <p:nvPr/>
        </p:nvPicPr>
        <p:blipFill>
          <a:blip r:embed="rId4">
            <a:extLst>
              <a:ext uri="{28A0092B-C50C-407E-A947-70E740481C1C}">
                <a14:useLocalDpi xmlns:a14="http://schemas.microsoft.com/office/drawing/2010/main" val="0"/>
              </a:ext>
            </a:extLst>
          </a:blip>
          <a:srcRect t="10497"/>
          <a:stretch>
            <a:fillRect/>
          </a:stretch>
        </p:blipFill>
        <p:spPr>
          <a:xfrm>
            <a:off x="1420852" y="903227"/>
            <a:ext cx="2522764" cy="2797107"/>
          </a:xfrm>
          <a:prstGeom prst="rect">
            <a:avLst/>
          </a:prstGeom>
        </p:spPr>
      </p:pic>
      <p:pic>
        <p:nvPicPr>
          <p:cNvPr id="11" name="图片 10" descr="图片包含 图标&#10;&#10;AI 生成的内容可能不正确。">
            <a:extLst>
              <a:ext uri="{FF2B5EF4-FFF2-40B4-BE49-F238E27FC236}">
                <a16:creationId xmlns:a16="http://schemas.microsoft.com/office/drawing/2014/main" id="{9CAA15EB-4964-32C2-E593-19E22EE46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119" y="1608199"/>
            <a:ext cx="1045010" cy="2100962"/>
          </a:xfrm>
          <a:prstGeom prst="rect">
            <a:avLst/>
          </a:prstGeom>
        </p:spPr>
      </p:pic>
      <p:pic>
        <p:nvPicPr>
          <p:cNvPr id="6" name="图片 5" descr="图标&#10;&#10;AI 生成的内容可能不正确。">
            <a:extLst>
              <a:ext uri="{FF2B5EF4-FFF2-40B4-BE49-F238E27FC236}">
                <a16:creationId xmlns:a16="http://schemas.microsoft.com/office/drawing/2014/main" id="{0004C91C-6750-F1C9-752B-615E09FED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46" y="1730355"/>
            <a:ext cx="686839" cy="1965416"/>
          </a:xfrm>
          <a:prstGeom prst="rect">
            <a:avLst/>
          </a:prstGeom>
        </p:spPr>
      </p:pic>
      <p:pic>
        <p:nvPicPr>
          <p:cNvPr id="17" name="图片 16" descr="图表, 折线图&#10;&#10;AI 生成的内容可能不正确。">
            <a:extLst>
              <a:ext uri="{FF2B5EF4-FFF2-40B4-BE49-F238E27FC236}">
                <a16:creationId xmlns:a16="http://schemas.microsoft.com/office/drawing/2014/main" id="{4E3EDA43-D087-9071-AAA4-2EC52BC37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04" y="3758543"/>
            <a:ext cx="3156289" cy="1405535"/>
          </a:xfrm>
          <a:prstGeom prst="rect">
            <a:avLst/>
          </a:prstGeom>
        </p:spPr>
      </p:pic>
      <p:pic>
        <p:nvPicPr>
          <p:cNvPr id="21" name="图片 20" descr="图表, 折线图&#10;&#10;AI 生成的内容可能不正确。">
            <a:extLst>
              <a:ext uri="{FF2B5EF4-FFF2-40B4-BE49-F238E27FC236}">
                <a16:creationId xmlns:a16="http://schemas.microsoft.com/office/drawing/2014/main" id="{ECBE9806-7871-29FE-4231-F7EEF166DC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4119" y="3724344"/>
            <a:ext cx="3432278" cy="1525457"/>
          </a:xfrm>
          <a:prstGeom prst="rect">
            <a:avLst/>
          </a:prstGeom>
        </p:spPr>
      </p:pic>
      <p:pic>
        <p:nvPicPr>
          <p:cNvPr id="24" name="图片 23" descr="手机屏幕的截图&#10;&#10;AI 生成的内容可能不正确。">
            <a:extLst>
              <a:ext uri="{FF2B5EF4-FFF2-40B4-BE49-F238E27FC236}">
                <a16:creationId xmlns:a16="http://schemas.microsoft.com/office/drawing/2014/main" id="{378A432C-D0EB-88CE-A5C9-5906F46984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8" name="文本框 27">
            <a:extLst>
              <a:ext uri="{FF2B5EF4-FFF2-40B4-BE49-F238E27FC236}">
                <a16:creationId xmlns:a16="http://schemas.microsoft.com/office/drawing/2014/main" id="{788BFEBB-2E14-2148-8CE3-873D963DD1E4}"/>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9" name="文本框 28">
            <a:extLst>
              <a:ext uri="{FF2B5EF4-FFF2-40B4-BE49-F238E27FC236}">
                <a16:creationId xmlns:a16="http://schemas.microsoft.com/office/drawing/2014/main" id="{68BCABEC-186E-7C15-2B5E-AD38CE5BE957}"/>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V1</a:t>
            </a:r>
            <a:endParaRPr kumimoji="1" lang="zh-CN" altLang="en-US" sz="2000" dirty="0"/>
          </a:p>
        </p:txBody>
      </p:sp>
      <p:sp>
        <p:nvSpPr>
          <p:cNvPr id="30" name="文本框 29">
            <a:extLst>
              <a:ext uri="{FF2B5EF4-FFF2-40B4-BE49-F238E27FC236}">
                <a16:creationId xmlns:a16="http://schemas.microsoft.com/office/drawing/2014/main" id="{4B20CB78-120A-539A-FA48-046F92870925}"/>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V2</a:t>
            </a:r>
            <a:endParaRPr kumimoji="1" lang="zh-CN" altLang="en-US" sz="2000" dirty="0"/>
          </a:p>
        </p:txBody>
      </p:sp>
    </p:spTree>
    <p:extLst>
      <p:ext uri="{BB962C8B-B14F-4D97-AF65-F5344CB8AC3E}">
        <p14:creationId xmlns:p14="http://schemas.microsoft.com/office/powerpoint/2010/main" val="1210334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E3573-F39F-2740-5801-DFAB0AE02406}"/>
            </a:ext>
          </a:extLst>
        </p:cNvPr>
        <p:cNvGrpSpPr/>
        <p:nvPr/>
      </p:nvGrpSpPr>
      <p:grpSpPr>
        <a:xfrm>
          <a:off x="0" y="0"/>
          <a:ext cx="0" cy="0"/>
          <a:chOff x="0" y="0"/>
          <a:chExt cx="0" cy="0"/>
        </a:xfrm>
      </p:grpSpPr>
      <p:pic>
        <p:nvPicPr>
          <p:cNvPr id="13" name="图片 12" descr="形状&#10;&#10;AI 生成的内容可能不正确。">
            <a:extLst>
              <a:ext uri="{FF2B5EF4-FFF2-40B4-BE49-F238E27FC236}">
                <a16:creationId xmlns:a16="http://schemas.microsoft.com/office/drawing/2014/main" id="{59C60ED4-AEAB-A0AC-A725-65546E94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406" y="1134170"/>
            <a:ext cx="2262597" cy="2606905"/>
          </a:xfrm>
          <a:prstGeom prst="rect">
            <a:avLst/>
          </a:prstGeom>
        </p:spPr>
      </p:pic>
      <p:sp>
        <p:nvSpPr>
          <p:cNvPr id="2" name="灯片编号占位符 1">
            <a:extLst>
              <a:ext uri="{FF2B5EF4-FFF2-40B4-BE49-F238E27FC236}">
                <a16:creationId xmlns:a16="http://schemas.microsoft.com/office/drawing/2014/main" id="{7E5488FC-6837-7785-FAE4-980C62CD3DE0}"/>
              </a:ext>
            </a:extLst>
          </p:cNvPr>
          <p:cNvSpPr>
            <a:spLocks noGrp="1"/>
          </p:cNvSpPr>
          <p:nvPr>
            <p:ph type="sldNum" sz="quarter" idx="12"/>
          </p:nvPr>
        </p:nvSpPr>
        <p:spPr/>
        <p:txBody>
          <a:bodyPr/>
          <a:lstStyle/>
          <a:p>
            <a:fld id="{8D04ACF1-8115-4F2A-BC52-125D9799F304}" type="slidenum">
              <a:rPr lang="zh-CN" altLang="en-US" smtClean="0"/>
              <a:t>42</a:t>
            </a:fld>
            <a:endParaRPr lang="zh-CN" altLang="en-US"/>
          </a:p>
        </p:txBody>
      </p:sp>
      <p:sp>
        <p:nvSpPr>
          <p:cNvPr id="32" name="文本框 31">
            <a:extLst>
              <a:ext uri="{FF2B5EF4-FFF2-40B4-BE49-F238E27FC236}">
                <a16:creationId xmlns:a16="http://schemas.microsoft.com/office/drawing/2014/main" id="{2092CDF3-7E58-F7B0-4268-8DFEA7F91BA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E4EE10C6-94B4-270E-06C1-3700D14C9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2E722205-72F3-CC4F-9E45-688BBDCC7F26}"/>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36FA007C-65C6-034D-CE6C-7ADDE19ADECE}"/>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C-type: </a:t>
            </a:r>
            <a:r>
              <a:rPr lang="en-US" altLang="zh-CN" sz="1600" dirty="0"/>
              <a:t>Although it has a curvature pattern similar to the V-type, a strong torsion appears between B1 and B2, causing spatial shifts in the high WSS region.</a:t>
            </a:r>
          </a:p>
        </p:txBody>
      </p:sp>
      <p:sp>
        <p:nvSpPr>
          <p:cNvPr id="27" name="文本框 26">
            <a:extLst>
              <a:ext uri="{FF2B5EF4-FFF2-40B4-BE49-F238E27FC236}">
                <a16:creationId xmlns:a16="http://schemas.microsoft.com/office/drawing/2014/main" id="{A80432C3-192A-CE60-CB08-F3E4F6B6A4F6}"/>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C-Type</a:t>
            </a:r>
          </a:p>
        </p:txBody>
      </p:sp>
      <p:pic>
        <p:nvPicPr>
          <p:cNvPr id="7" name="图片 6" descr="形状, 箭头&#10;&#10;AI 生成的内容可能不正确。">
            <a:extLst>
              <a:ext uri="{FF2B5EF4-FFF2-40B4-BE49-F238E27FC236}">
                <a16:creationId xmlns:a16="http://schemas.microsoft.com/office/drawing/2014/main" id="{7F3628D0-6425-5460-04A8-74EB706D2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5882" y="1311575"/>
            <a:ext cx="2968003" cy="2391741"/>
          </a:xfrm>
          <a:prstGeom prst="rect">
            <a:avLst/>
          </a:prstGeom>
        </p:spPr>
      </p:pic>
      <p:pic>
        <p:nvPicPr>
          <p:cNvPr id="4" name="图片 3" descr="图标&#10;&#10;AI 生成的内容可能不正确。">
            <a:extLst>
              <a:ext uri="{FF2B5EF4-FFF2-40B4-BE49-F238E27FC236}">
                <a16:creationId xmlns:a16="http://schemas.microsoft.com/office/drawing/2014/main" id="{A22F96FB-E08B-FFDE-A208-61731B0F1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100" y="1756694"/>
            <a:ext cx="760479" cy="2001849"/>
          </a:xfrm>
          <a:prstGeom prst="rect">
            <a:avLst/>
          </a:prstGeom>
        </p:spPr>
      </p:pic>
      <p:pic>
        <p:nvPicPr>
          <p:cNvPr id="10" name="图片 9" descr="图标&#10;&#10;AI 生成的内容可能不正确。">
            <a:extLst>
              <a:ext uri="{FF2B5EF4-FFF2-40B4-BE49-F238E27FC236}">
                <a16:creationId xmlns:a16="http://schemas.microsoft.com/office/drawing/2014/main" id="{E9933BEE-CF24-5B30-7F2C-1A010A723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3724" y="1618225"/>
            <a:ext cx="760479" cy="2140318"/>
          </a:xfrm>
          <a:prstGeom prst="rect">
            <a:avLst/>
          </a:prstGeom>
        </p:spPr>
      </p:pic>
      <p:pic>
        <p:nvPicPr>
          <p:cNvPr id="16" name="图片 15" descr="图表, 折线图&#10;&#10;AI 生成的内容可能不正确。">
            <a:extLst>
              <a:ext uri="{FF2B5EF4-FFF2-40B4-BE49-F238E27FC236}">
                <a16:creationId xmlns:a16="http://schemas.microsoft.com/office/drawing/2014/main" id="{618E8E1A-D37F-64B2-E2F3-606F8A6BDF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885" y="3840060"/>
            <a:ext cx="3440320" cy="1561306"/>
          </a:xfrm>
          <a:prstGeom prst="rect">
            <a:avLst/>
          </a:prstGeom>
        </p:spPr>
      </p:pic>
      <p:pic>
        <p:nvPicPr>
          <p:cNvPr id="19" name="图片 18" descr="图表, 折线图&#10;&#10;AI 生成的内容可能不正确。">
            <a:extLst>
              <a:ext uri="{FF2B5EF4-FFF2-40B4-BE49-F238E27FC236}">
                <a16:creationId xmlns:a16="http://schemas.microsoft.com/office/drawing/2014/main" id="{7926307F-A6D0-1183-B458-28705D7F77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6917" y="3828427"/>
            <a:ext cx="3547442" cy="1572481"/>
          </a:xfrm>
          <a:prstGeom prst="rect">
            <a:avLst/>
          </a:prstGeom>
        </p:spPr>
      </p:pic>
      <p:sp>
        <p:nvSpPr>
          <p:cNvPr id="20" name="文本框 19">
            <a:extLst>
              <a:ext uri="{FF2B5EF4-FFF2-40B4-BE49-F238E27FC236}">
                <a16:creationId xmlns:a16="http://schemas.microsoft.com/office/drawing/2014/main" id="{0A21FAA1-F389-BCE4-BF7A-D70A86F04AC2}"/>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C1</a:t>
            </a:r>
            <a:endParaRPr kumimoji="1" lang="zh-CN" altLang="en-US" sz="2000" dirty="0"/>
          </a:p>
        </p:txBody>
      </p:sp>
      <p:sp>
        <p:nvSpPr>
          <p:cNvPr id="24" name="文本框 23">
            <a:extLst>
              <a:ext uri="{FF2B5EF4-FFF2-40B4-BE49-F238E27FC236}">
                <a16:creationId xmlns:a16="http://schemas.microsoft.com/office/drawing/2014/main" id="{F074F869-C833-4517-6768-3C2BD6C2E5A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C2</a:t>
            </a:r>
            <a:endParaRPr kumimoji="1" lang="zh-CN" altLang="en-US" sz="2000" dirty="0"/>
          </a:p>
        </p:txBody>
      </p:sp>
    </p:spTree>
    <p:extLst>
      <p:ext uri="{BB962C8B-B14F-4D97-AF65-F5344CB8AC3E}">
        <p14:creationId xmlns:p14="http://schemas.microsoft.com/office/powerpoint/2010/main" val="1207767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CEA2D-20CA-8376-84C7-35B6D8AC2C1D}"/>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F394449-B27A-530E-CA30-A55236C5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83" y="1249539"/>
            <a:ext cx="2493781" cy="2473616"/>
          </a:xfrm>
          <a:prstGeom prst="rect">
            <a:avLst/>
          </a:prstGeom>
        </p:spPr>
      </p:pic>
      <p:sp>
        <p:nvSpPr>
          <p:cNvPr id="2" name="灯片编号占位符 1">
            <a:extLst>
              <a:ext uri="{FF2B5EF4-FFF2-40B4-BE49-F238E27FC236}">
                <a16:creationId xmlns:a16="http://schemas.microsoft.com/office/drawing/2014/main" id="{2607118D-4F7A-BA80-0D6B-D1E7D2DA31CB}"/>
              </a:ext>
            </a:extLst>
          </p:cNvPr>
          <p:cNvSpPr>
            <a:spLocks noGrp="1"/>
          </p:cNvSpPr>
          <p:nvPr>
            <p:ph type="sldNum" sz="quarter" idx="12"/>
          </p:nvPr>
        </p:nvSpPr>
        <p:spPr/>
        <p:txBody>
          <a:bodyPr/>
          <a:lstStyle/>
          <a:p>
            <a:fld id="{8D04ACF1-8115-4F2A-BC52-125D9799F304}" type="slidenum">
              <a:rPr lang="zh-CN" altLang="en-US" smtClean="0"/>
              <a:t>43</a:t>
            </a:fld>
            <a:endParaRPr lang="zh-CN" altLang="en-US"/>
          </a:p>
        </p:txBody>
      </p:sp>
      <p:sp>
        <p:nvSpPr>
          <p:cNvPr id="32" name="文本框 31">
            <a:extLst>
              <a:ext uri="{FF2B5EF4-FFF2-40B4-BE49-F238E27FC236}">
                <a16:creationId xmlns:a16="http://schemas.microsoft.com/office/drawing/2014/main" id="{394EDF8C-CD08-68A0-42B3-C568AAD5752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16605772-1593-C457-E0CF-96B86BE33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9272684D-6F25-3307-F9BC-1B45261D7EF7}"/>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7CFCCCE9-7052-7ACD-D357-6A0024458676}"/>
              </a:ext>
            </a:extLst>
          </p:cNvPr>
          <p:cNvSpPr txBox="1"/>
          <p:nvPr/>
        </p:nvSpPr>
        <p:spPr>
          <a:xfrm>
            <a:off x="329792" y="5337961"/>
            <a:ext cx="8449323" cy="830997"/>
          </a:xfrm>
          <a:prstGeom prst="rect">
            <a:avLst/>
          </a:prstGeom>
          <a:noFill/>
        </p:spPr>
        <p:txBody>
          <a:bodyPr wrap="square" rtlCol="0">
            <a:spAutoFit/>
          </a:bodyPr>
          <a:lstStyle/>
          <a:p>
            <a:r>
              <a:rPr lang="en-US" altLang="zh-CN" sz="1600" b="1" dirty="0"/>
              <a:t>S-type: </a:t>
            </a:r>
            <a:r>
              <a:rPr lang="en-US" altLang="zh-CN" sz="1600" dirty="0"/>
              <a:t>Characterized by double bends with large curvature and sometimes strong torsion. The vessel is structurally complex and often non-planar, showing high WSS at both B1 and B2 with spatial displacement of the WSS regions.</a:t>
            </a:r>
            <a:endParaRPr lang="zh-CN" altLang="en-US" sz="1600" dirty="0"/>
          </a:p>
        </p:txBody>
      </p:sp>
      <p:sp>
        <p:nvSpPr>
          <p:cNvPr id="27" name="文本框 26">
            <a:extLst>
              <a:ext uri="{FF2B5EF4-FFF2-40B4-BE49-F238E27FC236}">
                <a16:creationId xmlns:a16="http://schemas.microsoft.com/office/drawing/2014/main" id="{830B2786-6062-21D3-D19D-87AED08C353A}"/>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S-Type</a:t>
            </a:r>
          </a:p>
        </p:txBody>
      </p:sp>
      <p:pic>
        <p:nvPicPr>
          <p:cNvPr id="8" name="图片 7" descr="图片包含 形状&#10;&#10;AI 生成的内容可能不正确。">
            <a:extLst>
              <a:ext uri="{FF2B5EF4-FFF2-40B4-BE49-F238E27FC236}">
                <a16:creationId xmlns:a16="http://schemas.microsoft.com/office/drawing/2014/main" id="{D879080B-466E-3775-7D2D-1A0EC039A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50" y="1249539"/>
            <a:ext cx="3171147" cy="2504317"/>
          </a:xfrm>
          <a:prstGeom prst="rect">
            <a:avLst/>
          </a:prstGeom>
        </p:spPr>
      </p:pic>
      <p:pic>
        <p:nvPicPr>
          <p:cNvPr id="5" name="图片 4" descr="图标&#10;&#10;AI 生成的内容可能不正确。">
            <a:extLst>
              <a:ext uri="{FF2B5EF4-FFF2-40B4-BE49-F238E27FC236}">
                <a16:creationId xmlns:a16="http://schemas.microsoft.com/office/drawing/2014/main" id="{9CD48D44-854B-76FC-7C5D-76E773C844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272" y="1699742"/>
            <a:ext cx="881541" cy="2140318"/>
          </a:xfrm>
          <a:prstGeom prst="rect">
            <a:avLst/>
          </a:prstGeom>
        </p:spPr>
      </p:pic>
      <p:pic>
        <p:nvPicPr>
          <p:cNvPr id="11" name="图片 10" descr="形状&#10;&#10;AI 生成的内容可能不正确。">
            <a:extLst>
              <a:ext uri="{FF2B5EF4-FFF2-40B4-BE49-F238E27FC236}">
                <a16:creationId xmlns:a16="http://schemas.microsoft.com/office/drawing/2014/main" id="{4875B7BA-94E2-696A-4209-0A4430F95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3639" y="1635473"/>
            <a:ext cx="720183" cy="2140318"/>
          </a:xfrm>
          <a:prstGeom prst="rect">
            <a:avLst/>
          </a:prstGeom>
        </p:spPr>
      </p:pic>
      <p:pic>
        <p:nvPicPr>
          <p:cNvPr id="17" name="图片 16" descr="图表, 折线图&#10;&#10;AI 生成的内容可能不正确。">
            <a:extLst>
              <a:ext uri="{FF2B5EF4-FFF2-40B4-BE49-F238E27FC236}">
                <a16:creationId xmlns:a16="http://schemas.microsoft.com/office/drawing/2014/main" id="{F8D8CBD6-AA84-4642-C913-B0FA86EE58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389" y="3821490"/>
            <a:ext cx="3455061" cy="1517727"/>
          </a:xfrm>
          <a:prstGeom prst="rect">
            <a:avLst/>
          </a:prstGeom>
        </p:spPr>
      </p:pic>
      <p:pic>
        <p:nvPicPr>
          <p:cNvPr id="20" name="图片 19" descr="图表, 折线图&#10;&#10;AI 生成的内容可能不正确。">
            <a:extLst>
              <a:ext uri="{FF2B5EF4-FFF2-40B4-BE49-F238E27FC236}">
                <a16:creationId xmlns:a16="http://schemas.microsoft.com/office/drawing/2014/main" id="{A1EE5C35-F8CB-0932-C3DC-F34D4A926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5619" y="3793377"/>
            <a:ext cx="3565882" cy="1642919"/>
          </a:xfrm>
          <a:prstGeom prst="rect">
            <a:avLst/>
          </a:prstGeom>
        </p:spPr>
      </p:pic>
      <p:sp>
        <p:nvSpPr>
          <p:cNvPr id="21" name="文本框 20">
            <a:extLst>
              <a:ext uri="{FF2B5EF4-FFF2-40B4-BE49-F238E27FC236}">
                <a16:creationId xmlns:a16="http://schemas.microsoft.com/office/drawing/2014/main" id="{3101206C-1048-441E-072D-9C604313857A}"/>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S1</a:t>
            </a:r>
            <a:endParaRPr kumimoji="1" lang="zh-CN" altLang="en-US" sz="2000" dirty="0"/>
          </a:p>
        </p:txBody>
      </p:sp>
      <p:sp>
        <p:nvSpPr>
          <p:cNvPr id="24" name="文本框 23">
            <a:extLst>
              <a:ext uri="{FF2B5EF4-FFF2-40B4-BE49-F238E27FC236}">
                <a16:creationId xmlns:a16="http://schemas.microsoft.com/office/drawing/2014/main" id="{12651EF2-5634-A8FB-4AA7-3C5DCBB9E009}"/>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S2</a:t>
            </a:r>
            <a:endParaRPr kumimoji="1" lang="zh-CN" altLang="en-US" sz="2000" dirty="0"/>
          </a:p>
        </p:txBody>
      </p:sp>
    </p:spTree>
    <p:extLst>
      <p:ext uri="{BB962C8B-B14F-4D97-AF65-F5344CB8AC3E}">
        <p14:creationId xmlns:p14="http://schemas.microsoft.com/office/powerpoint/2010/main" val="253298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7FD6B2-9188-82F0-2C16-D798B7CCB9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46D62D-1457-450D-AC7C-A6E25F1F9720}"/>
              </a:ext>
            </a:extLst>
          </p:cNvPr>
          <p:cNvSpPr>
            <a:spLocks noGrp="1"/>
          </p:cNvSpPr>
          <p:nvPr>
            <p:ph type="sldNum" sz="quarter" idx="12"/>
          </p:nvPr>
        </p:nvSpPr>
        <p:spPr/>
        <p:txBody>
          <a:bodyPr/>
          <a:lstStyle/>
          <a:p>
            <a:fld id="{8D04ACF1-8115-4F2A-BC52-125D9799F304}" type="slidenum">
              <a:rPr lang="zh-CN" altLang="en-US" smtClean="0"/>
              <a:t>44</a:t>
            </a:fld>
            <a:endParaRPr lang="zh-CN" altLang="en-US"/>
          </a:p>
        </p:txBody>
      </p:sp>
      <p:sp>
        <p:nvSpPr>
          <p:cNvPr id="3" name="文本框 2">
            <a:extLst>
              <a:ext uri="{FF2B5EF4-FFF2-40B4-BE49-F238E27FC236}">
                <a16:creationId xmlns:a16="http://schemas.microsoft.com/office/drawing/2014/main" id="{685E6ABB-13BF-82A4-33FC-5851D80396BD}"/>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Conclusion</a:t>
            </a:r>
          </a:p>
        </p:txBody>
      </p:sp>
      <p:sp>
        <p:nvSpPr>
          <p:cNvPr id="4" name="文本框 3">
            <a:extLst>
              <a:ext uri="{FF2B5EF4-FFF2-40B4-BE49-F238E27FC236}">
                <a16:creationId xmlns:a16="http://schemas.microsoft.com/office/drawing/2014/main" id="{919B84EF-B6CC-10D1-6545-360696574E31}"/>
              </a:ext>
            </a:extLst>
          </p:cNvPr>
          <p:cNvSpPr txBox="1"/>
          <p:nvPr/>
        </p:nvSpPr>
        <p:spPr>
          <a:xfrm>
            <a:off x="-1" y="1920073"/>
            <a:ext cx="8467596" cy="467885"/>
          </a:xfrm>
          <a:prstGeom prst="rect">
            <a:avLst/>
          </a:prstGeom>
          <a:noFill/>
        </p:spPr>
        <p:txBody>
          <a:bodyPr wrap="square" rtlCol="0">
            <a:spAutoFit/>
          </a:bodyPr>
          <a:lstStyle/>
          <a:p>
            <a:pPr>
              <a:lnSpc>
                <a:spcPct val="150000"/>
              </a:lnSpc>
            </a:pPr>
            <a:r>
              <a:rPr kumimoji="1" lang="en-US" altLang="zh-CN" dirty="0"/>
              <a:t>Summary</a:t>
            </a:r>
            <a:r>
              <a:rPr kumimoji="1" lang="zh-CN" altLang="en-US" dirty="0"/>
              <a:t>・</a:t>
            </a:r>
            <a:r>
              <a:rPr kumimoji="1" lang="en-US" altLang="zh-CN" dirty="0"/>
              <a:t>Future</a:t>
            </a:r>
            <a:r>
              <a:rPr kumimoji="1" lang="zh-CN" altLang="en-US" dirty="0"/>
              <a:t> </a:t>
            </a:r>
            <a:r>
              <a:rPr kumimoji="1" lang="en-US" altLang="zh-CN" dirty="0"/>
              <a:t>work</a:t>
            </a:r>
          </a:p>
        </p:txBody>
      </p:sp>
    </p:spTree>
    <p:extLst>
      <p:ext uri="{BB962C8B-B14F-4D97-AF65-F5344CB8AC3E}">
        <p14:creationId xmlns:p14="http://schemas.microsoft.com/office/powerpoint/2010/main" val="3141349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BFB5E-5A7B-5237-BD60-39EB5CD4F0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B0410-1E34-C1B2-1E3F-D870A3BB4615}"/>
              </a:ext>
            </a:extLst>
          </p:cNvPr>
          <p:cNvSpPr>
            <a:spLocks noGrp="1"/>
          </p:cNvSpPr>
          <p:nvPr>
            <p:ph type="sldNum" sz="quarter" idx="12"/>
          </p:nvPr>
        </p:nvSpPr>
        <p:spPr/>
        <p:txBody>
          <a:bodyPr/>
          <a:lstStyle/>
          <a:p>
            <a:fld id="{8D04ACF1-8115-4F2A-BC52-125D9799F304}" type="slidenum">
              <a:rPr lang="zh-CN" altLang="en-US" smtClean="0"/>
              <a:t>45</a:t>
            </a:fld>
            <a:endParaRPr lang="zh-CN" altLang="en-US"/>
          </a:p>
        </p:txBody>
      </p:sp>
      <p:sp>
        <p:nvSpPr>
          <p:cNvPr id="3" name="文本框 2">
            <a:extLst>
              <a:ext uri="{FF2B5EF4-FFF2-40B4-BE49-F238E27FC236}">
                <a16:creationId xmlns:a16="http://schemas.microsoft.com/office/drawing/2014/main" id="{D4388C4A-72F8-9A4B-E405-37887B4EBD63}"/>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3003139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B1AD05-D593-240E-715E-A5363C932A8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D4A2FF-B522-1BA4-6F54-1458EF95E832}"/>
              </a:ext>
            </a:extLst>
          </p:cNvPr>
          <p:cNvSpPr>
            <a:spLocks noGrp="1"/>
          </p:cNvSpPr>
          <p:nvPr>
            <p:ph type="sldNum" sz="quarter" idx="12"/>
          </p:nvPr>
        </p:nvSpPr>
        <p:spPr/>
        <p:txBody>
          <a:bodyPr/>
          <a:lstStyle/>
          <a:p>
            <a:fld id="{8D04ACF1-8115-4F2A-BC52-125D9799F304}" type="slidenum">
              <a:rPr lang="zh-CN" altLang="en-US" smtClean="0"/>
              <a:t>46</a:t>
            </a:fld>
            <a:endParaRPr lang="zh-CN" altLang="en-US"/>
          </a:p>
        </p:txBody>
      </p:sp>
      <p:sp>
        <p:nvSpPr>
          <p:cNvPr id="3" name="文本框 2">
            <a:extLst>
              <a:ext uri="{FF2B5EF4-FFF2-40B4-BE49-F238E27FC236}">
                <a16:creationId xmlns:a16="http://schemas.microsoft.com/office/drawing/2014/main" id="{16D6F8A3-4154-B5B6-7488-67EE3D228938}"/>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Appendix</a:t>
            </a:r>
          </a:p>
        </p:txBody>
      </p:sp>
    </p:spTree>
    <p:extLst>
      <p:ext uri="{BB962C8B-B14F-4D97-AF65-F5344CB8AC3E}">
        <p14:creationId xmlns:p14="http://schemas.microsoft.com/office/powerpoint/2010/main" val="1998684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1CE2-2F33-0E01-6CC3-CA10F98AF52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ED1909-067F-AC3A-B470-D05B90FEBADE}"/>
              </a:ext>
            </a:extLst>
          </p:cNvPr>
          <p:cNvSpPr>
            <a:spLocks noGrp="1"/>
          </p:cNvSpPr>
          <p:nvPr>
            <p:ph type="sldNum" sz="quarter" idx="12"/>
          </p:nvPr>
        </p:nvSpPr>
        <p:spPr/>
        <p:txBody>
          <a:bodyPr/>
          <a:lstStyle/>
          <a:p>
            <a:fld id="{8D04ACF1-8115-4F2A-BC52-125D9799F304}" type="slidenum">
              <a:rPr lang="zh-CN" altLang="en-US" smtClean="0"/>
              <a:t>47</a:t>
            </a:fld>
            <a:endParaRPr lang="zh-CN" altLang="en-US"/>
          </a:p>
        </p:txBody>
      </p:sp>
      <p:sp>
        <p:nvSpPr>
          <p:cNvPr id="3" name="文本框 2">
            <a:extLst>
              <a:ext uri="{FF2B5EF4-FFF2-40B4-BE49-F238E27FC236}">
                <a16:creationId xmlns:a16="http://schemas.microsoft.com/office/drawing/2014/main" id="{0BDD03E9-C205-5D0B-CB01-54BE40075A0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5" name="图片 4" descr="文本, 信件&#10;&#10;AI 生成的内容可能不正确。">
            <a:extLst>
              <a:ext uri="{FF2B5EF4-FFF2-40B4-BE49-F238E27FC236}">
                <a16:creationId xmlns:a16="http://schemas.microsoft.com/office/drawing/2014/main" id="{127BBCF0-C3DF-1847-227B-8E7F5D68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45" y="710346"/>
            <a:ext cx="8283510" cy="5076305"/>
          </a:xfrm>
          <a:prstGeom prst="rect">
            <a:avLst/>
          </a:prstGeom>
        </p:spPr>
      </p:pic>
    </p:spTree>
    <p:extLst>
      <p:ext uri="{BB962C8B-B14F-4D97-AF65-F5344CB8AC3E}">
        <p14:creationId xmlns:p14="http://schemas.microsoft.com/office/powerpoint/2010/main" val="241324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C95C2-5169-6B50-1ADC-CFA0EED2067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4BB920-3DCB-651C-0E0A-8D9169A5AB9F}"/>
              </a:ext>
            </a:extLst>
          </p:cNvPr>
          <p:cNvSpPr>
            <a:spLocks noGrp="1"/>
          </p:cNvSpPr>
          <p:nvPr>
            <p:ph type="sldNum" sz="quarter" idx="12"/>
          </p:nvPr>
        </p:nvSpPr>
        <p:spPr/>
        <p:txBody>
          <a:bodyPr/>
          <a:lstStyle/>
          <a:p>
            <a:fld id="{8D04ACF1-8115-4F2A-BC52-125D9799F304}" type="slidenum">
              <a:rPr lang="zh-CN" altLang="en-US" smtClean="0"/>
              <a:t>48</a:t>
            </a:fld>
            <a:endParaRPr lang="zh-CN" altLang="en-US" dirty="0"/>
          </a:p>
        </p:txBody>
      </p:sp>
      <p:sp>
        <p:nvSpPr>
          <p:cNvPr id="3" name="文本框 2">
            <a:extLst>
              <a:ext uri="{FF2B5EF4-FFF2-40B4-BE49-F238E27FC236}">
                <a16:creationId xmlns:a16="http://schemas.microsoft.com/office/drawing/2014/main" id="{C692718C-8AEC-8F92-1262-80C26358D12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6" name="图片 5" descr="图片包含 图示&#10;&#10;AI 生成的内容可能不正确。">
            <a:extLst>
              <a:ext uri="{FF2B5EF4-FFF2-40B4-BE49-F238E27FC236}">
                <a16:creationId xmlns:a16="http://schemas.microsoft.com/office/drawing/2014/main" id="{EDD2BDDA-2C02-2FAE-BDEF-B5DE730CB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10" y="723962"/>
            <a:ext cx="7717314" cy="5410076"/>
          </a:xfrm>
          <a:prstGeom prst="rect">
            <a:avLst/>
          </a:prstGeom>
        </p:spPr>
      </p:pic>
    </p:spTree>
    <p:extLst>
      <p:ext uri="{BB962C8B-B14F-4D97-AF65-F5344CB8AC3E}">
        <p14:creationId xmlns:p14="http://schemas.microsoft.com/office/powerpoint/2010/main" val="1513875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4005-4391-5269-50C3-E2352462D957}"/>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93E8F10-5A74-7D03-D302-1D78DE0588F5}"/>
              </a:ext>
            </a:extLst>
          </p:cNvPr>
          <p:cNvSpPr txBox="1"/>
          <p:nvPr/>
        </p:nvSpPr>
        <p:spPr>
          <a:xfrm>
            <a:off x="0" y="857250"/>
            <a:ext cx="2774374" cy="415498"/>
          </a:xfrm>
          <a:prstGeom prst="rect">
            <a:avLst/>
          </a:prstGeom>
          <a:noFill/>
        </p:spPr>
        <p:txBody>
          <a:bodyPr wrap="square" rtlCol="0">
            <a:spAutoFit/>
          </a:bodyPr>
          <a:lstStyle/>
          <a:p>
            <a:r>
              <a:rPr lang="en-US" altLang="zh-CN" sz="2100" b="1" dirty="0" err="1"/>
              <a:t>lenght</a:t>
            </a:r>
            <a:endParaRPr lang="zh-CN" altLang="en-US" sz="2100" b="1" dirty="0"/>
          </a:p>
        </p:txBody>
      </p:sp>
      <p:pic>
        <p:nvPicPr>
          <p:cNvPr id="13" name="图片 12">
            <a:extLst>
              <a:ext uri="{FF2B5EF4-FFF2-40B4-BE49-F238E27FC236}">
                <a16:creationId xmlns:a16="http://schemas.microsoft.com/office/drawing/2014/main" id="{6420C2B9-A2D4-E3EB-AE69-C57CCDEA2F0F}"/>
              </a:ext>
            </a:extLst>
          </p:cNvPr>
          <p:cNvPicPr>
            <a:picLocks noChangeAspect="1"/>
          </p:cNvPicPr>
          <p:nvPr/>
        </p:nvPicPr>
        <p:blipFill>
          <a:blip r:embed="rId2"/>
          <a:stretch>
            <a:fillRect/>
          </a:stretch>
        </p:blipFill>
        <p:spPr>
          <a:xfrm>
            <a:off x="2224676" y="1496191"/>
            <a:ext cx="4894152" cy="2021963"/>
          </a:xfrm>
          <a:prstGeom prst="rect">
            <a:avLst/>
          </a:prstGeom>
        </p:spPr>
      </p:pic>
      <p:pic>
        <p:nvPicPr>
          <p:cNvPr id="15" name="图片 14">
            <a:extLst>
              <a:ext uri="{FF2B5EF4-FFF2-40B4-BE49-F238E27FC236}">
                <a16:creationId xmlns:a16="http://schemas.microsoft.com/office/drawing/2014/main" id="{EEDF6C2C-4DA8-37FD-5724-A76416FE5926}"/>
              </a:ext>
            </a:extLst>
          </p:cNvPr>
          <p:cNvPicPr>
            <a:picLocks noChangeAspect="1"/>
          </p:cNvPicPr>
          <p:nvPr/>
        </p:nvPicPr>
        <p:blipFill>
          <a:blip r:embed="rId3"/>
          <a:stretch>
            <a:fillRect/>
          </a:stretch>
        </p:blipFill>
        <p:spPr>
          <a:xfrm>
            <a:off x="2238967" y="3713818"/>
            <a:ext cx="4879862" cy="1993385"/>
          </a:xfrm>
          <a:prstGeom prst="rect">
            <a:avLst/>
          </a:prstGeom>
        </p:spPr>
      </p:pic>
      <p:sp>
        <p:nvSpPr>
          <p:cNvPr id="2" name="灯片编号占位符 1">
            <a:extLst>
              <a:ext uri="{FF2B5EF4-FFF2-40B4-BE49-F238E27FC236}">
                <a16:creationId xmlns:a16="http://schemas.microsoft.com/office/drawing/2014/main" id="{522251A2-101F-F8B1-6BB1-C5699425E532}"/>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49</a:t>
            </a:fld>
            <a:endParaRPr lang="zh-CN" altLang="en-US" dirty="0"/>
          </a:p>
        </p:txBody>
      </p:sp>
    </p:spTree>
    <p:extLst>
      <p:ext uri="{BB962C8B-B14F-4D97-AF65-F5344CB8AC3E}">
        <p14:creationId xmlns:p14="http://schemas.microsoft.com/office/powerpoint/2010/main" val="49319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A97E-560C-A73B-E74D-147D96A9ACD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7EB1DA-89CD-E5E9-BEE2-AFDBBAA8C263}"/>
              </a:ext>
            </a:extLst>
          </p:cNvPr>
          <p:cNvSpPr>
            <a:spLocks noGrp="1"/>
          </p:cNvSpPr>
          <p:nvPr>
            <p:ph type="sldNum" sz="quarter" idx="12"/>
          </p:nvPr>
        </p:nvSpPr>
        <p:spPr/>
        <p:txBody>
          <a:bodyPr/>
          <a:lstStyle/>
          <a:p>
            <a:fld id="{8D04ACF1-8115-4F2A-BC52-125D9799F304}" type="slidenum">
              <a:rPr lang="zh-CN" altLang="en-US" smtClean="0"/>
              <a:t>5</a:t>
            </a:fld>
            <a:endParaRPr lang="zh-CN" altLang="en-US"/>
          </a:p>
        </p:txBody>
      </p:sp>
      <p:sp>
        <p:nvSpPr>
          <p:cNvPr id="4" name="文本框 3">
            <a:extLst>
              <a:ext uri="{FF2B5EF4-FFF2-40B4-BE49-F238E27FC236}">
                <a16:creationId xmlns:a16="http://schemas.microsoft.com/office/drawing/2014/main" id="{EBF7E69B-EB56-512A-6725-1AAE4778DCE3}"/>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a:extLst>
              <a:ext uri="{FF2B5EF4-FFF2-40B4-BE49-F238E27FC236}">
                <a16:creationId xmlns:a16="http://schemas.microsoft.com/office/drawing/2014/main" id="{9E99CC28-6D1F-FCD9-0068-1E7CEF8F9FCB}"/>
              </a:ext>
            </a:extLst>
          </p:cNvPr>
          <p:cNvPicPr>
            <a:picLocks noChangeAspect="1"/>
          </p:cNvPicPr>
          <p:nvPr/>
        </p:nvPicPr>
        <p:blipFill>
          <a:blip r:embed="rId3"/>
          <a:srcRect l="3815" t="10326"/>
          <a:stretch>
            <a:fillRect/>
          </a:stretch>
        </p:blipFill>
        <p:spPr>
          <a:xfrm>
            <a:off x="191604" y="1237033"/>
            <a:ext cx="6134029" cy="3588690"/>
          </a:xfrm>
          <a:prstGeom prst="rect">
            <a:avLst/>
          </a:prstGeom>
        </p:spPr>
      </p:pic>
      <p:sp>
        <p:nvSpPr>
          <p:cNvPr id="7" name="文本框 6">
            <a:extLst>
              <a:ext uri="{FF2B5EF4-FFF2-40B4-BE49-F238E27FC236}">
                <a16:creationId xmlns:a16="http://schemas.microsoft.com/office/drawing/2014/main" id="{12B402E9-280E-02B2-A50C-F8E9EC9B0931}"/>
              </a:ext>
            </a:extLst>
          </p:cNvPr>
          <p:cNvSpPr txBox="1"/>
          <p:nvPr/>
        </p:nvSpPr>
        <p:spPr>
          <a:xfrm>
            <a:off x="1034883" y="4837886"/>
            <a:ext cx="4661068"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2 :Role of Smooth Muscle Cell Phenotypic Transition in Cerebral Aneurysm Formation and Rupture </a:t>
            </a:r>
            <a:r>
              <a:rPr kumimoji="1" lang="en-US" altLang="zh-CN" sz="1200" i="1" baseline="30000" dirty="0"/>
              <a:t>[2] </a:t>
            </a:r>
            <a:endParaRPr kumimoji="1" lang="zh-CN" altLang="en-US" sz="1200" i="1" dirty="0">
              <a:solidFill>
                <a:schemeClr val="tx1">
                  <a:lumMod val="65000"/>
                  <a:lumOff val="35000"/>
                </a:schemeClr>
              </a:solidFill>
            </a:endParaRPr>
          </a:p>
        </p:txBody>
      </p:sp>
      <p:sp>
        <p:nvSpPr>
          <p:cNvPr id="8" name="文本框 7">
            <a:extLst>
              <a:ext uri="{FF2B5EF4-FFF2-40B4-BE49-F238E27FC236}">
                <a16:creationId xmlns:a16="http://schemas.microsoft.com/office/drawing/2014/main" id="{2207C752-FA88-DCCB-2CBD-64CF660E720D}"/>
              </a:ext>
            </a:extLst>
          </p:cNvPr>
          <p:cNvSpPr txBox="1"/>
          <p:nvPr/>
        </p:nvSpPr>
        <p:spPr>
          <a:xfrm>
            <a:off x="-50542" y="6207272"/>
            <a:ext cx="8975467" cy="707886"/>
          </a:xfrm>
          <a:prstGeom prst="rect">
            <a:avLst/>
          </a:prstGeom>
          <a:noFill/>
        </p:spPr>
        <p:txBody>
          <a:bodyPr wrap="square">
            <a:spAutoFit/>
          </a:bodyPr>
          <a:lstStyle/>
          <a:p>
            <a:r>
              <a:rPr lang="en-US" altLang="zh-CN" sz="800" i="1" dirty="0"/>
              <a:t>[2] Starke, Robert M., et al. "Vascular smooth muscle cells in cerebral aneurysm pathogenesis." Translational stroke research 5.3 (2014): 338-346.</a:t>
            </a:r>
          </a:p>
          <a:p>
            <a:r>
              <a:rPr lang="en-US" altLang="zh-CN" sz="800" i="1" dirty="0"/>
              <a:t>[3] Zhang, Xue-Jing, et al. "Asymmetrical than symmetrical cerebral arterial bifurcations are more vulnerable to aneurysm presence." Scientific Reports 9.1 (2019): 17144.</a:t>
            </a:r>
          </a:p>
          <a:p>
            <a:r>
              <a:rPr lang="en-US" altLang="zh-CN" sz="800" i="1" dirty="0"/>
              <a:t>[4] Lauric, Alexandra, et al. "Curvature effect on hemodynamic conditions at the inner bend of the carotid siphon and its relation to aneurysm formation." Journal of biomechanics 47.12 (2014): 3018-3027.</a:t>
            </a:r>
          </a:p>
          <a:p>
            <a:r>
              <a:rPr lang="en-US" altLang="zh-CN" sz="800" i="1" dirty="0"/>
              <a:t>[5] </a:t>
            </a:r>
            <a:r>
              <a:rPr lang="en-US" altLang="zh-CN" sz="800" i="1" dirty="0" err="1"/>
              <a:t>Cevik</a:t>
            </a:r>
            <a:r>
              <a:rPr lang="en-US" altLang="zh-CN" sz="800" i="1" dirty="0"/>
              <a:t>, Yigit, et al. "Investigation of the morphometric characteristics of internal carotid artery between sexes and in patients with intracranial aneurysms." Surgical and Radiologic Anatomy 46.6 (2024): 859-869.</a:t>
            </a:r>
            <a:endParaRPr lang="zh-CN" altLang="en-US" sz="800" i="1" dirty="0"/>
          </a:p>
        </p:txBody>
      </p:sp>
      <p:sp>
        <p:nvSpPr>
          <p:cNvPr id="9" name="矩形: 圆角 8">
            <a:extLst>
              <a:ext uri="{FF2B5EF4-FFF2-40B4-BE49-F238E27FC236}">
                <a16:creationId xmlns:a16="http://schemas.microsoft.com/office/drawing/2014/main" id="{6A7450A0-0649-1584-79B7-48A7C24CD3A0}"/>
              </a:ext>
            </a:extLst>
          </p:cNvPr>
          <p:cNvSpPr/>
          <p:nvPr/>
        </p:nvSpPr>
        <p:spPr>
          <a:xfrm>
            <a:off x="83804" y="1074329"/>
            <a:ext cx="6300317" cy="4306608"/>
          </a:xfrm>
          <a:prstGeom prst="roundRect">
            <a:avLst>
              <a:gd name="adj" fmla="val 8192"/>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4461F3E-28FD-21F3-49D3-F02C449535ED}"/>
              </a:ext>
            </a:extLst>
          </p:cNvPr>
          <p:cNvPicPr>
            <a:picLocks noChangeAspect="1"/>
          </p:cNvPicPr>
          <p:nvPr/>
        </p:nvPicPr>
        <p:blipFill>
          <a:blip r:embed="rId4"/>
          <a:stretch>
            <a:fillRect/>
          </a:stretch>
        </p:blipFill>
        <p:spPr>
          <a:xfrm>
            <a:off x="7791796" y="1030518"/>
            <a:ext cx="1133129" cy="1191908"/>
          </a:xfrm>
          <a:prstGeom prst="rect">
            <a:avLst/>
          </a:prstGeom>
        </p:spPr>
      </p:pic>
      <p:pic>
        <p:nvPicPr>
          <p:cNvPr id="15" name="图片 14">
            <a:extLst>
              <a:ext uri="{FF2B5EF4-FFF2-40B4-BE49-F238E27FC236}">
                <a16:creationId xmlns:a16="http://schemas.microsoft.com/office/drawing/2014/main" id="{3F562D20-88E9-F9E8-04CF-990562417A57}"/>
              </a:ext>
            </a:extLst>
          </p:cNvPr>
          <p:cNvPicPr>
            <a:picLocks noChangeAspect="1"/>
          </p:cNvPicPr>
          <p:nvPr/>
        </p:nvPicPr>
        <p:blipFill>
          <a:blip r:embed="rId5"/>
          <a:srcRect t="14489"/>
          <a:stretch>
            <a:fillRect/>
          </a:stretch>
        </p:blipFill>
        <p:spPr>
          <a:xfrm>
            <a:off x="6600667" y="1132226"/>
            <a:ext cx="1191129" cy="1053016"/>
          </a:xfrm>
          <a:prstGeom prst="rect">
            <a:avLst/>
          </a:prstGeom>
        </p:spPr>
      </p:pic>
      <p:pic>
        <p:nvPicPr>
          <p:cNvPr id="17" name="图片 16">
            <a:extLst>
              <a:ext uri="{FF2B5EF4-FFF2-40B4-BE49-F238E27FC236}">
                <a16:creationId xmlns:a16="http://schemas.microsoft.com/office/drawing/2014/main" id="{2A617AFC-0942-4C79-CCFC-DE6DB7977A60}"/>
              </a:ext>
            </a:extLst>
          </p:cNvPr>
          <p:cNvPicPr>
            <a:picLocks noChangeAspect="1"/>
          </p:cNvPicPr>
          <p:nvPr/>
        </p:nvPicPr>
        <p:blipFill>
          <a:blip r:embed="rId6"/>
          <a:stretch>
            <a:fillRect/>
          </a:stretch>
        </p:blipFill>
        <p:spPr>
          <a:xfrm>
            <a:off x="7537443" y="476210"/>
            <a:ext cx="543001" cy="571580"/>
          </a:xfrm>
          <a:prstGeom prst="rect">
            <a:avLst/>
          </a:prstGeom>
        </p:spPr>
      </p:pic>
      <p:sp>
        <p:nvSpPr>
          <p:cNvPr id="18" name="文本框 17">
            <a:extLst>
              <a:ext uri="{FF2B5EF4-FFF2-40B4-BE49-F238E27FC236}">
                <a16:creationId xmlns:a16="http://schemas.microsoft.com/office/drawing/2014/main" id="{EFD0A027-3DBB-4053-62DA-12FE81120710}"/>
              </a:ext>
            </a:extLst>
          </p:cNvPr>
          <p:cNvSpPr txBox="1"/>
          <p:nvPr/>
        </p:nvSpPr>
        <p:spPr>
          <a:xfrm>
            <a:off x="7038136" y="2271120"/>
            <a:ext cx="1592552" cy="369332"/>
          </a:xfrm>
          <a:prstGeom prst="rect">
            <a:avLst/>
          </a:prstGeom>
          <a:noFill/>
        </p:spPr>
        <p:txBody>
          <a:bodyPr wrap="none" rtlCol="0">
            <a:spAutoFit/>
          </a:bodyPr>
          <a:lstStyle/>
          <a:p>
            <a:r>
              <a:rPr lang="en-US" altLang="zh-CN" b="1" dirty="0"/>
              <a:t>Bifurcation</a:t>
            </a:r>
            <a:r>
              <a:rPr kumimoji="1" lang="en-US" altLang="zh-CN" b="1" baseline="30000" dirty="0"/>
              <a:t> [3] </a:t>
            </a:r>
            <a:endParaRPr lang="zh-CN" altLang="en-US" b="1" dirty="0"/>
          </a:p>
        </p:txBody>
      </p:sp>
      <p:pic>
        <p:nvPicPr>
          <p:cNvPr id="20" name="图片 19">
            <a:extLst>
              <a:ext uri="{FF2B5EF4-FFF2-40B4-BE49-F238E27FC236}">
                <a16:creationId xmlns:a16="http://schemas.microsoft.com/office/drawing/2014/main" id="{F6984BBA-CFF5-7CD2-57B0-C5192E8B800B}"/>
              </a:ext>
            </a:extLst>
          </p:cNvPr>
          <p:cNvPicPr>
            <a:picLocks noChangeAspect="1"/>
          </p:cNvPicPr>
          <p:nvPr/>
        </p:nvPicPr>
        <p:blipFill>
          <a:blip r:embed="rId7"/>
          <a:stretch>
            <a:fillRect/>
          </a:stretch>
        </p:blipFill>
        <p:spPr>
          <a:xfrm>
            <a:off x="6577556" y="2907247"/>
            <a:ext cx="2462773" cy="1865100"/>
          </a:xfrm>
          <a:prstGeom prst="rect">
            <a:avLst/>
          </a:prstGeom>
        </p:spPr>
      </p:pic>
      <p:sp>
        <p:nvSpPr>
          <p:cNvPr id="21" name="文本框 20">
            <a:extLst>
              <a:ext uri="{FF2B5EF4-FFF2-40B4-BE49-F238E27FC236}">
                <a16:creationId xmlns:a16="http://schemas.microsoft.com/office/drawing/2014/main" id="{D12BDC3C-BD80-B9DC-23B8-3FBA34D42BDB}"/>
              </a:ext>
            </a:extLst>
          </p:cNvPr>
          <p:cNvSpPr txBox="1"/>
          <p:nvPr/>
        </p:nvSpPr>
        <p:spPr>
          <a:xfrm>
            <a:off x="7386619" y="4910847"/>
            <a:ext cx="971741" cy="369332"/>
          </a:xfrm>
          <a:prstGeom prst="rect">
            <a:avLst/>
          </a:prstGeom>
          <a:noFill/>
        </p:spPr>
        <p:txBody>
          <a:bodyPr wrap="none" rtlCol="0">
            <a:spAutoFit/>
          </a:bodyPr>
          <a:lstStyle/>
          <a:p>
            <a:r>
              <a:rPr lang="en-US" altLang="zh-CN" b="1" dirty="0"/>
              <a:t>Bend</a:t>
            </a:r>
            <a:r>
              <a:rPr kumimoji="1" lang="en-US" altLang="zh-CN" b="1" baseline="30000" dirty="0"/>
              <a:t> [4] </a:t>
            </a:r>
            <a:endParaRPr lang="zh-CN" altLang="en-US" b="1" dirty="0"/>
          </a:p>
        </p:txBody>
      </p:sp>
      <p:sp>
        <p:nvSpPr>
          <p:cNvPr id="22" name="文本框 21">
            <a:extLst>
              <a:ext uri="{FF2B5EF4-FFF2-40B4-BE49-F238E27FC236}">
                <a16:creationId xmlns:a16="http://schemas.microsoft.com/office/drawing/2014/main" id="{F37C59C8-8BB2-E935-6B26-D4F7AC69BA3B}"/>
              </a:ext>
            </a:extLst>
          </p:cNvPr>
          <p:cNvSpPr txBox="1"/>
          <p:nvPr/>
        </p:nvSpPr>
        <p:spPr>
          <a:xfrm>
            <a:off x="191604" y="5414339"/>
            <a:ext cx="8848725" cy="369332"/>
          </a:xfrm>
          <a:prstGeom prst="rect">
            <a:avLst/>
          </a:prstGeom>
          <a:noFill/>
        </p:spPr>
        <p:txBody>
          <a:bodyPr wrap="square" rtlCol="0">
            <a:spAutoFit/>
          </a:bodyPr>
          <a:lstStyle/>
          <a:p>
            <a:r>
              <a:rPr kumimoji="1" lang="en-US" altLang="zh-CN" dirty="0"/>
              <a:t>Aneurysm formation is influenced by the anatomical structure of blood vessels</a:t>
            </a:r>
            <a:r>
              <a:rPr kumimoji="1" lang="en-US" altLang="zh-CN" b="1" baseline="30000" dirty="0"/>
              <a:t> </a:t>
            </a:r>
            <a:r>
              <a:rPr kumimoji="1" lang="en-US" altLang="zh-CN" baseline="30000" dirty="0"/>
              <a:t>[4][5] </a:t>
            </a:r>
            <a:endParaRPr kumimoji="1" lang="zh-CN" altLang="en-US" dirty="0"/>
          </a:p>
        </p:txBody>
      </p:sp>
      <p:sp>
        <p:nvSpPr>
          <p:cNvPr id="23" name="文本框 22">
            <a:extLst>
              <a:ext uri="{FF2B5EF4-FFF2-40B4-BE49-F238E27FC236}">
                <a16:creationId xmlns:a16="http://schemas.microsoft.com/office/drawing/2014/main" id="{3BEDDFD1-89DD-036C-8B37-1CE1CACB50D5}"/>
              </a:ext>
            </a:extLst>
          </p:cNvPr>
          <p:cNvSpPr txBox="1"/>
          <p:nvPr/>
        </p:nvSpPr>
        <p:spPr>
          <a:xfrm>
            <a:off x="2013297" y="5748540"/>
            <a:ext cx="3886200" cy="369332"/>
          </a:xfrm>
          <a:prstGeom prst="rect">
            <a:avLst/>
          </a:prstGeom>
          <a:noFill/>
        </p:spPr>
        <p:txBody>
          <a:bodyPr wrap="square" rtlCol="0">
            <a:spAutoFit/>
          </a:bodyPr>
          <a:lstStyle/>
          <a:p>
            <a:r>
              <a:rPr kumimoji="1" lang="en-US" altLang="zh-CN" dirty="0">
                <a:solidFill>
                  <a:schemeClr val="tx2">
                    <a:lumMod val="50000"/>
                    <a:lumOff val="50000"/>
                  </a:schemeClr>
                </a:solidFill>
              </a:rPr>
              <a:t>Age,  Sex,  Lifestyle habits,  Heredity...</a:t>
            </a:r>
            <a:endParaRPr kumimoji="1" lang="zh-CN" altLang="en-US" dirty="0">
              <a:solidFill>
                <a:schemeClr val="tx2">
                  <a:lumMod val="50000"/>
                  <a:lumOff val="50000"/>
                </a:schemeClr>
              </a:solidFill>
            </a:endParaRPr>
          </a:p>
        </p:txBody>
      </p:sp>
      <p:sp>
        <p:nvSpPr>
          <p:cNvPr id="24" name="圆角矩形 9">
            <a:extLst>
              <a:ext uri="{FF2B5EF4-FFF2-40B4-BE49-F238E27FC236}">
                <a16:creationId xmlns:a16="http://schemas.microsoft.com/office/drawing/2014/main" id="{A9D91EBF-7632-4A8E-E8B1-372CA837B9CD}"/>
              </a:ext>
            </a:extLst>
          </p:cNvPr>
          <p:cNvSpPr/>
          <p:nvPr/>
        </p:nvSpPr>
        <p:spPr>
          <a:xfrm>
            <a:off x="7557135" y="466095"/>
            <a:ext cx="1406928" cy="419298"/>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sp>
        <p:nvSpPr>
          <p:cNvPr id="3" name="文本框 2">
            <a:extLst>
              <a:ext uri="{FF2B5EF4-FFF2-40B4-BE49-F238E27FC236}">
                <a16:creationId xmlns:a16="http://schemas.microsoft.com/office/drawing/2014/main" id="{957F42CF-EDE7-3629-B8A9-81039D60175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2148181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D4D3F-408D-710B-38C2-E16CF49A7EB2}"/>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5EAB3AF-A964-1AE3-6F88-825F1F01127C}"/>
              </a:ext>
            </a:extLst>
          </p:cNvPr>
          <p:cNvSpPr txBox="1"/>
          <p:nvPr/>
        </p:nvSpPr>
        <p:spPr>
          <a:xfrm>
            <a:off x="0" y="857250"/>
            <a:ext cx="4779169" cy="415498"/>
          </a:xfrm>
          <a:prstGeom prst="rect">
            <a:avLst/>
          </a:prstGeom>
          <a:noFill/>
        </p:spPr>
        <p:txBody>
          <a:bodyPr wrap="square" rtlCol="0">
            <a:spAutoFit/>
          </a:bodyPr>
          <a:lstStyle/>
          <a:p>
            <a:r>
              <a:rPr lang="en-US" altLang="zh-CN" sz="2100" b="1"/>
              <a:t>Geometric Shape Classification [1]</a:t>
            </a:r>
            <a:endParaRPr lang="zh-CN" altLang="en-US" sz="2100" b="1"/>
          </a:p>
        </p:txBody>
      </p:sp>
      <p:pic>
        <p:nvPicPr>
          <p:cNvPr id="13" name="图片 12" descr="图示&#10;&#10;AI 生成的内容可能不正确。">
            <a:extLst>
              <a:ext uri="{FF2B5EF4-FFF2-40B4-BE49-F238E27FC236}">
                <a16:creationId xmlns:a16="http://schemas.microsoft.com/office/drawing/2014/main" id="{65093618-35C9-35ED-DEF7-E2B9448BF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734" y="1710378"/>
            <a:ext cx="2271557" cy="3174958"/>
          </a:xfrm>
          <a:prstGeom prst="rect">
            <a:avLst/>
          </a:prstGeom>
        </p:spPr>
      </p:pic>
      <p:pic>
        <p:nvPicPr>
          <p:cNvPr id="15" name="图片 14" descr="图示&#10;&#10;AI 生成的内容可能不正确。">
            <a:extLst>
              <a:ext uri="{FF2B5EF4-FFF2-40B4-BE49-F238E27FC236}">
                <a16:creationId xmlns:a16="http://schemas.microsoft.com/office/drawing/2014/main" id="{1910CB3E-08DE-709D-F458-DD8E3B6BF515}"/>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349215" y="1710378"/>
            <a:ext cx="2423633" cy="3174958"/>
          </a:xfrm>
          <a:prstGeom prst="rect">
            <a:avLst/>
          </a:prstGeom>
        </p:spPr>
      </p:pic>
      <p:sp>
        <p:nvSpPr>
          <p:cNvPr id="26" name="文本框 25">
            <a:extLst>
              <a:ext uri="{FF2B5EF4-FFF2-40B4-BE49-F238E27FC236}">
                <a16:creationId xmlns:a16="http://schemas.microsoft.com/office/drawing/2014/main" id="{466B4CB3-2926-3CE9-D793-C80C5474B278}"/>
              </a:ext>
            </a:extLst>
          </p:cNvPr>
          <p:cNvSpPr txBox="1"/>
          <p:nvPr/>
        </p:nvSpPr>
        <p:spPr>
          <a:xfrm>
            <a:off x="243740" y="4885336"/>
            <a:ext cx="2656551" cy="230832"/>
          </a:xfrm>
          <a:prstGeom prst="rect">
            <a:avLst/>
          </a:prstGeom>
          <a:noFill/>
        </p:spPr>
        <p:txBody>
          <a:bodyPr wrap="square" rtlCol="0">
            <a:spAutoFit/>
          </a:bodyPr>
          <a:lstStyle/>
          <a:p>
            <a:r>
              <a:rPr lang="en-US" altLang="zh-CN" sz="900" i="1"/>
              <a:t>Fig.3 Flowchart of Defining the Classification</a:t>
            </a:r>
            <a:endParaRPr lang="zh-CN" altLang="en-US" sz="900" i="1"/>
          </a:p>
        </p:txBody>
      </p:sp>
      <p:sp>
        <p:nvSpPr>
          <p:cNvPr id="27" name="文本框 26">
            <a:extLst>
              <a:ext uri="{FF2B5EF4-FFF2-40B4-BE49-F238E27FC236}">
                <a16:creationId xmlns:a16="http://schemas.microsoft.com/office/drawing/2014/main" id="{49EF5042-5BCF-C53C-5221-D94748280BB8}"/>
              </a:ext>
            </a:extLst>
          </p:cNvPr>
          <p:cNvSpPr txBox="1"/>
          <p:nvPr/>
        </p:nvSpPr>
        <p:spPr>
          <a:xfrm>
            <a:off x="3498685" y="4885335"/>
            <a:ext cx="1703038" cy="230832"/>
          </a:xfrm>
          <a:prstGeom prst="rect">
            <a:avLst/>
          </a:prstGeom>
          <a:noFill/>
        </p:spPr>
        <p:txBody>
          <a:bodyPr wrap="square" rtlCol="0">
            <a:spAutoFit/>
          </a:bodyPr>
          <a:lstStyle/>
          <a:p>
            <a:r>
              <a:rPr lang="en-US" altLang="zh-CN" sz="900" i="1"/>
              <a:t>Fig.4 Segmentation of ICA</a:t>
            </a:r>
            <a:endParaRPr lang="zh-CN" altLang="en-US" sz="900" i="1"/>
          </a:p>
        </p:txBody>
      </p:sp>
      <p:pic>
        <p:nvPicPr>
          <p:cNvPr id="29" name="图片 28">
            <a:extLst>
              <a:ext uri="{FF2B5EF4-FFF2-40B4-BE49-F238E27FC236}">
                <a16:creationId xmlns:a16="http://schemas.microsoft.com/office/drawing/2014/main" id="{27E24B93-E632-17B5-1DC1-0D2FEA1E9702}"/>
              </a:ext>
            </a:extLst>
          </p:cNvPr>
          <p:cNvPicPr>
            <a:picLocks noChangeAspect="1"/>
          </p:cNvPicPr>
          <p:nvPr/>
        </p:nvPicPr>
        <p:blipFill>
          <a:blip r:embed="rId4"/>
          <a:stretch>
            <a:fillRect/>
          </a:stretch>
        </p:blipFill>
        <p:spPr>
          <a:xfrm>
            <a:off x="6375752" y="3736828"/>
            <a:ext cx="1918272" cy="1295243"/>
          </a:xfrm>
          <a:prstGeom prst="rect">
            <a:avLst/>
          </a:prstGeom>
        </p:spPr>
      </p:pic>
      <p:sp>
        <p:nvSpPr>
          <p:cNvPr id="30" name="文本框 29">
            <a:extLst>
              <a:ext uri="{FF2B5EF4-FFF2-40B4-BE49-F238E27FC236}">
                <a16:creationId xmlns:a16="http://schemas.microsoft.com/office/drawing/2014/main" id="{C208234A-FC81-8085-7D9D-2BE99E2B0B7F}"/>
              </a:ext>
            </a:extLst>
          </p:cNvPr>
          <p:cNvSpPr txBox="1"/>
          <p:nvPr/>
        </p:nvSpPr>
        <p:spPr>
          <a:xfrm>
            <a:off x="6483369" y="5042206"/>
            <a:ext cx="1703038" cy="369332"/>
          </a:xfrm>
          <a:prstGeom prst="rect">
            <a:avLst/>
          </a:prstGeom>
          <a:noFill/>
        </p:spPr>
        <p:txBody>
          <a:bodyPr wrap="square" rtlCol="0">
            <a:spAutoFit/>
          </a:bodyPr>
          <a:lstStyle/>
          <a:p>
            <a:r>
              <a:rPr lang="en-US" altLang="zh-CN" sz="900" i="1"/>
              <a:t>Table 1. Results of Classification.</a:t>
            </a:r>
            <a:endParaRPr lang="zh-CN" altLang="en-US" sz="900" i="1"/>
          </a:p>
        </p:txBody>
      </p:sp>
      <p:sp>
        <p:nvSpPr>
          <p:cNvPr id="31" name="矩形 30">
            <a:extLst>
              <a:ext uri="{FF2B5EF4-FFF2-40B4-BE49-F238E27FC236}">
                <a16:creationId xmlns:a16="http://schemas.microsoft.com/office/drawing/2014/main" id="{6DF0136A-9F25-40D8-E3EE-54B5D7BDD324}"/>
              </a:ext>
            </a:extLst>
          </p:cNvPr>
          <p:cNvSpPr/>
          <p:nvPr/>
        </p:nvSpPr>
        <p:spPr>
          <a:xfrm>
            <a:off x="144278" y="1603772"/>
            <a:ext cx="5393531" cy="365045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350"/>
          </a:p>
        </p:txBody>
      </p:sp>
      <p:pic>
        <p:nvPicPr>
          <p:cNvPr id="33" name="图片 32">
            <a:extLst>
              <a:ext uri="{FF2B5EF4-FFF2-40B4-BE49-F238E27FC236}">
                <a16:creationId xmlns:a16="http://schemas.microsoft.com/office/drawing/2014/main" id="{052334AA-7E8C-4075-05F3-06C3F3400DC9}"/>
              </a:ext>
            </a:extLst>
          </p:cNvPr>
          <p:cNvPicPr>
            <a:picLocks noChangeAspect="1"/>
          </p:cNvPicPr>
          <p:nvPr/>
        </p:nvPicPr>
        <p:blipFill>
          <a:blip r:embed="rId5"/>
          <a:stretch>
            <a:fillRect/>
          </a:stretch>
        </p:blipFill>
        <p:spPr>
          <a:xfrm>
            <a:off x="5680612" y="1478163"/>
            <a:ext cx="3046243" cy="1903176"/>
          </a:xfrm>
          <a:prstGeom prst="rect">
            <a:avLst/>
          </a:prstGeom>
        </p:spPr>
      </p:pic>
      <p:sp>
        <p:nvSpPr>
          <p:cNvPr id="34" name="文本框 33">
            <a:extLst>
              <a:ext uri="{FF2B5EF4-FFF2-40B4-BE49-F238E27FC236}">
                <a16:creationId xmlns:a16="http://schemas.microsoft.com/office/drawing/2014/main" id="{13C53FA7-CD37-0850-F2D9-A557EC92A713}"/>
              </a:ext>
            </a:extLst>
          </p:cNvPr>
          <p:cNvSpPr txBox="1"/>
          <p:nvPr/>
        </p:nvSpPr>
        <p:spPr>
          <a:xfrm>
            <a:off x="5876612" y="3358538"/>
            <a:ext cx="3217382" cy="230832"/>
          </a:xfrm>
          <a:prstGeom prst="rect">
            <a:avLst/>
          </a:prstGeom>
          <a:noFill/>
        </p:spPr>
        <p:txBody>
          <a:bodyPr wrap="square" rtlCol="0">
            <a:spAutoFit/>
          </a:bodyPr>
          <a:lstStyle/>
          <a:p>
            <a:r>
              <a:rPr lang="en-US" altLang="zh-CN" sz="900" i="1"/>
              <a:t>Fig.5 Sample ICA Shape Types from Classification Results</a:t>
            </a:r>
            <a:endParaRPr lang="zh-CN" altLang="en-US" sz="900" i="1"/>
          </a:p>
        </p:txBody>
      </p:sp>
      <p:sp>
        <p:nvSpPr>
          <p:cNvPr id="3" name="灯片编号占位符 1">
            <a:extLst>
              <a:ext uri="{FF2B5EF4-FFF2-40B4-BE49-F238E27FC236}">
                <a16:creationId xmlns:a16="http://schemas.microsoft.com/office/drawing/2014/main" id="{F2240C73-8F04-4149-EA60-D0758758E52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50</a:t>
            </a:fld>
            <a:endParaRPr lang="zh-CN" altLang="en-US" dirty="0"/>
          </a:p>
        </p:txBody>
      </p:sp>
    </p:spTree>
    <p:extLst>
      <p:ext uri="{BB962C8B-B14F-4D97-AF65-F5344CB8AC3E}">
        <p14:creationId xmlns:p14="http://schemas.microsoft.com/office/powerpoint/2010/main" val="1842525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61A4-3072-BF63-A6F3-18F786C3E1F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20D90F1-457B-D1CF-5CF3-ADCB8E64E191}"/>
              </a:ext>
            </a:extLst>
          </p:cNvPr>
          <p:cNvSpPr txBox="1"/>
          <p:nvPr/>
        </p:nvSpPr>
        <p:spPr>
          <a:xfrm>
            <a:off x="0" y="857250"/>
            <a:ext cx="4779169" cy="415498"/>
          </a:xfrm>
          <a:prstGeom prst="rect">
            <a:avLst/>
          </a:prstGeom>
          <a:noFill/>
        </p:spPr>
        <p:txBody>
          <a:bodyPr wrap="square" rtlCol="0">
            <a:spAutoFit/>
          </a:bodyPr>
          <a:lstStyle/>
          <a:p>
            <a:r>
              <a:rPr lang="en-US" altLang="zh-CN" sz="2100" b="1"/>
              <a:t>Automated CFD Mesh Generation [2]</a:t>
            </a:r>
            <a:endParaRPr lang="zh-CN" altLang="en-US" sz="2100" b="1"/>
          </a:p>
        </p:txBody>
      </p:sp>
      <p:sp>
        <p:nvSpPr>
          <p:cNvPr id="2" name="文本框 1">
            <a:extLst>
              <a:ext uri="{FF2B5EF4-FFF2-40B4-BE49-F238E27FC236}">
                <a16:creationId xmlns:a16="http://schemas.microsoft.com/office/drawing/2014/main" id="{7CC87527-0031-EA68-458D-40CAD6E99E74}"/>
              </a:ext>
            </a:extLst>
          </p:cNvPr>
          <p:cNvSpPr txBox="1"/>
          <p:nvPr/>
        </p:nvSpPr>
        <p:spPr>
          <a:xfrm>
            <a:off x="0" y="1199659"/>
            <a:ext cx="4779169" cy="369332"/>
          </a:xfrm>
          <a:prstGeom prst="rect">
            <a:avLst/>
          </a:prstGeom>
          <a:noFill/>
        </p:spPr>
        <p:txBody>
          <a:bodyPr wrap="square" rtlCol="0">
            <a:spAutoFit/>
          </a:bodyPr>
          <a:lstStyle/>
          <a:p>
            <a:r>
              <a:rPr lang="en-US" altLang="zh-CN" b="1" u="sng"/>
              <a:t>Method</a:t>
            </a:r>
            <a:endParaRPr lang="zh-CN" altLang="en-US" b="1" u="sng"/>
          </a:p>
        </p:txBody>
      </p:sp>
      <p:pic>
        <p:nvPicPr>
          <p:cNvPr id="5" name="图片 4">
            <a:extLst>
              <a:ext uri="{FF2B5EF4-FFF2-40B4-BE49-F238E27FC236}">
                <a16:creationId xmlns:a16="http://schemas.microsoft.com/office/drawing/2014/main" id="{CF041343-8B31-A2E1-8095-60D00A04BFB1}"/>
              </a:ext>
            </a:extLst>
          </p:cNvPr>
          <p:cNvPicPr>
            <a:picLocks noChangeAspect="1"/>
          </p:cNvPicPr>
          <p:nvPr/>
        </p:nvPicPr>
        <p:blipFill>
          <a:blip r:embed="rId2"/>
          <a:stretch>
            <a:fillRect/>
          </a:stretch>
        </p:blipFill>
        <p:spPr>
          <a:xfrm>
            <a:off x="251010" y="3993358"/>
            <a:ext cx="4277148" cy="1890203"/>
          </a:xfrm>
          <a:prstGeom prst="rect">
            <a:avLst/>
          </a:prstGeom>
        </p:spPr>
      </p:pic>
      <p:pic>
        <p:nvPicPr>
          <p:cNvPr id="8" name="图片 7">
            <a:extLst>
              <a:ext uri="{FF2B5EF4-FFF2-40B4-BE49-F238E27FC236}">
                <a16:creationId xmlns:a16="http://schemas.microsoft.com/office/drawing/2014/main" id="{393801AC-D200-86BE-B0D9-AC291760D802}"/>
              </a:ext>
            </a:extLst>
          </p:cNvPr>
          <p:cNvPicPr>
            <a:picLocks noChangeAspect="1"/>
          </p:cNvPicPr>
          <p:nvPr/>
        </p:nvPicPr>
        <p:blipFill>
          <a:blip r:embed="rId3"/>
          <a:stretch>
            <a:fillRect/>
          </a:stretch>
        </p:blipFill>
        <p:spPr>
          <a:xfrm>
            <a:off x="56824" y="1720714"/>
            <a:ext cx="4427492" cy="2210356"/>
          </a:xfrm>
          <a:prstGeom prst="rect">
            <a:avLst/>
          </a:prstGeom>
        </p:spPr>
      </p:pic>
      <p:sp>
        <p:nvSpPr>
          <p:cNvPr id="3" name="灯片编号占位符 1">
            <a:extLst>
              <a:ext uri="{FF2B5EF4-FFF2-40B4-BE49-F238E27FC236}">
                <a16:creationId xmlns:a16="http://schemas.microsoft.com/office/drawing/2014/main" id="{FEF04428-737D-42B2-475B-A883BE3A461B}"/>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51</a:t>
            </a:fld>
            <a:endParaRPr lang="zh-CN" altLang="en-US" dirty="0"/>
          </a:p>
        </p:txBody>
      </p:sp>
    </p:spTree>
    <p:extLst>
      <p:ext uri="{BB962C8B-B14F-4D97-AF65-F5344CB8AC3E}">
        <p14:creationId xmlns:p14="http://schemas.microsoft.com/office/powerpoint/2010/main" val="712640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AI 生成的内容可能不正确。">
            <a:extLst>
              <a:ext uri="{FF2B5EF4-FFF2-40B4-BE49-F238E27FC236}">
                <a16:creationId xmlns:a16="http://schemas.microsoft.com/office/drawing/2014/main" id="{A9082697-2B19-8B04-4EAF-C403CADF9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1078706"/>
            <a:ext cx="8543925" cy="4700588"/>
          </a:xfrm>
          <a:prstGeom prst="rect">
            <a:avLst/>
          </a:prstGeom>
        </p:spPr>
      </p:pic>
      <p:sp>
        <p:nvSpPr>
          <p:cNvPr id="2" name="灯片编号占位符 1">
            <a:extLst>
              <a:ext uri="{FF2B5EF4-FFF2-40B4-BE49-F238E27FC236}">
                <a16:creationId xmlns:a16="http://schemas.microsoft.com/office/drawing/2014/main" id="{4432E4D1-CDD0-7DDD-100E-F051056D572A}"/>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52</a:t>
            </a:fld>
            <a:endParaRPr lang="zh-CN" altLang="en-US" dirty="0"/>
          </a:p>
        </p:txBody>
      </p:sp>
    </p:spTree>
    <p:extLst>
      <p:ext uri="{BB962C8B-B14F-4D97-AF65-F5344CB8AC3E}">
        <p14:creationId xmlns:p14="http://schemas.microsoft.com/office/powerpoint/2010/main" val="3367894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55114AE-9A7C-B40C-F126-DAF04470B3FE}"/>
              </a:ext>
            </a:extLst>
          </p:cNvPr>
          <p:cNvPicPr>
            <a:picLocks noChangeAspect="1"/>
          </p:cNvPicPr>
          <p:nvPr/>
        </p:nvPicPr>
        <p:blipFill>
          <a:blip r:embed="rId2"/>
          <a:stretch>
            <a:fillRect/>
          </a:stretch>
        </p:blipFill>
        <p:spPr>
          <a:xfrm>
            <a:off x="3328814" y="1247725"/>
            <a:ext cx="2457793" cy="557291"/>
          </a:xfrm>
          <a:prstGeom prst="rect">
            <a:avLst/>
          </a:prstGeom>
        </p:spPr>
      </p:pic>
      <p:pic>
        <p:nvPicPr>
          <p:cNvPr id="6" name="图片 5">
            <a:extLst>
              <a:ext uri="{FF2B5EF4-FFF2-40B4-BE49-F238E27FC236}">
                <a16:creationId xmlns:a16="http://schemas.microsoft.com/office/drawing/2014/main" id="{20A81119-0ACE-0723-61EA-8E7B1126B002}"/>
              </a:ext>
            </a:extLst>
          </p:cNvPr>
          <p:cNvPicPr>
            <a:picLocks noChangeAspect="1"/>
          </p:cNvPicPr>
          <p:nvPr/>
        </p:nvPicPr>
        <p:blipFill>
          <a:blip r:embed="rId3"/>
          <a:stretch>
            <a:fillRect/>
          </a:stretch>
        </p:blipFill>
        <p:spPr>
          <a:xfrm>
            <a:off x="3200209" y="2113412"/>
            <a:ext cx="2586398" cy="1321778"/>
          </a:xfrm>
          <a:prstGeom prst="rect">
            <a:avLst/>
          </a:prstGeom>
        </p:spPr>
      </p:pic>
      <p:pic>
        <p:nvPicPr>
          <p:cNvPr id="8" name="图片 7">
            <a:extLst>
              <a:ext uri="{FF2B5EF4-FFF2-40B4-BE49-F238E27FC236}">
                <a16:creationId xmlns:a16="http://schemas.microsoft.com/office/drawing/2014/main" id="{30A850F3-AB5D-AD2D-23E3-347376EA33E1}"/>
              </a:ext>
            </a:extLst>
          </p:cNvPr>
          <p:cNvPicPr>
            <a:picLocks noChangeAspect="1"/>
          </p:cNvPicPr>
          <p:nvPr/>
        </p:nvPicPr>
        <p:blipFill>
          <a:blip r:embed="rId4"/>
          <a:stretch>
            <a:fillRect/>
          </a:stretch>
        </p:blipFill>
        <p:spPr>
          <a:xfrm>
            <a:off x="3200209" y="3529982"/>
            <a:ext cx="2743583" cy="1214607"/>
          </a:xfrm>
          <a:prstGeom prst="rect">
            <a:avLst/>
          </a:prstGeom>
        </p:spPr>
      </p:pic>
      <p:pic>
        <p:nvPicPr>
          <p:cNvPr id="10" name="图片 9">
            <a:extLst>
              <a:ext uri="{FF2B5EF4-FFF2-40B4-BE49-F238E27FC236}">
                <a16:creationId xmlns:a16="http://schemas.microsoft.com/office/drawing/2014/main" id="{997247DB-ADA4-092B-9DB9-F5D6E6D5781F}"/>
              </a:ext>
            </a:extLst>
          </p:cNvPr>
          <p:cNvPicPr>
            <a:picLocks noChangeAspect="1"/>
          </p:cNvPicPr>
          <p:nvPr/>
        </p:nvPicPr>
        <p:blipFill>
          <a:blip r:embed="rId5"/>
          <a:stretch>
            <a:fillRect/>
          </a:stretch>
        </p:blipFill>
        <p:spPr>
          <a:xfrm>
            <a:off x="2578783" y="4867222"/>
            <a:ext cx="4344006" cy="585869"/>
          </a:xfrm>
          <a:prstGeom prst="rect">
            <a:avLst/>
          </a:prstGeom>
        </p:spPr>
      </p:pic>
      <p:sp>
        <p:nvSpPr>
          <p:cNvPr id="2" name="灯片编号占位符 1">
            <a:extLst>
              <a:ext uri="{FF2B5EF4-FFF2-40B4-BE49-F238E27FC236}">
                <a16:creationId xmlns:a16="http://schemas.microsoft.com/office/drawing/2014/main" id="{06E330E1-77A8-C80E-8D52-B8AB832E5D18}"/>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53</a:t>
            </a:fld>
            <a:endParaRPr lang="zh-CN" altLang="en-US" dirty="0"/>
          </a:p>
        </p:txBody>
      </p:sp>
    </p:spTree>
    <p:extLst>
      <p:ext uri="{BB962C8B-B14F-4D97-AF65-F5344CB8AC3E}">
        <p14:creationId xmlns:p14="http://schemas.microsoft.com/office/powerpoint/2010/main" val="3424132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06AD5-9065-C8A0-838A-55D72C5F724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A747AC-BA97-0990-FE98-F73F45B3BCB5}"/>
              </a:ext>
            </a:extLst>
          </p:cNvPr>
          <p:cNvSpPr>
            <a:spLocks noGrp="1"/>
          </p:cNvSpPr>
          <p:nvPr>
            <p:ph type="sldNum" sz="quarter" idx="12"/>
          </p:nvPr>
        </p:nvSpPr>
        <p:spPr/>
        <p:txBody>
          <a:bodyPr/>
          <a:lstStyle/>
          <a:p>
            <a:fld id="{8D04ACF1-8115-4F2A-BC52-125D9799F304}" type="slidenum">
              <a:rPr lang="zh-CN" altLang="en-US" smtClean="0"/>
              <a:t>54</a:t>
            </a:fld>
            <a:endParaRPr lang="zh-CN" altLang="en-US" dirty="0"/>
          </a:p>
        </p:txBody>
      </p:sp>
      <p:sp>
        <p:nvSpPr>
          <p:cNvPr id="6" name="文本框 5">
            <a:extLst>
              <a:ext uri="{FF2B5EF4-FFF2-40B4-BE49-F238E27FC236}">
                <a16:creationId xmlns:a16="http://schemas.microsoft.com/office/drawing/2014/main" id="{21C4C97A-D7FC-1F13-8F4A-508C5071EDAB}"/>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Extraction of ICA Morphological Features</a:t>
            </a:r>
          </a:p>
        </p:txBody>
      </p:sp>
      <p:sp>
        <p:nvSpPr>
          <p:cNvPr id="3" name="文本框 2">
            <a:extLst>
              <a:ext uri="{FF2B5EF4-FFF2-40B4-BE49-F238E27FC236}">
                <a16:creationId xmlns:a16="http://schemas.microsoft.com/office/drawing/2014/main" id="{1FA9840E-BE62-0140-B424-F990CF61B2F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descr="图表, 折线图&#10;&#10;AI 生成的内容可能不正确。">
            <a:extLst>
              <a:ext uri="{FF2B5EF4-FFF2-40B4-BE49-F238E27FC236}">
                <a16:creationId xmlns:a16="http://schemas.microsoft.com/office/drawing/2014/main" id="{D035F87F-1CDF-75C1-5E69-BB0768C4F59D}"/>
              </a:ext>
            </a:extLst>
          </p:cNvPr>
          <p:cNvPicPr>
            <a:picLocks noChangeAspect="1"/>
          </p:cNvPicPr>
          <p:nvPr/>
        </p:nvPicPr>
        <p:blipFill>
          <a:blip r:embed="rId3">
            <a:extLst>
              <a:ext uri="{28A0092B-C50C-407E-A947-70E740481C1C}">
                <a14:useLocalDpi xmlns:a14="http://schemas.microsoft.com/office/drawing/2010/main" val="0"/>
              </a:ext>
            </a:extLst>
          </a:blip>
          <a:srcRect b="50000"/>
          <a:stretch>
            <a:fillRect/>
          </a:stretch>
        </p:blipFill>
        <p:spPr>
          <a:xfrm>
            <a:off x="2667189" y="2888157"/>
            <a:ext cx="6177254" cy="1310462"/>
          </a:xfrm>
          <a:prstGeom prst="rect">
            <a:avLst/>
          </a:prstGeom>
        </p:spPr>
      </p:pic>
      <p:pic>
        <p:nvPicPr>
          <p:cNvPr id="26" name="图片 25">
            <a:extLst>
              <a:ext uri="{FF2B5EF4-FFF2-40B4-BE49-F238E27FC236}">
                <a16:creationId xmlns:a16="http://schemas.microsoft.com/office/drawing/2014/main" id="{5E419D4F-8ADC-D1CF-FE14-AC24FECA9B9C}"/>
              </a:ext>
            </a:extLst>
          </p:cNvPr>
          <p:cNvPicPr>
            <a:picLocks noChangeAspect="1"/>
          </p:cNvPicPr>
          <p:nvPr/>
        </p:nvPicPr>
        <p:blipFill>
          <a:blip r:embed="rId4"/>
          <a:stretch>
            <a:fillRect/>
          </a:stretch>
        </p:blipFill>
        <p:spPr>
          <a:xfrm>
            <a:off x="210626" y="3331238"/>
            <a:ext cx="2215105" cy="1757439"/>
          </a:xfrm>
          <a:prstGeom prst="rect">
            <a:avLst/>
          </a:prstGeom>
        </p:spPr>
      </p:pic>
      <p:pic>
        <p:nvPicPr>
          <p:cNvPr id="28" name="图片 27">
            <a:extLst>
              <a:ext uri="{FF2B5EF4-FFF2-40B4-BE49-F238E27FC236}">
                <a16:creationId xmlns:a16="http://schemas.microsoft.com/office/drawing/2014/main" id="{625E524F-C007-B4E7-4DB0-69B8C31615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68137" y="5182586"/>
            <a:ext cx="2423638" cy="910845"/>
          </a:xfrm>
          <a:prstGeom prst="rect">
            <a:avLst/>
          </a:prstGeom>
        </p:spPr>
      </p:pic>
      <p:pic>
        <p:nvPicPr>
          <p:cNvPr id="30" name="图片 29">
            <a:extLst>
              <a:ext uri="{FF2B5EF4-FFF2-40B4-BE49-F238E27FC236}">
                <a16:creationId xmlns:a16="http://schemas.microsoft.com/office/drawing/2014/main" id="{257C2391-1C69-856E-CE49-6B65A1F288A5}"/>
              </a:ext>
            </a:extLst>
          </p:cNvPr>
          <p:cNvPicPr>
            <a:picLocks noChangeAspect="1"/>
          </p:cNvPicPr>
          <p:nvPr/>
        </p:nvPicPr>
        <p:blipFill>
          <a:blip r:embed="rId7"/>
          <a:stretch>
            <a:fillRect/>
          </a:stretch>
        </p:blipFill>
        <p:spPr>
          <a:xfrm>
            <a:off x="257948" y="865021"/>
            <a:ext cx="2045422" cy="2086331"/>
          </a:xfrm>
          <a:prstGeom prst="rect">
            <a:avLst/>
          </a:prstGeom>
        </p:spPr>
      </p:pic>
      <p:pic>
        <p:nvPicPr>
          <p:cNvPr id="32" name="图片 31">
            <a:extLst>
              <a:ext uri="{FF2B5EF4-FFF2-40B4-BE49-F238E27FC236}">
                <a16:creationId xmlns:a16="http://schemas.microsoft.com/office/drawing/2014/main" id="{2DA70A41-9250-27FE-E21F-E85E60823315}"/>
              </a:ext>
            </a:extLst>
          </p:cNvPr>
          <p:cNvPicPr>
            <a:picLocks noChangeAspect="1"/>
          </p:cNvPicPr>
          <p:nvPr/>
        </p:nvPicPr>
        <p:blipFill>
          <a:blip r:embed="rId8"/>
          <a:stretch>
            <a:fillRect/>
          </a:stretch>
        </p:blipFill>
        <p:spPr>
          <a:xfrm>
            <a:off x="1257161" y="2957466"/>
            <a:ext cx="529287" cy="159626"/>
          </a:xfrm>
          <a:prstGeom prst="rect">
            <a:avLst/>
          </a:prstGeom>
        </p:spPr>
      </p:pic>
      <p:sp>
        <p:nvSpPr>
          <p:cNvPr id="33" name="文本框 32">
            <a:extLst>
              <a:ext uri="{FF2B5EF4-FFF2-40B4-BE49-F238E27FC236}">
                <a16:creationId xmlns:a16="http://schemas.microsoft.com/office/drawing/2014/main" id="{6681A530-153F-D68E-191A-F171037CE6A8}"/>
              </a:ext>
            </a:extLst>
          </p:cNvPr>
          <p:cNvSpPr txBox="1"/>
          <p:nvPr/>
        </p:nvSpPr>
        <p:spPr>
          <a:xfrm>
            <a:off x="3311035" y="1492687"/>
            <a:ext cx="631353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rgbClr val="FF0000"/>
                </a:solidFill>
              </a:rPr>
              <a:t>Average siphon length: about 25 mm</a:t>
            </a:r>
          </a:p>
          <a:p>
            <a:pPr marL="285750" indent="-285750">
              <a:buFont typeface="Arial" panose="020B0604020202020204" pitchFamily="34" charset="0"/>
              <a:buChar char="•"/>
            </a:pPr>
            <a:r>
              <a:rPr lang="en-US" altLang="zh-CN" sz="1600" dirty="0">
                <a:solidFill>
                  <a:srgbClr val="FF0000"/>
                </a:solidFill>
              </a:rPr>
              <a:t>Curvature shows two peaks between B1 and B2</a:t>
            </a:r>
          </a:p>
          <a:p>
            <a:pPr marL="285750" indent="-285750">
              <a:buFont typeface="Arial" panose="020B0604020202020204" pitchFamily="34" charset="0"/>
              <a:buChar char="•"/>
            </a:pPr>
            <a:r>
              <a:rPr lang="en-US" altLang="zh-CN" sz="1600" dirty="0">
                <a:solidFill>
                  <a:srgbClr val="FF0000"/>
                </a:solidFill>
              </a:rPr>
              <a:t>Torsion peaks near entry, exit, and bend junctions</a:t>
            </a:r>
            <a:endParaRPr lang="zh-CN" altLang="en-US" sz="1600" dirty="0">
              <a:solidFill>
                <a:srgbClr val="FF0000"/>
              </a:solidFill>
            </a:endParaRPr>
          </a:p>
        </p:txBody>
      </p:sp>
      <p:pic>
        <p:nvPicPr>
          <p:cNvPr id="34" name="图片 33" descr="图表, 折线图&#10;&#10;AI 生成的内容可能不正确。">
            <a:extLst>
              <a:ext uri="{FF2B5EF4-FFF2-40B4-BE49-F238E27FC236}">
                <a16:creationId xmlns:a16="http://schemas.microsoft.com/office/drawing/2014/main" id="{F5697216-6575-B3B2-5DC4-C6981B55EEEB}"/>
              </a:ext>
            </a:extLst>
          </p:cNvPr>
          <p:cNvPicPr>
            <a:picLocks noChangeAspect="1"/>
          </p:cNvPicPr>
          <p:nvPr/>
        </p:nvPicPr>
        <p:blipFill>
          <a:blip r:embed="rId3">
            <a:extLst>
              <a:ext uri="{28A0092B-C50C-407E-A947-70E740481C1C}">
                <a14:useLocalDpi xmlns:a14="http://schemas.microsoft.com/office/drawing/2010/main" val="0"/>
              </a:ext>
            </a:extLst>
          </a:blip>
          <a:srcRect t="49346" b="654"/>
          <a:stretch>
            <a:fillRect/>
          </a:stretch>
        </p:blipFill>
        <p:spPr>
          <a:xfrm>
            <a:off x="2667189" y="4763092"/>
            <a:ext cx="6177254" cy="1310462"/>
          </a:xfrm>
          <a:prstGeom prst="rect">
            <a:avLst/>
          </a:prstGeom>
        </p:spPr>
      </p:pic>
      <p:sp>
        <p:nvSpPr>
          <p:cNvPr id="35" name="箭头: 下 34">
            <a:extLst>
              <a:ext uri="{FF2B5EF4-FFF2-40B4-BE49-F238E27FC236}">
                <a16:creationId xmlns:a16="http://schemas.microsoft.com/office/drawing/2014/main" id="{0F9E983F-CEB7-9DE2-70D2-593307823A88}"/>
              </a:ext>
            </a:extLst>
          </p:cNvPr>
          <p:cNvSpPr/>
          <p:nvPr/>
        </p:nvSpPr>
        <p:spPr>
          <a:xfrm>
            <a:off x="5597684" y="4035294"/>
            <a:ext cx="386499" cy="44688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F84C7B3-32C3-B75C-FE21-90844BD68B20}"/>
              </a:ext>
            </a:extLst>
          </p:cNvPr>
          <p:cNvCxnSpPr>
            <a:cxnSpLocks/>
          </p:cNvCxnSpPr>
          <p:nvPr/>
        </p:nvCxnSpPr>
        <p:spPr>
          <a:xfrm>
            <a:off x="3864892"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直接连接符 40">
            <a:extLst>
              <a:ext uri="{FF2B5EF4-FFF2-40B4-BE49-F238E27FC236}">
                <a16:creationId xmlns:a16="http://schemas.microsoft.com/office/drawing/2014/main" id="{24C10549-F0BE-77C6-714B-271D33826BBA}"/>
              </a:ext>
            </a:extLst>
          </p:cNvPr>
          <p:cNvCxnSpPr>
            <a:cxnSpLocks/>
          </p:cNvCxnSpPr>
          <p:nvPr/>
        </p:nvCxnSpPr>
        <p:spPr>
          <a:xfrm>
            <a:off x="4738017"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接连接符 41">
            <a:extLst>
              <a:ext uri="{FF2B5EF4-FFF2-40B4-BE49-F238E27FC236}">
                <a16:creationId xmlns:a16="http://schemas.microsoft.com/office/drawing/2014/main" id="{5DD66852-6EA8-D138-EA28-CB9094FE5492}"/>
              </a:ext>
            </a:extLst>
          </p:cNvPr>
          <p:cNvCxnSpPr>
            <a:cxnSpLocks/>
          </p:cNvCxnSpPr>
          <p:nvPr/>
        </p:nvCxnSpPr>
        <p:spPr>
          <a:xfrm>
            <a:off x="6085804"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直接连接符 42">
            <a:extLst>
              <a:ext uri="{FF2B5EF4-FFF2-40B4-BE49-F238E27FC236}">
                <a16:creationId xmlns:a16="http://schemas.microsoft.com/office/drawing/2014/main" id="{4AD5E616-636D-ACA3-A540-7CD062AED1DB}"/>
              </a:ext>
            </a:extLst>
          </p:cNvPr>
          <p:cNvCxnSpPr>
            <a:cxnSpLocks/>
          </p:cNvCxnSpPr>
          <p:nvPr/>
        </p:nvCxnSpPr>
        <p:spPr>
          <a:xfrm>
            <a:off x="8667079"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连接符 43">
            <a:extLst>
              <a:ext uri="{FF2B5EF4-FFF2-40B4-BE49-F238E27FC236}">
                <a16:creationId xmlns:a16="http://schemas.microsoft.com/office/drawing/2014/main" id="{F4E3E8BE-9723-C982-06A9-C897FD779858}"/>
              </a:ext>
            </a:extLst>
          </p:cNvPr>
          <p:cNvCxnSpPr>
            <a:cxnSpLocks/>
          </p:cNvCxnSpPr>
          <p:nvPr/>
        </p:nvCxnSpPr>
        <p:spPr>
          <a:xfrm>
            <a:off x="7385967"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文本框 44">
            <a:extLst>
              <a:ext uri="{FF2B5EF4-FFF2-40B4-BE49-F238E27FC236}">
                <a16:creationId xmlns:a16="http://schemas.microsoft.com/office/drawing/2014/main" id="{C9E309BB-C749-D25D-88B9-B897746EB56B}"/>
              </a:ext>
            </a:extLst>
          </p:cNvPr>
          <p:cNvSpPr txBox="1"/>
          <p:nvPr/>
        </p:nvSpPr>
        <p:spPr>
          <a:xfrm>
            <a:off x="3341443" y="4401520"/>
            <a:ext cx="1040483" cy="461665"/>
          </a:xfrm>
          <a:prstGeom prst="rect">
            <a:avLst/>
          </a:prstGeom>
          <a:noFill/>
        </p:spPr>
        <p:txBody>
          <a:bodyPr wrap="square" rtlCol="0">
            <a:spAutoFit/>
          </a:bodyPr>
          <a:lstStyle/>
          <a:p>
            <a:pPr algn="ctr"/>
            <a:r>
              <a:rPr lang="en-US" altLang="zh-CN" sz="1200" dirty="0">
                <a:solidFill>
                  <a:srgbClr val="FF0000"/>
                </a:solidFill>
              </a:rPr>
              <a:t>B1</a:t>
            </a:r>
            <a:r>
              <a:rPr lang="zh-CN" altLang="en-US" sz="1200" dirty="0">
                <a:solidFill>
                  <a:srgbClr val="FF0000"/>
                </a:solidFill>
              </a:rPr>
              <a:t> </a:t>
            </a:r>
            <a:r>
              <a:rPr lang="en-US" altLang="zh-CN" sz="1200" dirty="0">
                <a:solidFill>
                  <a:srgbClr val="FF0000"/>
                </a:solidFill>
              </a:rPr>
              <a:t>Max Curvature</a:t>
            </a:r>
          </a:p>
        </p:txBody>
      </p:sp>
      <p:sp>
        <p:nvSpPr>
          <p:cNvPr id="46" name="文本框 45">
            <a:extLst>
              <a:ext uri="{FF2B5EF4-FFF2-40B4-BE49-F238E27FC236}">
                <a16:creationId xmlns:a16="http://schemas.microsoft.com/office/drawing/2014/main" id="{2B91EB29-4709-D917-93E3-91A74856B2C4}"/>
              </a:ext>
            </a:extLst>
          </p:cNvPr>
          <p:cNvSpPr txBox="1"/>
          <p:nvPr/>
        </p:nvSpPr>
        <p:spPr>
          <a:xfrm>
            <a:off x="4193382" y="4401520"/>
            <a:ext cx="1040483" cy="461665"/>
          </a:xfrm>
          <a:prstGeom prst="rect">
            <a:avLst/>
          </a:prstGeom>
          <a:noFill/>
        </p:spPr>
        <p:txBody>
          <a:bodyPr wrap="square" rtlCol="0">
            <a:spAutoFit/>
          </a:bodyPr>
          <a:lstStyle/>
          <a:p>
            <a:pPr algn="ctr"/>
            <a:r>
              <a:rPr lang="en-US" altLang="zh-CN" sz="1200" dirty="0">
                <a:solidFill>
                  <a:srgbClr val="FF0000"/>
                </a:solidFill>
              </a:rPr>
              <a:t>B2</a:t>
            </a:r>
            <a:r>
              <a:rPr lang="zh-CN" altLang="en-US" sz="1200" dirty="0">
                <a:solidFill>
                  <a:srgbClr val="FF0000"/>
                </a:solidFill>
              </a:rPr>
              <a:t> </a:t>
            </a:r>
            <a:r>
              <a:rPr lang="en-US" altLang="zh-CN" sz="1200" dirty="0">
                <a:solidFill>
                  <a:srgbClr val="FF0000"/>
                </a:solidFill>
              </a:rPr>
              <a:t>Max Curvature</a:t>
            </a:r>
          </a:p>
        </p:txBody>
      </p:sp>
      <p:sp>
        <p:nvSpPr>
          <p:cNvPr id="47" name="文本框 46">
            <a:extLst>
              <a:ext uri="{FF2B5EF4-FFF2-40B4-BE49-F238E27FC236}">
                <a16:creationId xmlns:a16="http://schemas.microsoft.com/office/drawing/2014/main" id="{0D4938F9-DAD9-6E42-8B71-B81DFA886C2A}"/>
              </a:ext>
            </a:extLst>
          </p:cNvPr>
          <p:cNvSpPr txBox="1"/>
          <p:nvPr/>
        </p:nvSpPr>
        <p:spPr>
          <a:xfrm>
            <a:off x="5601064" y="4471994"/>
            <a:ext cx="1040483"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Inlet Torsion Peck</a:t>
            </a:r>
          </a:p>
        </p:txBody>
      </p:sp>
      <p:sp>
        <p:nvSpPr>
          <p:cNvPr id="48" name="文本框 47">
            <a:extLst>
              <a:ext uri="{FF2B5EF4-FFF2-40B4-BE49-F238E27FC236}">
                <a16:creationId xmlns:a16="http://schemas.microsoft.com/office/drawing/2014/main" id="{F079376D-BB6F-D8B1-37B8-07373D86B453}"/>
              </a:ext>
            </a:extLst>
          </p:cNvPr>
          <p:cNvSpPr txBox="1"/>
          <p:nvPr/>
        </p:nvSpPr>
        <p:spPr>
          <a:xfrm>
            <a:off x="8066836" y="4425306"/>
            <a:ext cx="1156642"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Outlet Torsion Peak</a:t>
            </a:r>
          </a:p>
        </p:txBody>
      </p:sp>
      <p:sp>
        <p:nvSpPr>
          <p:cNvPr id="49" name="文本框 48">
            <a:extLst>
              <a:ext uri="{FF2B5EF4-FFF2-40B4-BE49-F238E27FC236}">
                <a16:creationId xmlns:a16="http://schemas.microsoft.com/office/drawing/2014/main" id="{ABF3C737-138C-EEA5-EAD1-D6182272DB3C}"/>
              </a:ext>
            </a:extLst>
          </p:cNvPr>
          <p:cNvSpPr txBox="1"/>
          <p:nvPr/>
        </p:nvSpPr>
        <p:spPr>
          <a:xfrm>
            <a:off x="6679254" y="4401520"/>
            <a:ext cx="1353801"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bend Junctions  Torsion Peak</a:t>
            </a:r>
          </a:p>
        </p:txBody>
      </p:sp>
    </p:spTree>
    <p:extLst>
      <p:ext uri="{BB962C8B-B14F-4D97-AF65-F5344CB8AC3E}">
        <p14:creationId xmlns:p14="http://schemas.microsoft.com/office/powerpoint/2010/main" val="936922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50D8-9080-456A-D5F8-6E52683F55E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90480EA-568F-0937-A03C-0EB2712A92C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2285565A-B4E4-6417-3FC4-E399C6F03B9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38" name="图片 37">
            <a:extLst>
              <a:ext uri="{FF2B5EF4-FFF2-40B4-BE49-F238E27FC236}">
                <a16:creationId xmlns:a16="http://schemas.microsoft.com/office/drawing/2014/main" id="{93B07D84-9F48-C47E-BF58-38E7842BF6F7}"/>
              </a:ext>
            </a:extLst>
          </p:cNvPr>
          <p:cNvPicPr>
            <a:picLocks noChangeAspect="1"/>
          </p:cNvPicPr>
          <p:nvPr/>
        </p:nvPicPr>
        <p:blipFill>
          <a:blip r:embed="rId3"/>
          <a:srcRect b="27128"/>
          <a:stretch>
            <a:fillRect/>
          </a:stretch>
        </p:blipFill>
        <p:spPr>
          <a:xfrm>
            <a:off x="810909" y="936963"/>
            <a:ext cx="737334" cy="202591"/>
          </a:xfrm>
          <a:prstGeom prst="rect">
            <a:avLst/>
          </a:prstGeom>
        </p:spPr>
      </p:pic>
      <p:pic>
        <p:nvPicPr>
          <p:cNvPr id="42" name="图片 41">
            <a:extLst>
              <a:ext uri="{FF2B5EF4-FFF2-40B4-BE49-F238E27FC236}">
                <a16:creationId xmlns:a16="http://schemas.microsoft.com/office/drawing/2014/main" id="{C3F50F8B-F933-5CC0-BA8C-012E7A520687}"/>
              </a:ext>
            </a:extLst>
          </p:cNvPr>
          <p:cNvPicPr>
            <a:picLocks noChangeAspect="1"/>
          </p:cNvPicPr>
          <p:nvPr/>
        </p:nvPicPr>
        <p:blipFill>
          <a:blip r:embed="rId4"/>
          <a:stretch>
            <a:fillRect/>
          </a:stretch>
        </p:blipFill>
        <p:spPr>
          <a:xfrm>
            <a:off x="4736071" y="929303"/>
            <a:ext cx="511812" cy="229659"/>
          </a:xfrm>
          <a:prstGeom prst="rect">
            <a:avLst/>
          </a:prstGeom>
        </p:spPr>
      </p:pic>
      <p:pic>
        <p:nvPicPr>
          <p:cNvPr id="44" name="图片 43">
            <a:extLst>
              <a:ext uri="{FF2B5EF4-FFF2-40B4-BE49-F238E27FC236}">
                <a16:creationId xmlns:a16="http://schemas.microsoft.com/office/drawing/2014/main" id="{10FF1080-1BDC-9AD8-B37F-D868DD4DC3F3}"/>
              </a:ext>
            </a:extLst>
          </p:cNvPr>
          <p:cNvPicPr>
            <a:picLocks noChangeAspect="1"/>
          </p:cNvPicPr>
          <p:nvPr/>
        </p:nvPicPr>
        <p:blipFill>
          <a:blip r:embed="rId5"/>
          <a:stretch>
            <a:fillRect/>
          </a:stretch>
        </p:blipFill>
        <p:spPr>
          <a:xfrm>
            <a:off x="6472233" y="940386"/>
            <a:ext cx="700466" cy="193462"/>
          </a:xfrm>
          <a:prstGeom prst="rect">
            <a:avLst/>
          </a:prstGeom>
        </p:spPr>
      </p:pic>
      <p:pic>
        <p:nvPicPr>
          <p:cNvPr id="46" name="图片 45">
            <a:extLst>
              <a:ext uri="{FF2B5EF4-FFF2-40B4-BE49-F238E27FC236}">
                <a16:creationId xmlns:a16="http://schemas.microsoft.com/office/drawing/2014/main" id="{52687BE1-59A3-4375-824B-00C422DD61EB}"/>
              </a:ext>
            </a:extLst>
          </p:cNvPr>
          <p:cNvPicPr>
            <a:picLocks noChangeAspect="1"/>
          </p:cNvPicPr>
          <p:nvPr/>
        </p:nvPicPr>
        <p:blipFill>
          <a:blip r:embed="rId6"/>
          <a:stretch>
            <a:fillRect/>
          </a:stretch>
        </p:blipFill>
        <p:spPr>
          <a:xfrm>
            <a:off x="810711" y="2402858"/>
            <a:ext cx="737532" cy="245844"/>
          </a:xfrm>
          <a:prstGeom prst="rect">
            <a:avLst/>
          </a:prstGeom>
        </p:spPr>
      </p:pic>
      <p:pic>
        <p:nvPicPr>
          <p:cNvPr id="50" name="图片 49">
            <a:extLst>
              <a:ext uri="{FF2B5EF4-FFF2-40B4-BE49-F238E27FC236}">
                <a16:creationId xmlns:a16="http://schemas.microsoft.com/office/drawing/2014/main" id="{F587F865-8940-5AE9-6B98-25D2842998FE}"/>
              </a:ext>
            </a:extLst>
          </p:cNvPr>
          <p:cNvPicPr>
            <a:picLocks noChangeAspect="1"/>
          </p:cNvPicPr>
          <p:nvPr/>
        </p:nvPicPr>
        <p:blipFill>
          <a:blip r:embed="rId7"/>
          <a:stretch>
            <a:fillRect/>
          </a:stretch>
        </p:blipFill>
        <p:spPr>
          <a:xfrm>
            <a:off x="4650837" y="2413782"/>
            <a:ext cx="507515" cy="212607"/>
          </a:xfrm>
          <a:prstGeom prst="rect">
            <a:avLst/>
          </a:prstGeom>
        </p:spPr>
      </p:pic>
      <p:pic>
        <p:nvPicPr>
          <p:cNvPr id="52" name="图片 51">
            <a:extLst>
              <a:ext uri="{FF2B5EF4-FFF2-40B4-BE49-F238E27FC236}">
                <a16:creationId xmlns:a16="http://schemas.microsoft.com/office/drawing/2014/main" id="{FB5EA8F1-50B4-903A-7EE7-677DC4B3E6DF}"/>
              </a:ext>
            </a:extLst>
          </p:cNvPr>
          <p:cNvPicPr>
            <a:picLocks noChangeAspect="1"/>
          </p:cNvPicPr>
          <p:nvPr/>
        </p:nvPicPr>
        <p:blipFill>
          <a:blip r:embed="rId8"/>
          <a:stretch>
            <a:fillRect/>
          </a:stretch>
        </p:blipFill>
        <p:spPr>
          <a:xfrm>
            <a:off x="6475653" y="2435673"/>
            <a:ext cx="644492" cy="181459"/>
          </a:xfrm>
          <a:prstGeom prst="rect">
            <a:avLst/>
          </a:prstGeom>
        </p:spPr>
      </p:pic>
      <p:pic>
        <p:nvPicPr>
          <p:cNvPr id="56" name="图片 55">
            <a:extLst>
              <a:ext uri="{FF2B5EF4-FFF2-40B4-BE49-F238E27FC236}">
                <a16:creationId xmlns:a16="http://schemas.microsoft.com/office/drawing/2014/main" id="{57E53251-369A-7846-3BAC-BF61C6C82753}"/>
              </a:ext>
            </a:extLst>
          </p:cNvPr>
          <p:cNvPicPr>
            <a:picLocks noChangeAspect="1"/>
          </p:cNvPicPr>
          <p:nvPr/>
        </p:nvPicPr>
        <p:blipFill>
          <a:blip r:embed="rId9"/>
          <a:stretch>
            <a:fillRect/>
          </a:stretch>
        </p:blipFill>
        <p:spPr>
          <a:xfrm>
            <a:off x="810711" y="3980035"/>
            <a:ext cx="556258" cy="199906"/>
          </a:xfrm>
          <a:prstGeom prst="rect">
            <a:avLst/>
          </a:prstGeom>
        </p:spPr>
      </p:pic>
      <p:pic>
        <p:nvPicPr>
          <p:cNvPr id="60" name="图片 59">
            <a:extLst>
              <a:ext uri="{FF2B5EF4-FFF2-40B4-BE49-F238E27FC236}">
                <a16:creationId xmlns:a16="http://schemas.microsoft.com/office/drawing/2014/main" id="{2049871F-FB87-9A56-2623-81305ECF333C}"/>
              </a:ext>
            </a:extLst>
          </p:cNvPr>
          <p:cNvPicPr>
            <a:picLocks noChangeAspect="1"/>
          </p:cNvPicPr>
          <p:nvPr/>
        </p:nvPicPr>
        <p:blipFill>
          <a:blip r:embed="rId10"/>
          <a:stretch>
            <a:fillRect/>
          </a:stretch>
        </p:blipFill>
        <p:spPr>
          <a:xfrm>
            <a:off x="2820491" y="3989349"/>
            <a:ext cx="304206" cy="199907"/>
          </a:xfrm>
          <a:prstGeom prst="rect">
            <a:avLst/>
          </a:prstGeom>
        </p:spPr>
      </p:pic>
      <p:pic>
        <p:nvPicPr>
          <p:cNvPr id="62" name="图片 61">
            <a:extLst>
              <a:ext uri="{FF2B5EF4-FFF2-40B4-BE49-F238E27FC236}">
                <a16:creationId xmlns:a16="http://schemas.microsoft.com/office/drawing/2014/main" id="{1E86A1A9-3881-2333-AD31-E700B6CF0498}"/>
              </a:ext>
            </a:extLst>
          </p:cNvPr>
          <p:cNvPicPr>
            <a:picLocks noChangeAspect="1"/>
          </p:cNvPicPr>
          <p:nvPr/>
        </p:nvPicPr>
        <p:blipFill>
          <a:blip r:embed="rId11"/>
          <a:stretch>
            <a:fillRect/>
          </a:stretch>
        </p:blipFill>
        <p:spPr>
          <a:xfrm>
            <a:off x="6851763" y="4499542"/>
            <a:ext cx="173961" cy="200055"/>
          </a:xfrm>
          <a:prstGeom prst="rect">
            <a:avLst/>
          </a:prstGeom>
        </p:spPr>
      </p:pic>
      <p:pic>
        <p:nvPicPr>
          <p:cNvPr id="66" name="图片 65">
            <a:extLst>
              <a:ext uri="{FF2B5EF4-FFF2-40B4-BE49-F238E27FC236}">
                <a16:creationId xmlns:a16="http://schemas.microsoft.com/office/drawing/2014/main" id="{8D926A4F-8526-A1C0-5586-06CA6DD32DB5}"/>
              </a:ext>
            </a:extLst>
          </p:cNvPr>
          <p:cNvPicPr>
            <a:picLocks noChangeAspect="1"/>
          </p:cNvPicPr>
          <p:nvPr/>
        </p:nvPicPr>
        <p:blipFill>
          <a:blip r:embed="rId12"/>
          <a:stretch>
            <a:fillRect/>
          </a:stretch>
        </p:blipFill>
        <p:spPr>
          <a:xfrm>
            <a:off x="4580003" y="3989349"/>
            <a:ext cx="717140" cy="201149"/>
          </a:xfrm>
          <a:prstGeom prst="rect">
            <a:avLst/>
          </a:prstGeom>
        </p:spPr>
      </p:pic>
      <p:pic>
        <p:nvPicPr>
          <p:cNvPr id="40" name="图片 39">
            <a:extLst>
              <a:ext uri="{FF2B5EF4-FFF2-40B4-BE49-F238E27FC236}">
                <a16:creationId xmlns:a16="http://schemas.microsoft.com/office/drawing/2014/main" id="{98A9F5BB-2903-E6B7-4C50-96453411709D}"/>
              </a:ext>
            </a:extLst>
          </p:cNvPr>
          <p:cNvPicPr>
            <a:picLocks noChangeAspect="1"/>
          </p:cNvPicPr>
          <p:nvPr/>
        </p:nvPicPr>
        <p:blipFill>
          <a:blip r:embed="rId13"/>
          <a:stretch>
            <a:fillRect/>
          </a:stretch>
        </p:blipFill>
        <p:spPr>
          <a:xfrm>
            <a:off x="2800189" y="931446"/>
            <a:ext cx="500048" cy="225374"/>
          </a:xfrm>
          <a:prstGeom prst="rect">
            <a:avLst/>
          </a:prstGeom>
        </p:spPr>
      </p:pic>
      <p:pic>
        <p:nvPicPr>
          <p:cNvPr id="70" name="图片 69">
            <a:extLst>
              <a:ext uri="{FF2B5EF4-FFF2-40B4-BE49-F238E27FC236}">
                <a16:creationId xmlns:a16="http://schemas.microsoft.com/office/drawing/2014/main" id="{69BD846A-AF34-3843-7A2D-66277BB2A779}"/>
              </a:ext>
            </a:extLst>
          </p:cNvPr>
          <p:cNvPicPr>
            <a:picLocks noChangeAspect="1"/>
          </p:cNvPicPr>
          <p:nvPr/>
        </p:nvPicPr>
        <p:blipFill>
          <a:blip r:embed="rId14"/>
          <a:stretch>
            <a:fillRect/>
          </a:stretch>
        </p:blipFill>
        <p:spPr>
          <a:xfrm>
            <a:off x="4675124" y="1124594"/>
            <a:ext cx="251146" cy="223241"/>
          </a:xfrm>
          <a:prstGeom prst="rect">
            <a:avLst/>
          </a:prstGeom>
        </p:spPr>
      </p:pic>
      <p:pic>
        <p:nvPicPr>
          <p:cNvPr id="48" name="图片 47">
            <a:extLst>
              <a:ext uri="{FF2B5EF4-FFF2-40B4-BE49-F238E27FC236}">
                <a16:creationId xmlns:a16="http://schemas.microsoft.com/office/drawing/2014/main" id="{2D27344D-A31A-9C38-62B4-830989C62A12}"/>
              </a:ext>
            </a:extLst>
          </p:cNvPr>
          <p:cNvPicPr>
            <a:picLocks noChangeAspect="1"/>
          </p:cNvPicPr>
          <p:nvPr/>
        </p:nvPicPr>
        <p:blipFill>
          <a:blip r:embed="rId15"/>
          <a:stretch>
            <a:fillRect/>
          </a:stretch>
        </p:blipFill>
        <p:spPr>
          <a:xfrm>
            <a:off x="2800189" y="2401026"/>
            <a:ext cx="551286" cy="245844"/>
          </a:xfrm>
          <a:prstGeom prst="rect">
            <a:avLst/>
          </a:prstGeom>
        </p:spPr>
      </p:pic>
      <p:pic>
        <p:nvPicPr>
          <p:cNvPr id="73" name="图片 72">
            <a:extLst>
              <a:ext uri="{FF2B5EF4-FFF2-40B4-BE49-F238E27FC236}">
                <a16:creationId xmlns:a16="http://schemas.microsoft.com/office/drawing/2014/main" id="{A0C04B56-5C6C-BD1A-4338-20DAD85614D0}"/>
              </a:ext>
            </a:extLst>
          </p:cNvPr>
          <p:cNvPicPr>
            <a:picLocks noChangeAspect="1"/>
          </p:cNvPicPr>
          <p:nvPr/>
        </p:nvPicPr>
        <p:blipFill>
          <a:blip r:embed="rId14"/>
          <a:stretch>
            <a:fillRect/>
          </a:stretch>
        </p:blipFill>
        <p:spPr>
          <a:xfrm>
            <a:off x="4645238" y="2818514"/>
            <a:ext cx="251146" cy="223241"/>
          </a:xfrm>
          <a:prstGeom prst="rect">
            <a:avLst/>
          </a:prstGeom>
        </p:spPr>
      </p:pic>
      <p:sp>
        <p:nvSpPr>
          <p:cNvPr id="14" name="灯片编号占位符 1">
            <a:extLst>
              <a:ext uri="{FF2B5EF4-FFF2-40B4-BE49-F238E27FC236}">
                <a16:creationId xmlns:a16="http://schemas.microsoft.com/office/drawing/2014/main" id="{C1287F47-30A3-EF16-24C5-6FA5CDE04D83}"/>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55</a:t>
            </a:fld>
            <a:endParaRPr lang="zh-CN" altLang="en-US" dirty="0"/>
          </a:p>
        </p:txBody>
      </p:sp>
      <p:pic>
        <p:nvPicPr>
          <p:cNvPr id="4" name="图片 3">
            <a:extLst>
              <a:ext uri="{FF2B5EF4-FFF2-40B4-BE49-F238E27FC236}">
                <a16:creationId xmlns:a16="http://schemas.microsoft.com/office/drawing/2014/main" id="{A59B6EF0-8CC3-B3C8-4BD9-211BF46A666E}"/>
              </a:ext>
            </a:extLst>
          </p:cNvPr>
          <p:cNvPicPr>
            <a:picLocks noChangeAspect="1"/>
          </p:cNvPicPr>
          <p:nvPr/>
        </p:nvPicPr>
        <p:blipFill>
          <a:blip r:embed="rId16"/>
          <a:srcRect t="2909"/>
          <a:stretch>
            <a:fillRect/>
          </a:stretch>
        </p:blipFill>
        <p:spPr>
          <a:xfrm>
            <a:off x="176408" y="1166781"/>
            <a:ext cx="1796331" cy="1199881"/>
          </a:xfrm>
          <a:prstGeom prst="rect">
            <a:avLst/>
          </a:prstGeom>
        </p:spPr>
      </p:pic>
      <p:pic>
        <p:nvPicPr>
          <p:cNvPr id="12" name="图片 11">
            <a:extLst>
              <a:ext uri="{FF2B5EF4-FFF2-40B4-BE49-F238E27FC236}">
                <a16:creationId xmlns:a16="http://schemas.microsoft.com/office/drawing/2014/main" id="{6E232570-2D56-83E5-67E2-89CFFDA478EC}"/>
              </a:ext>
            </a:extLst>
          </p:cNvPr>
          <p:cNvPicPr>
            <a:picLocks noChangeAspect="1"/>
          </p:cNvPicPr>
          <p:nvPr/>
        </p:nvPicPr>
        <p:blipFill>
          <a:blip r:embed="rId17"/>
          <a:srcRect t="2340"/>
          <a:stretch>
            <a:fillRect/>
          </a:stretch>
        </p:blipFill>
        <p:spPr>
          <a:xfrm>
            <a:off x="2037484" y="1156821"/>
            <a:ext cx="1846791" cy="1209842"/>
          </a:xfrm>
          <a:prstGeom prst="rect">
            <a:avLst/>
          </a:prstGeom>
        </p:spPr>
      </p:pic>
      <p:pic>
        <p:nvPicPr>
          <p:cNvPr id="18" name="图片 17">
            <a:extLst>
              <a:ext uri="{FF2B5EF4-FFF2-40B4-BE49-F238E27FC236}">
                <a16:creationId xmlns:a16="http://schemas.microsoft.com/office/drawing/2014/main" id="{361261E0-86B0-1C4B-AECF-D0E413520050}"/>
              </a:ext>
            </a:extLst>
          </p:cNvPr>
          <p:cNvPicPr>
            <a:picLocks noChangeAspect="1"/>
          </p:cNvPicPr>
          <p:nvPr/>
        </p:nvPicPr>
        <p:blipFill>
          <a:blip r:embed="rId18"/>
          <a:srcRect t="2837"/>
          <a:stretch>
            <a:fillRect/>
          </a:stretch>
        </p:blipFill>
        <p:spPr>
          <a:xfrm>
            <a:off x="3909487" y="1156820"/>
            <a:ext cx="1866465" cy="1244206"/>
          </a:xfrm>
          <a:prstGeom prst="rect">
            <a:avLst/>
          </a:prstGeom>
        </p:spPr>
      </p:pic>
      <p:pic>
        <p:nvPicPr>
          <p:cNvPr id="21" name="图片 20">
            <a:extLst>
              <a:ext uri="{FF2B5EF4-FFF2-40B4-BE49-F238E27FC236}">
                <a16:creationId xmlns:a16="http://schemas.microsoft.com/office/drawing/2014/main" id="{64C8744A-D14E-5084-B308-390209BC7FD0}"/>
              </a:ext>
            </a:extLst>
          </p:cNvPr>
          <p:cNvPicPr>
            <a:picLocks noChangeAspect="1"/>
          </p:cNvPicPr>
          <p:nvPr/>
        </p:nvPicPr>
        <p:blipFill>
          <a:blip r:embed="rId19"/>
          <a:srcRect t="2077"/>
          <a:stretch>
            <a:fillRect/>
          </a:stretch>
        </p:blipFill>
        <p:spPr>
          <a:xfrm>
            <a:off x="5775952" y="1148996"/>
            <a:ext cx="1932192" cy="1252030"/>
          </a:xfrm>
          <a:prstGeom prst="rect">
            <a:avLst/>
          </a:prstGeom>
        </p:spPr>
      </p:pic>
      <p:pic>
        <p:nvPicPr>
          <p:cNvPr id="24" name="图片 23">
            <a:extLst>
              <a:ext uri="{FF2B5EF4-FFF2-40B4-BE49-F238E27FC236}">
                <a16:creationId xmlns:a16="http://schemas.microsoft.com/office/drawing/2014/main" id="{7237F90D-51B4-1EFF-3621-DEB030F5B85D}"/>
              </a:ext>
            </a:extLst>
          </p:cNvPr>
          <p:cNvPicPr>
            <a:picLocks noChangeAspect="1"/>
          </p:cNvPicPr>
          <p:nvPr/>
        </p:nvPicPr>
        <p:blipFill>
          <a:blip r:embed="rId20"/>
          <a:srcRect t="1770"/>
          <a:stretch>
            <a:fillRect/>
          </a:stretch>
        </p:blipFill>
        <p:spPr>
          <a:xfrm>
            <a:off x="158189" y="2648702"/>
            <a:ext cx="1814550" cy="1204969"/>
          </a:xfrm>
          <a:prstGeom prst="rect">
            <a:avLst/>
          </a:prstGeom>
        </p:spPr>
      </p:pic>
      <p:pic>
        <p:nvPicPr>
          <p:cNvPr id="26" name="图片 25">
            <a:extLst>
              <a:ext uri="{FF2B5EF4-FFF2-40B4-BE49-F238E27FC236}">
                <a16:creationId xmlns:a16="http://schemas.microsoft.com/office/drawing/2014/main" id="{B47AB8D5-C043-4E5A-DBB6-3A27A2610AC4}"/>
              </a:ext>
            </a:extLst>
          </p:cNvPr>
          <p:cNvPicPr>
            <a:picLocks noChangeAspect="1"/>
          </p:cNvPicPr>
          <p:nvPr/>
        </p:nvPicPr>
        <p:blipFill>
          <a:blip r:embed="rId21"/>
          <a:srcRect t="1590"/>
          <a:stretch>
            <a:fillRect/>
          </a:stretch>
        </p:blipFill>
        <p:spPr>
          <a:xfrm>
            <a:off x="2049313" y="2653695"/>
            <a:ext cx="1853284" cy="1209818"/>
          </a:xfrm>
          <a:prstGeom prst="rect">
            <a:avLst/>
          </a:prstGeom>
        </p:spPr>
      </p:pic>
      <p:sp>
        <p:nvSpPr>
          <p:cNvPr id="7" name="矩形 6">
            <a:extLst>
              <a:ext uri="{FF2B5EF4-FFF2-40B4-BE49-F238E27FC236}">
                <a16:creationId xmlns:a16="http://schemas.microsoft.com/office/drawing/2014/main" id="{2149E18E-3471-6D09-233B-7F7DD41BF94B}"/>
              </a:ext>
            </a:extLst>
          </p:cNvPr>
          <p:cNvSpPr/>
          <p:nvPr/>
        </p:nvSpPr>
        <p:spPr>
          <a:xfrm>
            <a:off x="119051" y="2403915"/>
            <a:ext cx="1918433"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28" name="图片 27">
            <a:extLst>
              <a:ext uri="{FF2B5EF4-FFF2-40B4-BE49-F238E27FC236}">
                <a16:creationId xmlns:a16="http://schemas.microsoft.com/office/drawing/2014/main" id="{66C1851B-0747-CDE6-6D41-5B58936AAE5A}"/>
              </a:ext>
            </a:extLst>
          </p:cNvPr>
          <p:cNvPicPr>
            <a:picLocks noChangeAspect="1"/>
          </p:cNvPicPr>
          <p:nvPr/>
        </p:nvPicPr>
        <p:blipFill>
          <a:blip r:embed="rId22"/>
          <a:srcRect t="640"/>
          <a:stretch>
            <a:fillRect/>
          </a:stretch>
        </p:blipFill>
        <p:spPr>
          <a:xfrm>
            <a:off x="3917118" y="2646870"/>
            <a:ext cx="1853284" cy="1115754"/>
          </a:xfrm>
          <a:prstGeom prst="rect">
            <a:avLst/>
          </a:prstGeom>
        </p:spPr>
      </p:pic>
      <p:sp>
        <p:nvSpPr>
          <p:cNvPr id="8" name="矩形 7">
            <a:extLst>
              <a:ext uri="{FF2B5EF4-FFF2-40B4-BE49-F238E27FC236}">
                <a16:creationId xmlns:a16="http://schemas.microsoft.com/office/drawing/2014/main" id="{30FD1D6F-1F70-4FDD-3639-A7BC7BC8AB43}"/>
              </a:ext>
            </a:extLst>
          </p:cNvPr>
          <p:cNvSpPr/>
          <p:nvPr/>
        </p:nvSpPr>
        <p:spPr>
          <a:xfrm>
            <a:off x="2028070" y="2403915"/>
            <a:ext cx="1889048"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B45D2FE4-7429-0827-1693-24392DC8F0C9}"/>
              </a:ext>
            </a:extLst>
          </p:cNvPr>
          <p:cNvPicPr>
            <a:picLocks noChangeAspect="1"/>
          </p:cNvPicPr>
          <p:nvPr/>
        </p:nvPicPr>
        <p:blipFill>
          <a:blip r:embed="rId23"/>
          <a:srcRect t="2010"/>
          <a:stretch>
            <a:fillRect/>
          </a:stretch>
        </p:blipFill>
        <p:spPr>
          <a:xfrm>
            <a:off x="5883820" y="2651779"/>
            <a:ext cx="1828158" cy="1201891"/>
          </a:xfrm>
          <a:prstGeom prst="rect">
            <a:avLst/>
          </a:prstGeom>
        </p:spPr>
      </p:pic>
      <p:pic>
        <p:nvPicPr>
          <p:cNvPr id="32" name="图片 31">
            <a:extLst>
              <a:ext uri="{FF2B5EF4-FFF2-40B4-BE49-F238E27FC236}">
                <a16:creationId xmlns:a16="http://schemas.microsoft.com/office/drawing/2014/main" id="{8051CA73-EBB3-D07A-B4AB-828FE0421107}"/>
              </a:ext>
            </a:extLst>
          </p:cNvPr>
          <p:cNvPicPr>
            <a:picLocks noChangeAspect="1"/>
          </p:cNvPicPr>
          <p:nvPr/>
        </p:nvPicPr>
        <p:blipFill>
          <a:blip r:embed="rId24"/>
          <a:stretch>
            <a:fillRect/>
          </a:stretch>
        </p:blipFill>
        <p:spPr>
          <a:xfrm>
            <a:off x="91438" y="4187570"/>
            <a:ext cx="1936632" cy="1260730"/>
          </a:xfrm>
          <a:prstGeom prst="rect">
            <a:avLst/>
          </a:prstGeom>
        </p:spPr>
      </p:pic>
      <p:pic>
        <p:nvPicPr>
          <p:cNvPr id="35" name="图片 34">
            <a:extLst>
              <a:ext uri="{FF2B5EF4-FFF2-40B4-BE49-F238E27FC236}">
                <a16:creationId xmlns:a16="http://schemas.microsoft.com/office/drawing/2014/main" id="{15A58D65-43D6-8964-9336-A701E1F8D860}"/>
              </a:ext>
            </a:extLst>
          </p:cNvPr>
          <p:cNvPicPr>
            <a:picLocks noChangeAspect="1"/>
          </p:cNvPicPr>
          <p:nvPr/>
        </p:nvPicPr>
        <p:blipFill>
          <a:blip r:embed="rId25"/>
          <a:srcRect t="1274"/>
          <a:stretch>
            <a:fillRect/>
          </a:stretch>
        </p:blipFill>
        <p:spPr>
          <a:xfrm>
            <a:off x="2049313" y="4187570"/>
            <a:ext cx="1900647" cy="1244672"/>
          </a:xfrm>
          <a:prstGeom prst="rect">
            <a:avLst/>
          </a:prstGeom>
        </p:spPr>
      </p:pic>
      <p:sp>
        <p:nvSpPr>
          <p:cNvPr id="11" name="矩形 10">
            <a:extLst>
              <a:ext uri="{FF2B5EF4-FFF2-40B4-BE49-F238E27FC236}">
                <a16:creationId xmlns:a16="http://schemas.microsoft.com/office/drawing/2014/main" id="{540854AB-4102-77D7-B56C-1C8ECB0E34F7}"/>
              </a:ext>
            </a:extLst>
          </p:cNvPr>
          <p:cNvSpPr/>
          <p:nvPr/>
        </p:nvSpPr>
        <p:spPr>
          <a:xfrm>
            <a:off x="2037484" y="3943622"/>
            <a:ext cx="1872004" cy="159275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9" name="图片 38">
            <a:extLst>
              <a:ext uri="{FF2B5EF4-FFF2-40B4-BE49-F238E27FC236}">
                <a16:creationId xmlns:a16="http://schemas.microsoft.com/office/drawing/2014/main" id="{C5FEFC0A-4B6A-C312-F37A-C59E0A5706E9}"/>
              </a:ext>
            </a:extLst>
          </p:cNvPr>
          <p:cNvPicPr>
            <a:picLocks noChangeAspect="1"/>
          </p:cNvPicPr>
          <p:nvPr/>
        </p:nvPicPr>
        <p:blipFill>
          <a:blip r:embed="rId26"/>
          <a:stretch>
            <a:fillRect/>
          </a:stretch>
        </p:blipFill>
        <p:spPr>
          <a:xfrm>
            <a:off x="3946503" y="4187570"/>
            <a:ext cx="1866465" cy="1253737"/>
          </a:xfrm>
          <a:prstGeom prst="rect">
            <a:avLst/>
          </a:prstGeom>
        </p:spPr>
      </p:pic>
      <p:pic>
        <p:nvPicPr>
          <p:cNvPr id="10" name="图片 9" descr="表格&#10;&#10;AI 生成的内容可能不正确。">
            <a:extLst>
              <a:ext uri="{FF2B5EF4-FFF2-40B4-BE49-F238E27FC236}">
                <a16:creationId xmlns:a16="http://schemas.microsoft.com/office/drawing/2014/main" id="{7CAF5E2E-54F6-BA60-CE56-163DBD9D3D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5634" y="3961003"/>
            <a:ext cx="3009859" cy="1956611"/>
          </a:xfrm>
          <a:prstGeom prst="rect">
            <a:avLst/>
          </a:prstGeom>
        </p:spPr>
      </p:pic>
    </p:spTree>
    <p:extLst>
      <p:ext uri="{BB962C8B-B14F-4D97-AF65-F5344CB8AC3E}">
        <p14:creationId xmlns:p14="http://schemas.microsoft.com/office/powerpoint/2010/main" val="3916845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2EE68-C0BC-996F-0CE9-D41A4621F882}"/>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21B41D6-2DBA-4F25-06F7-18E80EB931DF}"/>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1ACB400D-B683-2BEB-2964-9E9F3FB9EE5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a:extLst>
              <a:ext uri="{FF2B5EF4-FFF2-40B4-BE49-F238E27FC236}">
                <a16:creationId xmlns:a16="http://schemas.microsoft.com/office/drawing/2014/main" id="{F7EEEFE4-B6E2-E0DD-6B63-B857E9A95BF9}"/>
              </a:ext>
            </a:extLst>
          </p:cNvPr>
          <p:cNvPicPr>
            <a:picLocks noChangeAspect="1"/>
          </p:cNvPicPr>
          <p:nvPr/>
        </p:nvPicPr>
        <p:blipFill>
          <a:blip r:embed="rId3"/>
          <a:srcRect l="5096"/>
          <a:stretch>
            <a:fillRect/>
          </a:stretch>
        </p:blipFill>
        <p:spPr>
          <a:xfrm>
            <a:off x="2813203" y="1250198"/>
            <a:ext cx="1414331" cy="1549263"/>
          </a:xfrm>
          <a:prstGeom prst="rect">
            <a:avLst/>
          </a:prstGeom>
        </p:spPr>
      </p:pic>
      <p:pic>
        <p:nvPicPr>
          <p:cNvPr id="17" name="图片 16">
            <a:extLst>
              <a:ext uri="{FF2B5EF4-FFF2-40B4-BE49-F238E27FC236}">
                <a16:creationId xmlns:a16="http://schemas.microsoft.com/office/drawing/2014/main" id="{A3C69530-1778-E79E-2C5A-427530651B61}"/>
              </a:ext>
            </a:extLst>
          </p:cNvPr>
          <p:cNvPicPr>
            <a:picLocks noChangeAspect="1"/>
          </p:cNvPicPr>
          <p:nvPr/>
        </p:nvPicPr>
        <p:blipFill>
          <a:blip r:embed="rId4"/>
          <a:stretch>
            <a:fillRect/>
          </a:stretch>
        </p:blipFill>
        <p:spPr>
          <a:xfrm>
            <a:off x="5970677" y="1270600"/>
            <a:ext cx="1435651" cy="1528473"/>
          </a:xfrm>
          <a:prstGeom prst="rect">
            <a:avLst/>
          </a:prstGeom>
        </p:spPr>
      </p:pic>
      <p:pic>
        <p:nvPicPr>
          <p:cNvPr id="20" name="图片 19">
            <a:extLst>
              <a:ext uri="{FF2B5EF4-FFF2-40B4-BE49-F238E27FC236}">
                <a16:creationId xmlns:a16="http://schemas.microsoft.com/office/drawing/2014/main" id="{47443DA2-4B70-2381-C81B-A339C922B5B6}"/>
              </a:ext>
            </a:extLst>
          </p:cNvPr>
          <p:cNvPicPr>
            <a:picLocks noChangeAspect="1"/>
          </p:cNvPicPr>
          <p:nvPr/>
        </p:nvPicPr>
        <p:blipFill>
          <a:blip r:embed="rId5"/>
          <a:srcRect l="3581"/>
          <a:stretch>
            <a:fillRect/>
          </a:stretch>
        </p:blipFill>
        <p:spPr>
          <a:xfrm>
            <a:off x="7531941" y="1270600"/>
            <a:ext cx="1435651" cy="1547914"/>
          </a:xfrm>
          <a:prstGeom prst="rect">
            <a:avLst/>
          </a:prstGeom>
        </p:spPr>
      </p:pic>
      <p:pic>
        <p:nvPicPr>
          <p:cNvPr id="22" name="图片 21">
            <a:extLst>
              <a:ext uri="{FF2B5EF4-FFF2-40B4-BE49-F238E27FC236}">
                <a16:creationId xmlns:a16="http://schemas.microsoft.com/office/drawing/2014/main" id="{39A9EECF-2197-18A6-1A0B-ADE65B416B53}"/>
              </a:ext>
            </a:extLst>
          </p:cNvPr>
          <p:cNvPicPr>
            <a:picLocks noChangeAspect="1"/>
          </p:cNvPicPr>
          <p:nvPr/>
        </p:nvPicPr>
        <p:blipFill>
          <a:blip r:embed="rId6"/>
          <a:stretch>
            <a:fillRect/>
          </a:stretch>
        </p:blipFill>
        <p:spPr>
          <a:xfrm>
            <a:off x="2800189" y="2996414"/>
            <a:ext cx="1435651" cy="1538868"/>
          </a:xfrm>
          <a:prstGeom prst="rect">
            <a:avLst/>
          </a:prstGeom>
        </p:spPr>
      </p:pic>
      <p:pic>
        <p:nvPicPr>
          <p:cNvPr id="34" name="图片 33">
            <a:extLst>
              <a:ext uri="{FF2B5EF4-FFF2-40B4-BE49-F238E27FC236}">
                <a16:creationId xmlns:a16="http://schemas.microsoft.com/office/drawing/2014/main" id="{01AF6FFC-A1E3-5B54-73D7-643E82043E2F}"/>
              </a:ext>
            </a:extLst>
          </p:cNvPr>
          <p:cNvPicPr>
            <a:picLocks noChangeAspect="1"/>
          </p:cNvPicPr>
          <p:nvPr/>
        </p:nvPicPr>
        <p:blipFill>
          <a:blip r:embed="rId7"/>
          <a:stretch>
            <a:fillRect/>
          </a:stretch>
        </p:blipFill>
        <p:spPr>
          <a:xfrm>
            <a:off x="6007624" y="2996413"/>
            <a:ext cx="1398704" cy="1521397"/>
          </a:xfrm>
          <a:prstGeom prst="rect">
            <a:avLst/>
          </a:prstGeom>
        </p:spPr>
      </p:pic>
      <p:pic>
        <p:nvPicPr>
          <p:cNvPr id="36" name="图片 35">
            <a:extLst>
              <a:ext uri="{FF2B5EF4-FFF2-40B4-BE49-F238E27FC236}">
                <a16:creationId xmlns:a16="http://schemas.microsoft.com/office/drawing/2014/main" id="{0DDB612E-2CE2-A38B-B3D2-3F00246B551C}"/>
              </a:ext>
            </a:extLst>
          </p:cNvPr>
          <p:cNvPicPr>
            <a:picLocks noChangeAspect="1"/>
          </p:cNvPicPr>
          <p:nvPr/>
        </p:nvPicPr>
        <p:blipFill>
          <a:blip r:embed="rId8"/>
          <a:stretch>
            <a:fillRect/>
          </a:stretch>
        </p:blipFill>
        <p:spPr>
          <a:xfrm>
            <a:off x="7568888" y="2996413"/>
            <a:ext cx="1398704" cy="1521938"/>
          </a:xfrm>
          <a:prstGeom prst="rect">
            <a:avLst/>
          </a:prstGeom>
        </p:spPr>
      </p:pic>
      <p:pic>
        <p:nvPicPr>
          <p:cNvPr id="38" name="图片 37">
            <a:extLst>
              <a:ext uri="{FF2B5EF4-FFF2-40B4-BE49-F238E27FC236}">
                <a16:creationId xmlns:a16="http://schemas.microsoft.com/office/drawing/2014/main" id="{5A9CCD77-44C1-A894-1D9E-CC7344870D05}"/>
              </a:ext>
            </a:extLst>
          </p:cNvPr>
          <p:cNvPicPr>
            <a:picLocks noChangeAspect="1"/>
          </p:cNvPicPr>
          <p:nvPr/>
        </p:nvPicPr>
        <p:blipFill>
          <a:blip r:embed="rId9"/>
          <a:srcRect b="27128"/>
          <a:stretch>
            <a:fillRect/>
          </a:stretch>
        </p:blipFill>
        <p:spPr>
          <a:xfrm>
            <a:off x="3490200" y="864700"/>
            <a:ext cx="737334" cy="202591"/>
          </a:xfrm>
          <a:prstGeom prst="rect">
            <a:avLst/>
          </a:prstGeom>
        </p:spPr>
      </p:pic>
      <p:pic>
        <p:nvPicPr>
          <p:cNvPr id="42" name="图片 41">
            <a:extLst>
              <a:ext uri="{FF2B5EF4-FFF2-40B4-BE49-F238E27FC236}">
                <a16:creationId xmlns:a16="http://schemas.microsoft.com/office/drawing/2014/main" id="{EA78C200-153F-2034-CA69-4B4C20EB30C3}"/>
              </a:ext>
            </a:extLst>
          </p:cNvPr>
          <p:cNvPicPr>
            <a:picLocks noChangeAspect="1"/>
          </p:cNvPicPr>
          <p:nvPr/>
        </p:nvPicPr>
        <p:blipFill>
          <a:blip r:embed="rId10"/>
          <a:stretch>
            <a:fillRect/>
          </a:stretch>
        </p:blipFill>
        <p:spPr>
          <a:xfrm>
            <a:off x="6513912" y="676511"/>
            <a:ext cx="511812" cy="229659"/>
          </a:xfrm>
          <a:prstGeom prst="rect">
            <a:avLst/>
          </a:prstGeom>
        </p:spPr>
      </p:pic>
      <p:pic>
        <p:nvPicPr>
          <p:cNvPr id="44" name="图片 43">
            <a:extLst>
              <a:ext uri="{FF2B5EF4-FFF2-40B4-BE49-F238E27FC236}">
                <a16:creationId xmlns:a16="http://schemas.microsoft.com/office/drawing/2014/main" id="{696A03D2-BC42-9AFF-E0E8-414CF62CFCEB}"/>
              </a:ext>
            </a:extLst>
          </p:cNvPr>
          <p:cNvPicPr>
            <a:picLocks noChangeAspect="1"/>
          </p:cNvPicPr>
          <p:nvPr/>
        </p:nvPicPr>
        <p:blipFill>
          <a:blip r:embed="rId11"/>
          <a:stretch>
            <a:fillRect/>
          </a:stretch>
        </p:blipFill>
        <p:spPr>
          <a:xfrm>
            <a:off x="7945200" y="1156820"/>
            <a:ext cx="700466" cy="193462"/>
          </a:xfrm>
          <a:prstGeom prst="rect">
            <a:avLst/>
          </a:prstGeom>
        </p:spPr>
      </p:pic>
      <p:pic>
        <p:nvPicPr>
          <p:cNvPr id="46" name="图片 45">
            <a:extLst>
              <a:ext uri="{FF2B5EF4-FFF2-40B4-BE49-F238E27FC236}">
                <a16:creationId xmlns:a16="http://schemas.microsoft.com/office/drawing/2014/main" id="{E63134E9-8E90-E002-B505-8D2F236DCDA2}"/>
              </a:ext>
            </a:extLst>
          </p:cNvPr>
          <p:cNvPicPr>
            <a:picLocks noChangeAspect="1"/>
          </p:cNvPicPr>
          <p:nvPr/>
        </p:nvPicPr>
        <p:blipFill>
          <a:blip r:embed="rId12"/>
          <a:stretch>
            <a:fillRect/>
          </a:stretch>
        </p:blipFill>
        <p:spPr>
          <a:xfrm>
            <a:off x="3228229" y="2805859"/>
            <a:ext cx="737532" cy="245844"/>
          </a:xfrm>
          <a:prstGeom prst="rect">
            <a:avLst/>
          </a:prstGeom>
        </p:spPr>
      </p:pic>
      <p:pic>
        <p:nvPicPr>
          <p:cNvPr id="50" name="图片 49">
            <a:extLst>
              <a:ext uri="{FF2B5EF4-FFF2-40B4-BE49-F238E27FC236}">
                <a16:creationId xmlns:a16="http://schemas.microsoft.com/office/drawing/2014/main" id="{1AB16D2F-FD84-F823-313E-A510C9E7C7F9}"/>
              </a:ext>
            </a:extLst>
          </p:cNvPr>
          <p:cNvPicPr>
            <a:picLocks noChangeAspect="1"/>
          </p:cNvPicPr>
          <p:nvPr/>
        </p:nvPicPr>
        <p:blipFill>
          <a:blip r:embed="rId13"/>
          <a:stretch>
            <a:fillRect/>
          </a:stretch>
        </p:blipFill>
        <p:spPr>
          <a:xfrm>
            <a:off x="6509374" y="2840739"/>
            <a:ext cx="507515" cy="212607"/>
          </a:xfrm>
          <a:prstGeom prst="rect">
            <a:avLst/>
          </a:prstGeom>
        </p:spPr>
      </p:pic>
      <p:pic>
        <p:nvPicPr>
          <p:cNvPr id="52" name="图片 51">
            <a:extLst>
              <a:ext uri="{FF2B5EF4-FFF2-40B4-BE49-F238E27FC236}">
                <a16:creationId xmlns:a16="http://schemas.microsoft.com/office/drawing/2014/main" id="{89CE6279-0CE6-6F53-4499-623CF7047C82}"/>
              </a:ext>
            </a:extLst>
          </p:cNvPr>
          <p:cNvPicPr>
            <a:picLocks noChangeAspect="1"/>
          </p:cNvPicPr>
          <p:nvPr/>
        </p:nvPicPr>
        <p:blipFill>
          <a:blip r:embed="rId14"/>
          <a:stretch>
            <a:fillRect/>
          </a:stretch>
        </p:blipFill>
        <p:spPr>
          <a:xfrm>
            <a:off x="8048715" y="2869249"/>
            <a:ext cx="644492" cy="181459"/>
          </a:xfrm>
          <a:prstGeom prst="rect">
            <a:avLst/>
          </a:prstGeom>
        </p:spPr>
      </p:pic>
      <p:pic>
        <p:nvPicPr>
          <p:cNvPr id="54" name="图片 53">
            <a:extLst>
              <a:ext uri="{FF2B5EF4-FFF2-40B4-BE49-F238E27FC236}">
                <a16:creationId xmlns:a16="http://schemas.microsoft.com/office/drawing/2014/main" id="{459C9A6A-51E9-CED3-9F1A-DE3D16546D9F}"/>
              </a:ext>
            </a:extLst>
          </p:cNvPr>
          <p:cNvPicPr>
            <a:picLocks noChangeAspect="1"/>
          </p:cNvPicPr>
          <p:nvPr/>
        </p:nvPicPr>
        <p:blipFill>
          <a:blip r:embed="rId15"/>
          <a:stretch>
            <a:fillRect/>
          </a:stretch>
        </p:blipFill>
        <p:spPr>
          <a:xfrm>
            <a:off x="4354584" y="4646573"/>
            <a:ext cx="1435651" cy="1545362"/>
          </a:xfrm>
          <a:prstGeom prst="rect">
            <a:avLst/>
          </a:prstGeom>
        </p:spPr>
      </p:pic>
      <p:pic>
        <p:nvPicPr>
          <p:cNvPr id="56" name="图片 55">
            <a:extLst>
              <a:ext uri="{FF2B5EF4-FFF2-40B4-BE49-F238E27FC236}">
                <a16:creationId xmlns:a16="http://schemas.microsoft.com/office/drawing/2014/main" id="{62713213-7097-949B-15F1-3A3827E76EC2}"/>
              </a:ext>
            </a:extLst>
          </p:cNvPr>
          <p:cNvPicPr>
            <a:picLocks noChangeAspect="1"/>
          </p:cNvPicPr>
          <p:nvPr/>
        </p:nvPicPr>
        <p:blipFill>
          <a:blip r:embed="rId16"/>
          <a:stretch>
            <a:fillRect/>
          </a:stretch>
        </p:blipFill>
        <p:spPr>
          <a:xfrm>
            <a:off x="4831019" y="4517810"/>
            <a:ext cx="556258" cy="199906"/>
          </a:xfrm>
          <a:prstGeom prst="rect">
            <a:avLst/>
          </a:prstGeom>
        </p:spPr>
      </p:pic>
      <p:pic>
        <p:nvPicPr>
          <p:cNvPr id="58" name="图片 57">
            <a:extLst>
              <a:ext uri="{FF2B5EF4-FFF2-40B4-BE49-F238E27FC236}">
                <a16:creationId xmlns:a16="http://schemas.microsoft.com/office/drawing/2014/main" id="{358DB0E1-352B-732B-A79E-1CC658798665}"/>
              </a:ext>
            </a:extLst>
          </p:cNvPr>
          <p:cNvPicPr>
            <a:picLocks noChangeAspect="1"/>
          </p:cNvPicPr>
          <p:nvPr/>
        </p:nvPicPr>
        <p:blipFill>
          <a:blip r:embed="rId17"/>
          <a:stretch>
            <a:fillRect/>
          </a:stretch>
        </p:blipFill>
        <p:spPr>
          <a:xfrm>
            <a:off x="5983831" y="4644974"/>
            <a:ext cx="1422497" cy="1469392"/>
          </a:xfrm>
          <a:prstGeom prst="rect">
            <a:avLst/>
          </a:prstGeom>
        </p:spPr>
      </p:pic>
      <p:pic>
        <p:nvPicPr>
          <p:cNvPr id="60" name="图片 59">
            <a:extLst>
              <a:ext uri="{FF2B5EF4-FFF2-40B4-BE49-F238E27FC236}">
                <a16:creationId xmlns:a16="http://schemas.microsoft.com/office/drawing/2014/main" id="{1EB945CE-0913-3DCD-0B52-37B5749C2B07}"/>
              </a:ext>
            </a:extLst>
          </p:cNvPr>
          <p:cNvPicPr>
            <a:picLocks noChangeAspect="1"/>
          </p:cNvPicPr>
          <p:nvPr/>
        </p:nvPicPr>
        <p:blipFill>
          <a:blip r:embed="rId18"/>
          <a:stretch>
            <a:fillRect/>
          </a:stretch>
        </p:blipFill>
        <p:spPr>
          <a:xfrm>
            <a:off x="6553257" y="4508037"/>
            <a:ext cx="304206" cy="199907"/>
          </a:xfrm>
          <a:prstGeom prst="rect">
            <a:avLst/>
          </a:prstGeom>
        </p:spPr>
      </p:pic>
      <p:pic>
        <p:nvPicPr>
          <p:cNvPr id="62" name="图片 61">
            <a:extLst>
              <a:ext uri="{FF2B5EF4-FFF2-40B4-BE49-F238E27FC236}">
                <a16:creationId xmlns:a16="http://schemas.microsoft.com/office/drawing/2014/main" id="{54A70AC2-B15E-E27B-C058-6DBAE75D3B1C}"/>
              </a:ext>
            </a:extLst>
          </p:cNvPr>
          <p:cNvPicPr>
            <a:picLocks noChangeAspect="1"/>
          </p:cNvPicPr>
          <p:nvPr/>
        </p:nvPicPr>
        <p:blipFill>
          <a:blip r:embed="rId19"/>
          <a:stretch>
            <a:fillRect/>
          </a:stretch>
        </p:blipFill>
        <p:spPr>
          <a:xfrm>
            <a:off x="6851763" y="4499542"/>
            <a:ext cx="173961" cy="200055"/>
          </a:xfrm>
          <a:prstGeom prst="rect">
            <a:avLst/>
          </a:prstGeom>
        </p:spPr>
      </p:pic>
      <p:pic>
        <p:nvPicPr>
          <p:cNvPr id="64" name="图片 63">
            <a:extLst>
              <a:ext uri="{FF2B5EF4-FFF2-40B4-BE49-F238E27FC236}">
                <a16:creationId xmlns:a16="http://schemas.microsoft.com/office/drawing/2014/main" id="{8CED3853-8892-22B5-AD98-183C8C0EE0FB}"/>
              </a:ext>
            </a:extLst>
          </p:cNvPr>
          <p:cNvPicPr>
            <a:picLocks noChangeAspect="1"/>
          </p:cNvPicPr>
          <p:nvPr/>
        </p:nvPicPr>
        <p:blipFill>
          <a:blip r:embed="rId20"/>
          <a:srcRect l="1208"/>
          <a:stretch>
            <a:fillRect/>
          </a:stretch>
        </p:blipFill>
        <p:spPr>
          <a:xfrm>
            <a:off x="7531941" y="4635201"/>
            <a:ext cx="1438750" cy="1487660"/>
          </a:xfrm>
          <a:prstGeom prst="rect">
            <a:avLst/>
          </a:prstGeom>
        </p:spPr>
      </p:pic>
      <p:pic>
        <p:nvPicPr>
          <p:cNvPr id="66" name="图片 65">
            <a:extLst>
              <a:ext uri="{FF2B5EF4-FFF2-40B4-BE49-F238E27FC236}">
                <a16:creationId xmlns:a16="http://schemas.microsoft.com/office/drawing/2014/main" id="{8E3526AC-A948-CE99-2B5F-25AABD7CE0A9}"/>
              </a:ext>
            </a:extLst>
          </p:cNvPr>
          <p:cNvPicPr>
            <a:picLocks noChangeAspect="1"/>
          </p:cNvPicPr>
          <p:nvPr/>
        </p:nvPicPr>
        <p:blipFill>
          <a:blip r:embed="rId21"/>
          <a:stretch>
            <a:fillRect/>
          </a:stretch>
        </p:blipFill>
        <p:spPr>
          <a:xfrm>
            <a:off x="7921885" y="4508037"/>
            <a:ext cx="717140" cy="201149"/>
          </a:xfrm>
          <a:prstGeom prst="rect">
            <a:avLst/>
          </a:prstGeom>
        </p:spPr>
      </p:pic>
      <p:pic>
        <p:nvPicPr>
          <p:cNvPr id="68" name="图片 67">
            <a:extLst>
              <a:ext uri="{FF2B5EF4-FFF2-40B4-BE49-F238E27FC236}">
                <a16:creationId xmlns:a16="http://schemas.microsoft.com/office/drawing/2014/main" id="{1F1E0C2B-7A6C-DA7C-9C4F-42B0074B69CA}"/>
              </a:ext>
            </a:extLst>
          </p:cNvPr>
          <p:cNvPicPr>
            <a:picLocks noChangeAspect="1"/>
          </p:cNvPicPr>
          <p:nvPr/>
        </p:nvPicPr>
        <p:blipFill>
          <a:blip r:embed="rId22"/>
          <a:stretch>
            <a:fillRect/>
          </a:stretch>
        </p:blipFill>
        <p:spPr>
          <a:xfrm>
            <a:off x="4332349" y="1266196"/>
            <a:ext cx="1435651" cy="1528875"/>
          </a:xfrm>
          <a:prstGeom prst="rect">
            <a:avLst/>
          </a:prstGeom>
        </p:spPr>
      </p:pic>
      <p:pic>
        <p:nvPicPr>
          <p:cNvPr id="40" name="图片 39">
            <a:extLst>
              <a:ext uri="{FF2B5EF4-FFF2-40B4-BE49-F238E27FC236}">
                <a16:creationId xmlns:a16="http://schemas.microsoft.com/office/drawing/2014/main" id="{01D7F6A4-C870-946E-D0AE-C78E0AAB5C40}"/>
              </a:ext>
            </a:extLst>
          </p:cNvPr>
          <p:cNvPicPr>
            <a:picLocks noChangeAspect="1"/>
          </p:cNvPicPr>
          <p:nvPr/>
        </p:nvPicPr>
        <p:blipFill>
          <a:blip r:embed="rId23"/>
          <a:stretch>
            <a:fillRect/>
          </a:stretch>
        </p:blipFill>
        <p:spPr>
          <a:xfrm>
            <a:off x="5164912" y="885641"/>
            <a:ext cx="500048" cy="225374"/>
          </a:xfrm>
          <a:prstGeom prst="rect">
            <a:avLst/>
          </a:prstGeom>
        </p:spPr>
      </p:pic>
      <p:pic>
        <p:nvPicPr>
          <p:cNvPr id="70" name="图片 69">
            <a:extLst>
              <a:ext uri="{FF2B5EF4-FFF2-40B4-BE49-F238E27FC236}">
                <a16:creationId xmlns:a16="http://schemas.microsoft.com/office/drawing/2014/main" id="{BEE02F60-E322-4700-48AD-7CAB0F18A514}"/>
              </a:ext>
            </a:extLst>
          </p:cNvPr>
          <p:cNvPicPr>
            <a:picLocks noChangeAspect="1"/>
          </p:cNvPicPr>
          <p:nvPr/>
        </p:nvPicPr>
        <p:blipFill>
          <a:blip r:embed="rId24"/>
          <a:stretch>
            <a:fillRect/>
          </a:stretch>
        </p:blipFill>
        <p:spPr>
          <a:xfrm>
            <a:off x="4675124" y="1124594"/>
            <a:ext cx="251146" cy="223241"/>
          </a:xfrm>
          <a:prstGeom prst="rect">
            <a:avLst/>
          </a:prstGeom>
        </p:spPr>
      </p:pic>
      <p:pic>
        <p:nvPicPr>
          <p:cNvPr id="72" name="图片 71">
            <a:extLst>
              <a:ext uri="{FF2B5EF4-FFF2-40B4-BE49-F238E27FC236}">
                <a16:creationId xmlns:a16="http://schemas.microsoft.com/office/drawing/2014/main" id="{1D974B5B-98A9-F7FF-43E0-FE3ACC07CC2F}"/>
              </a:ext>
            </a:extLst>
          </p:cNvPr>
          <p:cNvPicPr>
            <a:picLocks noChangeAspect="1"/>
          </p:cNvPicPr>
          <p:nvPr/>
        </p:nvPicPr>
        <p:blipFill>
          <a:blip r:embed="rId25"/>
          <a:stretch>
            <a:fillRect/>
          </a:stretch>
        </p:blipFill>
        <p:spPr>
          <a:xfrm>
            <a:off x="4306557" y="2969922"/>
            <a:ext cx="1469395" cy="1547888"/>
          </a:xfrm>
          <a:prstGeom prst="rect">
            <a:avLst/>
          </a:prstGeom>
        </p:spPr>
      </p:pic>
      <p:pic>
        <p:nvPicPr>
          <p:cNvPr id="48" name="图片 47">
            <a:extLst>
              <a:ext uri="{FF2B5EF4-FFF2-40B4-BE49-F238E27FC236}">
                <a16:creationId xmlns:a16="http://schemas.microsoft.com/office/drawing/2014/main" id="{FB7BC470-7D08-01BB-E177-48453897F311}"/>
              </a:ext>
            </a:extLst>
          </p:cNvPr>
          <p:cNvPicPr>
            <a:picLocks noChangeAspect="1"/>
          </p:cNvPicPr>
          <p:nvPr/>
        </p:nvPicPr>
        <p:blipFill>
          <a:blip r:embed="rId26"/>
          <a:stretch>
            <a:fillRect/>
          </a:stretch>
        </p:blipFill>
        <p:spPr>
          <a:xfrm>
            <a:off x="5514592" y="2736531"/>
            <a:ext cx="551286" cy="245844"/>
          </a:xfrm>
          <a:prstGeom prst="rect">
            <a:avLst/>
          </a:prstGeom>
        </p:spPr>
      </p:pic>
      <p:pic>
        <p:nvPicPr>
          <p:cNvPr id="73" name="图片 72">
            <a:extLst>
              <a:ext uri="{FF2B5EF4-FFF2-40B4-BE49-F238E27FC236}">
                <a16:creationId xmlns:a16="http://schemas.microsoft.com/office/drawing/2014/main" id="{7D19C67A-94E6-5696-8DCE-217D33C136E7}"/>
              </a:ext>
            </a:extLst>
          </p:cNvPr>
          <p:cNvPicPr>
            <a:picLocks noChangeAspect="1"/>
          </p:cNvPicPr>
          <p:nvPr/>
        </p:nvPicPr>
        <p:blipFill>
          <a:blip r:embed="rId24"/>
          <a:stretch>
            <a:fillRect/>
          </a:stretch>
        </p:blipFill>
        <p:spPr>
          <a:xfrm>
            <a:off x="4645238" y="2818514"/>
            <a:ext cx="251146" cy="223241"/>
          </a:xfrm>
          <a:prstGeom prst="rect">
            <a:avLst/>
          </a:prstGeom>
        </p:spPr>
      </p:pic>
      <p:pic>
        <p:nvPicPr>
          <p:cNvPr id="5" name="图片 4" descr="一群不同颜色的风筝&#10;&#10;AI 生成的内容可能不正确。">
            <a:extLst>
              <a:ext uri="{FF2B5EF4-FFF2-40B4-BE49-F238E27FC236}">
                <a16:creationId xmlns:a16="http://schemas.microsoft.com/office/drawing/2014/main" id="{B6A999CC-8873-702E-CB75-D92EC335899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4698" y="1266196"/>
            <a:ext cx="2265712" cy="1361903"/>
          </a:xfrm>
          <a:prstGeom prst="rect">
            <a:avLst/>
          </a:prstGeom>
        </p:spPr>
      </p:pic>
      <p:sp>
        <p:nvSpPr>
          <p:cNvPr id="7" name="矩形 6">
            <a:extLst>
              <a:ext uri="{FF2B5EF4-FFF2-40B4-BE49-F238E27FC236}">
                <a16:creationId xmlns:a16="http://schemas.microsoft.com/office/drawing/2014/main" id="{E685B8E7-099E-BDCE-B7EA-63C1051C77A1}"/>
              </a:ext>
            </a:extLst>
          </p:cNvPr>
          <p:cNvSpPr/>
          <p:nvPr/>
        </p:nvSpPr>
        <p:spPr>
          <a:xfrm>
            <a:off x="2775799"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AC6BCE9-B335-4C54-4D37-0397E877574C}"/>
              </a:ext>
            </a:extLst>
          </p:cNvPr>
          <p:cNvSpPr/>
          <p:nvPr/>
        </p:nvSpPr>
        <p:spPr>
          <a:xfrm>
            <a:off x="4251977"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19CC503-1FC0-205E-A0C0-900B0906980C}"/>
              </a:ext>
            </a:extLst>
          </p:cNvPr>
          <p:cNvSpPr/>
          <p:nvPr/>
        </p:nvSpPr>
        <p:spPr>
          <a:xfrm>
            <a:off x="5955079" y="4526305"/>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13" name="图片 12" descr="文本&#10;&#10;AI 生成的内容可能不正确。">
            <a:extLst>
              <a:ext uri="{FF2B5EF4-FFF2-40B4-BE49-F238E27FC236}">
                <a16:creationId xmlns:a16="http://schemas.microsoft.com/office/drawing/2014/main" id="{157972F7-BBEB-CA81-1BE9-11DE3CD283F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94954" y="4829879"/>
            <a:ext cx="3575729" cy="1137732"/>
          </a:xfrm>
          <a:prstGeom prst="rect">
            <a:avLst/>
          </a:prstGeom>
        </p:spPr>
      </p:pic>
      <p:sp>
        <p:nvSpPr>
          <p:cNvPr id="14" name="灯片编号占位符 1">
            <a:extLst>
              <a:ext uri="{FF2B5EF4-FFF2-40B4-BE49-F238E27FC236}">
                <a16:creationId xmlns:a16="http://schemas.microsoft.com/office/drawing/2014/main" id="{DD390131-DF30-9A56-B7DC-098731568210}"/>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56</a:t>
            </a:fld>
            <a:endParaRPr lang="zh-CN" altLang="en-US" dirty="0"/>
          </a:p>
        </p:txBody>
      </p:sp>
      <p:sp>
        <p:nvSpPr>
          <p:cNvPr id="15" name="文本框 14">
            <a:extLst>
              <a:ext uri="{FF2B5EF4-FFF2-40B4-BE49-F238E27FC236}">
                <a16:creationId xmlns:a16="http://schemas.microsoft.com/office/drawing/2014/main" id="{5E0DF1FB-5E60-EAAE-E42E-B550E999B388}"/>
              </a:ext>
            </a:extLst>
          </p:cNvPr>
          <p:cNvSpPr txBox="1"/>
          <p:nvPr/>
        </p:nvSpPr>
        <p:spPr>
          <a:xfrm>
            <a:off x="150723" y="3083974"/>
            <a:ext cx="2581101" cy="1477328"/>
          </a:xfrm>
          <a:prstGeom prst="rect">
            <a:avLst/>
          </a:prstGeom>
          <a:noFill/>
        </p:spPr>
        <p:txBody>
          <a:bodyPr wrap="square" rtlCol="0">
            <a:spAutoFit/>
          </a:bodyPr>
          <a:lstStyle/>
          <a:p>
            <a:r>
              <a:rPr lang="en-US" altLang="zh-CN" dirty="0">
                <a:solidFill>
                  <a:srgbClr val="FF0000"/>
                </a:solidFill>
              </a:rPr>
              <a:t>The length of the curved segment affects parameter values and may influence classification results.</a:t>
            </a:r>
            <a:endParaRPr kumimoji="1" lang="zh-CN" altLang="en-US" dirty="0">
              <a:solidFill>
                <a:srgbClr val="FF0000"/>
              </a:solidFill>
            </a:endParaRPr>
          </a:p>
        </p:txBody>
      </p:sp>
    </p:spTree>
    <p:extLst>
      <p:ext uri="{BB962C8B-B14F-4D97-AF65-F5344CB8AC3E}">
        <p14:creationId xmlns:p14="http://schemas.microsoft.com/office/powerpoint/2010/main" val="4171575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0E6C-DA2D-F877-B4B9-5E192AA7439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D094C4-C4A1-191C-C85B-0062B4B6AE9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57</a:t>
            </a:fld>
            <a:endParaRPr lang="zh-CN" altLang="en-US"/>
          </a:p>
        </p:txBody>
      </p:sp>
      <p:sp>
        <p:nvSpPr>
          <p:cNvPr id="7" name="文本框 6">
            <a:extLst>
              <a:ext uri="{FF2B5EF4-FFF2-40B4-BE49-F238E27FC236}">
                <a16:creationId xmlns:a16="http://schemas.microsoft.com/office/drawing/2014/main" id="{55FF8189-DD14-8B13-63FF-0BAC6F0E3CD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sp>
        <p:nvSpPr>
          <p:cNvPr id="3" name="文本框 2">
            <a:extLst>
              <a:ext uri="{FF2B5EF4-FFF2-40B4-BE49-F238E27FC236}">
                <a16:creationId xmlns:a16="http://schemas.microsoft.com/office/drawing/2014/main" id="{7D8E113C-8980-36E6-F685-C547F750F79F}"/>
              </a:ext>
            </a:extLst>
          </p:cNvPr>
          <p:cNvSpPr txBox="1"/>
          <p:nvPr/>
        </p:nvSpPr>
        <p:spPr>
          <a:xfrm>
            <a:off x="182880" y="867018"/>
            <a:ext cx="8961120" cy="1353960"/>
          </a:xfrm>
          <a:prstGeom prst="rect">
            <a:avLst/>
          </a:prstGeom>
          <a:noFill/>
        </p:spPr>
        <p:txBody>
          <a:bodyPr wrap="square" rtlCol="0">
            <a:spAutoFit/>
          </a:bodyPr>
          <a:lstStyle/>
          <a:p>
            <a:pPr>
              <a:lnSpc>
                <a:spcPct val="150000"/>
              </a:lnSpc>
            </a:pPr>
            <a:r>
              <a:rPr kumimoji="1" lang="en-US" altLang="zh-CN" sz="1400" dirty="0"/>
              <a:t>Using the </a:t>
            </a:r>
            <a:r>
              <a:rPr kumimoji="1" lang="en-US" altLang="zh-CN" sz="1400" dirty="0" err="1"/>
              <a:t>tPCA</a:t>
            </a:r>
            <a:r>
              <a:rPr kumimoji="1" lang="en-US" altLang="zh-CN" sz="1400" dirty="0"/>
              <a:t> dataset provided by Chen, we analyzed the classification results of Feng, Liang, and </a:t>
            </a:r>
            <a:r>
              <a:rPr kumimoji="1" lang="en-US" altLang="zh-CN" sz="1400" dirty="0" err="1"/>
              <a:t>Uezono</a:t>
            </a:r>
            <a:r>
              <a:rPr kumimoji="1" lang="en-US" altLang="zh-CN" sz="1400" dirty="0"/>
              <a:t>.</a:t>
            </a:r>
          </a:p>
          <a:p>
            <a:pPr marL="285750" indent="-285750">
              <a:lnSpc>
                <a:spcPct val="150000"/>
              </a:lnSpc>
              <a:buFont typeface="Arial" panose="020B0604020202020204" pitchFamily="34" charset="0"/>
              <a:buChar char="•"/>
            </a:pPr>
            <a:r>
              <a:rPr kumimoji="1" lang="en-US" altLang="zh-CN" sz="1400" dirty="0"/>
              <a:t>Focus 1: Distribution of U/V/C/S categories across PC1–PC5 under different classification methods.</a:t>
            </a:r>
          </a:p>
          <a:p>
            <a:pPr marL="285750" indent="-285750">
              <a:lnSpc>
                <a:spcPct val="150000"/>
              </a:lnSpc>
              <a:buFont typeface="Arial" panose="020B0604020202020204" pitchFamily="34" charset="0"/>
              <a:buChar char="•"/>
            </a:pPr>
            <a:r>
              <a:rPr kumimoji="1" lang="en-US" altLang="zh-CN" sz="1400" dirty="0"/>
              <a:t>Focus 2: Intra-class compactness and dispersion (measured by mean distance and standard deviation), as well as inter-class distances to evaluate the separability of different classification methods.</a:t>
            </a:r>
            <a:endParaRPr kumimoji="1" lang="zh-CN" altLang="en-US" sz="1400" dirty="0"/>
          </a:p>
        </p:txBody>
      </p:sp>
      <p:pic>
        <p:nvPicPr>
          <p:cNvPr id="5" name="图片 4">
            <a:extLst>
              <a:ext uri="{FF2B5EF4-FFF2-40B4-BE49-F238E27FC236}">
                <a16:creationId xmlns:a16="http://schemas.microsoft.com/office/drawing/2014/main" id="{CE0BD3AE-C1B8-F007-3091-48B1315827A3}"/>
              </a:ext>
            </a:extLst>
          </p:cNvPr>
          <p:cNvPicPr>
            <a:picLocks noChangeAspect="1"/>
          </p:cNvPicPr>
          <p:nvPr/>
        </p:nvPicPr>
        <p:blipFill>
          <a:blip r:embed="rId3"/>
          <a:stretch>
            <a:fillRect/>
          </a:stretch>
        </p:blipFill>
        <p:spPr>
          <a:xfrm>
            <a:off x="1327112" y="2412153"/>
            <a:ext cx="4708006" cy="1480042"/>
          </a:xfrm>
          <a:prstGeom prst="rect">
            <a:avLst/>
          </a:prstGeom>
        </p:spPr>
      </p:pic>
      <p:pic>
        <p:nvPicPr>
          <p:cNvPr id="8" name="图片 7">
            <a:extLst>
              <a:ext uri="{FF2B5EF4-FFF2-40B4-BE49-F238E27FC236}">
                <a16:creationId xmlns:a16="http://schemas.microsoft.com/office/drawing/2014/main" id="{8D8ABA85-0069-E473-E14D-C3C8525C2B0E}"/>
              </a:ext>
            </a:extLst>
          </p:cNvPr>
          <p:cNvPicPr>
            <a:picLocks noChangeAspect="1"/>
          </p:cNvPicPr>
          <p:nvPr/>
        </p:nvPicPr>
        <p:blipFill>
          <a:blip r:embed="rId4"/>
          <a:stretch>
            <a:fillRect/>
          </a:stretch>
        </p:blipFill>
        <p:spPr>
          <a:xfrm>
            <a:off x="1385274" y="3948892"/>
            <a:ext cx="4100846" cy="918000"/>
          </a:xfrm>
          <a:prstGeom prst="rect">
            <a:avLst/>
          </a:prstGeom>
        </p:spPr>
      </p:pic>
      <p:pic>
        <p:nvPicPr>
          <p:cNvPr id="10" name="图片 9">
            <a:extLst>
              <a:ext uri="{FF2B5EF4-FFF2-40B4-BE49-F238E27FC236}">
                <a16:creationId xmlns:a16="http://schemas.microsoft.com/office/drawing/2014/main" id="{F67CEB4A-0AD1-5BF2-E55E-BA47E6D5BD48}"/>
              </a:ext>
            </a:extLst>
          </p:cNvPr>
          <p:cNvPicPr>
            <a:picLocks noChangeAspect="1"/>
          </p:cNvPicPr>
          <p:nvPr/>
        </p:nvPicPr>
        <p:blipFill>
          <a:blip r:embed="rId5"/>
          <a:stretch>
            <a:fillRect/>
          </a:stretch>
        </p:blipFill>
        <p:spPr>
          <a:xfrm>
            <a:off x="1395929" y="5025918"/>
            <a:ext cx="4570372" cy="1077400"/>
          </a:xfrm>
          <a:prstGeom prst="rect">
            <a:avLst/>
          </a:prstGeom>
        </p:spPr>
      </p:pic>
      <p:sp>
        <p:nvSpPr>
          <p:cNvPr id="15" name="文本框 14">
            <a:extLst>
              <a:ext uri="{FF2B5EF4-FFF2-40B4-BE49-F238E27FC236}">
                <a16:creationId xmlns:a16="http://schemas.microsoft.com/office/drawing/2014/main" id="{6D3E6ADD-7707-F85E-9E94-797955735174}"/>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Data &amp; Analysis Overview</a:t>
            </a:r>
          </a:p>
        </p:txBody>
      </p:sp>
    </p:spTree>
    <p:extLst>
      <p:ext uri="{BB962C8B-B14F-4D97-AF65-F5344CB8AC3E}">
        <p14:creationId xmlns:p14="http://schemas.microsoft.com/office/powerpoint/2010/main" val="4005826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D38E3-4874-BD77-3FC6-E4715D1C16F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AEA3E2-6EF9-388C-2EB9-6A6A79D4A1B3}"/>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58</a:t>
            </a:fld>
            <a:endParaRPr lang="zh-CN" altLang="en-US"/>
          </a:p>
        </p:txBody>
      </p:sp>
      <p:sp>
        <p:nvSpPr>
          <p:cNvPr id="7" name="文本框 6">
            <a:extLst>
              <a:ext uri="{FF2B5EF4-FFF2-40B4-BE49-F238E27FC236}">
                <a16:creationId xmlns:a16="http://schemas.microsoft.com/office/drawing/2014/main" id="{0793820A-57C2-4142-2894-51E9AD1EC9FF}"/>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4" name="图片 3">
            <a:extLst>
              <a:ext uri="{FF2B5EF4-FFF2-40B4-BE49-F238E27FC236}">
                <a16:creationId xmlns:a16="http://schemas.microsoft.com/office/drawing/2014/main" id="{12B51729-0F38-2837-CCCD-F857C598E67D}"/>
              </a:ext>
            </a:extLst>
          </p:cNvPr>
          <p:cNvPicPr>
            <a:picLocks noChangeAspect="1"/>
          </p:cNvPicPr>
          <p:nvPr/>
        </p:nvPicPr>
        <p:blipFill>
          <a:blip r:embed="rId3"/>
          <a:stretch>
            <a:fillRect/>
          </a:stretch>
        </p:blipFill>
        <p:spPr>
          <a:xfrm>
            <a:off x="705725" y="905613"/>
            <a:ext cx="7732550" cy="5282094"/>
          </a:xfrm>
          <a:prstGeom prst="rect">
            <a:avLst/>
          </a:prstGeom>
        </p:spPr>
      </p:pic>
      <p:sp>
        <p:nvSpPr>
          <p:cNvPr id="6" name="文本框 5">
            <a:extLst>
              <a:ext uri="{FF2B5EF4-FFF2-40B4-BE49-F238E27FC236}">
                <a16:creationId xmlns:a16="http://schemas.microsoft.com/office/drawing/2014/main" id="{5A30E2F6-C814-D0D1-E45E-239824B78B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Comparison of Three Classification Methods in PC1–PC2–PC3</a:t>
            </a:r>
          </a:p>
        </p:txBody>
      </p:sp>
    </p:spTree>
    <p:extLst>
      <p:ext uri="{BB962C8B-B14F-4D97-AF65-F5344CB8AC3E}">
        <p14:creationId xmlns:p14="http://schemas.microsoft.com/office/powerpoint/2010/main" val="2797382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F9ED-0FCB-2EB5-8331-9BBCD653706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BD9418A2-B466-8287-0AFB-3B532F014DFA}"/>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20" name="图片 19">
            <a:extLst>
              <a:ext uri="{FF2B5EF4-FFF2-40B4-BE49-F238E27FC236}">
                <a16:creationId xmlns:a16="http://schemas.microsoft.com/office/drawing/2014/main" id="{24893B73-D048-C1D4-805E-1CD246408097}"/>
              </a:ext>
            </a:extLst>
          </p:cNvPr>
          <p:cNvPicPr>
            <a:picLocks noChangeAspect="1"/>
          </p:cNvPicPr>
          <p:nvPr/>
        </p:nvPicPr>
        <p:blipFill>
          <a:blip r:embed="rId3"/>
          <a:stretch>
            <a:fillRect/>
          </a:stretch>
        </p:blipFill>
        <p:spPr>
          <a:xfrm>
            <a:off x="626223" y="517476"/>
            <a:ext cx="7412877" cy="2414266"/>
          </a:xfrm>
          <a:prstGeom prst="rect">
            <a:avLst/>
          </a:prstGeom>
        </p:spPr>
      </p:pic>
      <p:graphicFrame>
        <p:nvGraphicFramePr>
          <p:cNvPr id="2" name="表格 1">
            <a:extLst>
              <a:ext uri="{FF2B5EF4-FFF2-40B4-BE49-F238E27FC236}">
                <a16:creationId xmlns:a16="http://schemas.microsoft.com/office/drawing/2014/main" id="{E394AEB3-75F4-7B3B-6F9B-340C884FF784}"/>
              </a:ext>
            </a:extLst>
          </p:cNvPr>
          <p:cNvGraphicFramePr>
            <a:graphicFrameLocks noGrp="1"/>
          </p:cNvGraphicFramePr>
          <p:nvPr/>
        </p:nvGraphicFramePr>
        <p:xfrm>
          <a:off x="271200" y="4117270"/>
          <a:ext cx="8601600" cy="2072640"/>
        </p:xfrm>
        <a:graphic>
          <a:graphicData uri="http://schemas.openxmlformats.org/drawingml/2006/table">
            <a:tbl>
              <a:tblPr firstRow="1" bandRow="1">
                <a:tableStyleId>{2D5ABB26-0587-4C30-8999-92F81FD0307C}</a:tableStyleId>
              </a:tblPr>
              <a:tblGrid>
                <a:gridCol w="532017">
                  <a:extLst>
                    <a:ext uri="{9D8B030D-6E8A-4147-A177-3AD203B41FA5}">
                      <a16:colId xmlns:a16="http://schemas.microsoft.com/office/drawing/2014/main" val="93128721"/>
                    </a:ext>
                  </a:extLst>
                </a:gridCol>
                <a:gridCol w="685800">
                  <a:extLst>
                    <a:ext uri="{9D8B030D-6E8A-4147-A177-3AD203B41FA5}">
                      <a16:colId xmlns:a16="http://schemas.microsoft.com/office/drawing/2014/main" val="2863868579"/>
                    </a:ext>
                  </a:extLst>
                </a:gridCol>
                <a:gridCol w="625383">
                  <a:extLst>
                    <a:ext uri="{9D8B030D-6E8A-4147-A177-3AD203B41FA5}">
                      <a16:colId xmlns:a16="http://schemas.microsoft.com/office/drawing/2014/main" val="3116950958"/>
                    </a:ext>
                  </a:extLst>
                </a:gridCol>
                <a:gridCol w="614400">
                  <a:extLst>
                    <a:ext uri="{9D8B030D-6E8A-4147-A177-3AD203B41FA5}">
                      <a16:colId xmlns:a16="http://schemas.microsoft.com/office/drawing/2014/main" val="2965795993"/>
                    </a:ext>
                  </a:extLst>
                </a:gridCol>
                <a:gridCol w="614400">
                  <a:extLst>
                    <a:ext uri="{9D8B030D-6E8A-4147-A177-3AD203B41FA5}">
                      <a16:colId xmlns:a16="http://schemas.microsoft.com/office/drawing/2014/main" val="2168417252"/>
                    </a:ext>
                  </a:extLst>
                </a:gridCol>
                <a:gridCol w="614400">
                  <a:extLst>
                    <a:ext uri="{9D8B030D-6E8A-4147-A177-3AD203B41FA5}">
                      <a16:colId xmlns:a16="http://schemas.microsoft.com/office/drawing/2014/main" val="2865856749"/>
                    </a:ext>
                  </a:extLst>
                </a:gridCol>
                <a:gridCol w="614400">
                  <a:extLst>
                    <a:ext uri="{9D8B030D-6E8A-4147-A177-3AD203B41FA5}">
                      <a16:colId xmlns:a16="http://schemas.microsoft.com/office/drawing/2014/main" val="4030387163"/>
                    </a:ext>
                  </a:extLst>
                </a:gridCol>
                <a:gridCol w="614400">
                  <a:extLst>
                    <a:ext uri="{9D8B030D-6E8A-4147-A177-3AD203B41FA5}">
                      <a16:colId xmlns:a16="http://schemas.microsoft.com/office/drawing/2014/main" val="1838664607"/>
                    </a:ext>
                  </a:extLst>
                </a:gridCol>
                <a:gridCol w="614400">
                  <a:extLst>
                    <a:ext uri="{9D8B030D-6E8A-4147-A177-3AD203B41FA5}">
                      <a16:colId xmlns:a16="http://schemas.microsoft.com/office/drawing/2014/main" val="1131728997"/>
                    </a:ext>
                  </a:extLst>
                </a:gridCol>
                <a:gridCol w="614400">
                  <a:extLst>
                    <a:ext uri="{9D8B030D-6E8A-4147-A177-3AD203B41FA5}">
                      <a16:colId xmlns:a16="http://schemas.microsoft.com/office/drawing/2014/main" val="1347598336"/>
                    </a:ext>
                  </a:extLst>
                </a:gridCol>
                <a:gridCol w="614400">
                  <a:extLst>
                    <a:ext uri="{9D8B030D-6E8A-4147-A177-3AD203B41FA5}">
                      <a16:colId xmlns:a16="http://schemas.microsoft.com/office/drawing/2014/main" val="596336267"/>
                    </a:ext>
                  </a:extLst>
                </a:gridCol>
                <a:gridCol w="614400">
                  <a:extLst>
                    <a:ext uri="{9D8B030D-6E8A-4147-A177-3AD203B41FA5}">
                      <a16:colId xmlns:a16="http://schemas.microsoft.com/office/drawing/2014/main" val="356133198"/>
                    </a:ext>
                  </a:extLst>
                </a:gridCol>
                <a:gridCol w="614400">
                  <a:extLst>
                    <a:ext uri="{9D8B030D-6E8A-4147-A177-3AD203B41FA5}">
                      <a16:colId xmlns:a16="http://schemas.microsoft.com/office/drawing/2014/main" val="1115564628"/>
                    </a:ext>
                  </a:extLst>
                </a:gridCol>
                <a:gridCol w="614400">
                  <a:extLst>
                    <a:ext uri="{9D8B030D-6E8A-4147-A177-3AD203B41FA5}">
                      <a16:colId xmlns:a16="http://schemas.microsoft.com/office/drawing/2014/main" val="2931847160"/>
                    </a:ext>
                  </a:extLst>
                </a:gridCol>
              </a:tblGrid>
              <a:tr h="221838">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PC1 – PC2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PC1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PC2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367822"/>
                  </a:ext>
                </a:extLst>
              </a:tr>
              <a:tr h="221838">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620796"/>
                  </a:ext>
                </a:extLst>
              </a:tr>
              <a:tr h="221838">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Mean</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355364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9000322"/>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0.58</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140936"/>
                  </a:ext>
                </a:extLst>
              </a:tr>
              <a:tr h="221838">
                <a:tc rowSpan="3">
                  <a:txBody>
                    <a:bodyPr/>
                    <a:lstStyle/>
                    <a:p>
                      <a:pPr algn="ctr"/>
                      <a:r>
                        <a:rPr lang="en-US" altLang="zh-CN" sz="1100" dirty="0"/>
                        <a:t>Std</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27024"/>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36829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291495"/>
                  </a:ext>
                </a:extLst>
              </a:tr>
            </a:tbl>
          </a:graphicData>
        </a:graphic>
      </p:graphicFrame>
      <p:pic>
        <p:nvPicPr>
          <p:cNvPr id="3" name="图片 2">
            <a:extLst>
              <a:ext uri="{FF2B5EF4-FFF2-40B4-BE49-F238E27FC236}">
                <a16:creationId xmlns:a16="http://schemas.microsoft.com/office/drawing/2014/main" id="{8B057119-6A9F-23F1-1792-6BBF75FA542F}"/>
              </a:ext>
            </a:extLst>
          </p:cNvPr>
          <p:cNvPicPr>
            <a:picLocks noChangeAspect="1"/>
          </p:cNvPicPr>
          <p:nvPr/>
        </p:nvPicPr>
        <p:blipFill>
          <a:blip r:embed="rId4"/>
          <a:stretch>
            <a:fillRect/>
          </a:stretch>
        </p:blipFill>
        <p:spPr>
          <a:xfrm>
            <a:off x="476627" y="3446620"/>
            <a:ext cx="542360" cy="260476"/>
          </a:xfrm>
          <a:prstGeom prst="rect">
            <a:avLst/>
          </a:prstGeom>
        </p:spPr>
      </p:pic>
      <p:pic>
        <p:nvPicPr>
          <p:cNvPr id="4" name="图片 3">
            <a:extLst>
              <a:ext uri="{FF2B5EF4-FFF2-40B4-BE49-F238E27FC236}">
                <a16:creationId xmlns:a16="http://schemas.microsoft.com/office/drawing/2014/main" id="{2B859482-A774-8868-9E5D-0B9B47A705DD}"/>
              </a:ext>
            </a:extLst>
          </p:cNvPr>
          <p:cNvPicPr>
            <a:picLocks noChangeAspect="1"/>
          </p:cNvPicPr>
          <p:nvPr/>
        </p:nvPicPr>
        <p:blipFill>
          <a:blip r:embed="rId5"/>
          <a:stretch>
            <a:fillRect/>
          </a:stretch>
        </p:blipFill>
        <p:spPr>
          <a:xfrm>
            <a:off x="2958694" y="3386599"/>
            <a:ext cx="1573175" cy="453444"/>
          </a:xfrm>
          <a:prstGeom prst="rect">
            <a:avLst/>
          </a:prstGeom>
        </p:spPr>
      </p:pic>
      <p:pic>
        <p:nvPicPr>
          <p:cNvPr id="5" name="图片 4">
            <a:extLst>
              <a:ext uri="{FF2B5EF4-FFF2-40B4-BE49-F238E27FC236}">
                <a16:creationId xmlns:a16="http://schemas.microsoft.com/office/drawing/2014/main" id="{99BD6AA9-1A68-BCF5-FAB4-F7673F53C37B}"/>
              </a:ext>
            </a:extLst>
          </p:cNvPr>
          <p:cNvPicPr>
            <a:picLocks noChangeAspect="1"/>
          </p:cNvPicPr>
          <p:nvPr/>
        </p:nvPicPr>
        <p:blipFill>
          <a:blip r:embed="rId6"/>
          <a:stretch>
            <a:fillRect/>
          </a:stretch>
        </p:blipFill>
        <p:spPr>
          <a:xfrm>
            <a:off x="1372579" y="3455621"/>
            <a:ext cx="1433809" cy="274621"/>
          </a:xfrm>
          <a:prstGeom prst="rect">
            <a:avLst/>
          </a:prstGeom>
        </p:spPr>
      </p:pic>
      <p:pic>
        <p:nvPicPr>
          <p:cNvPr id="8" name="图片 7">
            <a:extLst>
              <a:ext uri="{FF2B5EF4-FFF2-40B4-BE49-F238E27FC236}">
                <a16:creationId xmlns:a16="http://schemas.microsoft.com/office/drawing/2014/main" id="{FD1D5661-9AE2-30AB-46BC-FE60BAEA1576}"/>
              </a:ext>
            </a:extLst>
          </p:cNvPr>
          <p:cNvPicPr>
            <a:picLocks noChangeAspect="1"/>
          </p:cNvPicPr>
          <p:nvPr/>
        </p:nvPicPr>
        <p:blipFill>
          <a:blip r:embed="rId7"/>
          <a:stretch>
            <a:fillRect/>
          </a:stretch>
        </p:blipFill>
        <p:spPr>
          <a:xfrm>
            <a:off x="4770140" y="3371564"/>
            <a:ext cx="1351324" cy="453444"/>
          </a:xfrm>
          <a:prstGeom prst="rect">
            <a:avLst/>
          </a:prstGeom>
        </p:spPr>
      </p:pic>
      <p:pic>
        <p:nvPicPr>
          <p:cNvPr id="10" name="图片 9">
            <a:extLst>
              <a:ext uri="{FF2B5EF4-FFF2-40B4-BE49-F238E27FC236}">
                <a16:creationId xmlns:a16="http://schemas.microsoft.com/office/drawing/2014/main" id="{EEF7086E-4D86-234D-133F-98B29B6A959C}"/>
              </a:ext>
            </a:extLst>
          </p:cNvPr>
          <p:cNvPicPr>
            <a:picLocks noChangeAspect="1"/>
          </p:cNvPicPr>
          <p:nvPr/>
        </p:nvPicPr>
        <p:blipFill>
          <a:blip r:embed="rId8"/>
          <a:stretch>
            <a:fillRect/>
          </a:stretch>
        </p:blipFill>
        <p:spPr>
          <a:xfrm>
            <a:off x="6426076" y="3371564"/>
            <a:ext cx="2446724" cy="485152"/>
          </a:xfrm>
          <a:prstGeom prst="rect">
            <a:avLst/>
          </a:prstGeom>
        </p:spPr>
      </p:pic>
    </p:spTree>
    <p:extLst>
      <p:ext uri="{BB962C8B-B14F-4D97-AF65-F5344CB8AC3E}">
        <p14:creationId xmlns:p14="http://schemas.microsoft.com/office/powerpoint/2010/main" val="98059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30844-D0B9-1F3E-14A4-B0EF30E0E0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2DBE7F-9B26-2E72-FE27-2860EAAE88B1}"/>
              </a:ext>
            </a:extLst>
          </p:cNvPr>
          <p:cNvSpPr>
            <a:spLocks noGrp="1"/>
          </p:cNvSpPr>
          <p:nvPr>
            <p:ph type="sldNum" sz="quarter" idx="12"/>
          </p:nvPr>
        </p:nvSpPr>
        <p:spPr/>
        <p:txBody>
          <a:bodyPr/>
          <a:lstStyle/>
          <a:p>
            <a:fld id="{8D04ACF1-8115-4F2A-BC52-125D9799F304}" type="slidenum">
              <a:rPr lang="zh-CN" altLang="en-US" smtClean="0"/>
              <a:t>6</a:t>
            </a:fld>
            <a:endParaRPr lang="zh-CN" altLang="en-US"/>
          </a:p>
        </p:txBody>
      </p:sp>
      <p:sp>
        <p:nvSpPr>
          <p:cNvPr id="4" name="文本框 3">
            <a:extLst>
              <a:ext uri="{FF2B5EF4-FFF2-40B4-BE49-F238E27FC236}">
                <a16:creationId xmlns:a16="http://schemas.microsoft.com/office/drawing/2014/main" id="{98C28634-9C7C-D633-5466-4FE0454824D9}"/>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7" name="文本框 16">
            <a:extLst>
              <a:ext uri="{FF2B5EF4-FFF2-40B4-BE49-F238E27FC236}">
                <a16:creationId xmlns:a16="http://schemas.microsoft.com/office/drawing/2014/main" id="{219F86B3-AE3D-66DD-2A00-E014E1B82844}"/>
              </a:ext>
            </a:extLst>
          </p:cNvPr>
          <p:cNvSpPr txBox="1"/>
          <p:nvPr/>
        </p:nvSpPr>
        <p:spPr>
          <a:xfrm>
            <a:off x="-50542" y="6200991"/>
            <a:ext cx="9194542" cy="830997"/>
          </a:xfrm>
          <a:prstGeom prst="rect">
            <a:avLst/>
          </a:prstGeom>
          <a:noFill/>
        </p:spPr>
        <p:txBody>
          <a:bodyPr wrap="square">
            <a:spAutoFit/>
          </a:bodyPr>
          <a:lstStyle/>
          <a:p>
            <a:r>
              <a:rPr lang="en-US" altLang="zh-CN" sz="800" i="1" dirty="0"/>
              <a:t>[6] </a:t>
            </a:r>
            <a:r>
              <a:rPr lang="en-US" altLang="zh-CN" sz="800" i="1" dirty="0" err="1"/>
              <a:t>Piechna</a:t>
            </a:r>
            <a:r>
              <a:rPr lang="en-US" altLang="zh-CN" sz="800" i="1" dirty="0"/>
              <a:t>, Adam, and Krzysztof </a:t>
            </a:r>
            <a:r>
              <a:rPr lang="en-US" altLang="zh-CN" sz="800" i="1" dirty="0" err="1"/>
              <a:t>Cieślicki</a:t>
            </a:r>
            <a:r>
              <a:rPr lang="en-US" altLang="zh-CN" sz="800" i="1" dirty="0"/>
              <a:t>. "Influence of hydrodynamic and functional nonlinearities of blood flow in the cerebral vasculature on cerebral perfusion and autoregulation pressure reserve." Scientific Reports 13.1 (2023): 6229.</a:t>
            </a:r>
          </a:p>
          <a:p>
            <a:r>
              <a:rPr lang="en-US" altLang="zh-CN" sz="800" i="1" dirty="0"/>
              <a:t>[7] Kulcsár, Zsolt, et al. "Hemodynamics of cerebral aneurysm initiation: the role of wall shear stress and spatial wall shear stress gradient." American Journal of neuroradiology 32.3 (2011): 587-594.</a:t>
            </a:r>
          </a:p>
          <a:p>
            <a:r>
              <a:rPr lang="en-US" altLang="zh-CN" sz="800" i="1" dirty="0"/>
              <a:t>[8] H. Meng, H. Meng, J. Xiang, and A. M. Siddiqui, “High </a:t>
            </a:r>
            <a:r>
              <a:rPr lang="en-US" altLang="zh-CN" sz="800" i="1" dirty="0" err="1"/>
              <a:t>wss</a:t>
            </a:r>
            <a:r>
              <a:rPr lang="en-US" altLang="zh-CN" sz="800" i="1" dirty="0"/>
              <a:t> or low </a:t>
            </a:r>
            <a:r>
              <a:rPr lang="en-US" altLang="zh-CN" sz="800" i="1" dirty="0" err="1"/>
              <a:t>wss</a:t>
            </a:r>
            <a:r>
              <a:rPr lang="en-US" altLang="zh-CN" sz="800" i="1" dirty="0"/>
              <a:t>? complex  interactions of hemodynamics with intracranial aneurysm initiation, growth, and rupture:  Toward a unifying hypothesis,” vol. 35, no. 7, p. 1254–1262, Apr 2013.</a:t>
            </a:r>
          </a:p>
          <a:p>
            <a:endParaRPr lang="zh-CN" altLang="en-US" sz="800" i="1" dirty="0"/>
          </a:p>
        </p:txBody>
      </p:sp>
      <p:sp>
        <p:nvSpPr>
          <p:cNvPr id="19" name="文本框 18">
            <a:extLst>
              <a:ext uri="{FF2B5EF4-FFF2-40B4-BE49-F238E27FC236}">
                <a16:creationId xmlns:a16="http://schemas.microsoft.com/office/drawing/2014/main" id="{6D7AAE86-C4F0-0CC2-8C65-7101AB832680}"/>
              </a:ext>
            </a:extLst>
          </p:cNvPr>
          <p:cNvSpPr txBox="1"/>
          <p:nvPr/>
        </p:nvSpPr>
        <p:spPr>
          <a:xfrm>
            <a:off x="28082" y="867752"/>
            <a:ext cx="9014294" cy="1200329"/>
          </a:xfrm>
          <a:prstGeom prst="rect">
            <a:avLst/>
          </a:prstGeom>
          <a:noFill/>
        </p:spPr>
        <p:txBody>
          <a:bodyPr wrap="square" rtlCol="0">
            <a:spAutoFit/>
          </a:bodyPr>
          <a:lstStyle/>
          <a:p>
            <a:pPr algn="just"/>
            <a:r>
              <a:rPr kumimoji="1" lang="en-US" altLang="zh-CN" dirty="0"/>
              <a:t>The internal carotid artery (ICA) supplies the brain, and its siphon segment often exhibits high curvature and torsion. Such complex geometry leads to complex hemodynamics, where wall shear stress (WSS)</a:t>
            </a:r>
            <a:r>
              <a:rPr kumimoji="1" lang="zh-CN" altLang="en-US" dirty="0"/>
              <a:t> </a:t>
            </a:r>
            <a:r>
              <a:rPr kumimoji="1" lang="en-US" altLang="zh-CN" dirty="0"/>
              <a:t>may contribute to the initiation, progression, and rupture of aneurysms.</a:t>
            </a:r>
            <a:endParaRPr kumimoji="1" lang="en-US" altLang="zh-CN" baseline="30000" dirty="0"/>
          </a:p>
        </p:txBody>
      </p:sp>
      <p:sp>
        <p:nvSpPr>
          <p:cNvPr id="28" name="文本框 27">
            <a:extLst>
              <a:ext uri="{FF2B5EF4-FFF2-40B4-BE49-F238E27FC236}">
                <a16:creationId xmlns:a16="http://schemas.microsoft.com/office/drawing/2014/main" id="{E0837E9F-2C1F-E9F9-3DCA-D3089730F0E1}"/>
              </a:ext>
            </a:extLst>
          </p:cNvPr>
          <p:cNvSpPr txBox="1"/>
          <p:nvPr/>
        </p:nvSpPr>
        <p:spPr>
          <a:xfrm>
            <a:off x="4841030" y="5513132"/>
            <a:ext cx="494271" cy="338554"/>
          </a:xfrm>
          <a:prstGeom prst="rect">
            <a:avLst/>
          </a:prstGeom>
          <a:noFill/>
        </p:spPr>
        <p:txBody>
          <a:bodyPr wrap="square" rtlCol="0">
            <a:spAutoFit/>
          </a:bodyPr>
          <a:lstStyle/>
          <a:p>
            <a:r>
              <a:rPr kumimoji="1" lang="en-US" altLang="zh-CN" sz="1600" dirty="0">
                <a:solidFill>
                  <a:schemeClr val="tx1">
                    <a:lumMod val="65000"/>
                    <a:lumOff val="35000"/>
                  </a:schemeClr>
                </a:solidFill>
              </a:rPr>
              <a:t>(a)</a:t>
            </a:r>
            <a:endParaRPr kumimoji="1" lang="zh-CN" altLang="en-US" sz="1600" dirty="0">
              <a:solidFill>
                <a:schemeClr val="tx1">
                  <a:lumMod val="65000"/>
                  <a:lumOff val="35000"/>
                </a:schemeClr>
              </a:solidFill>
            </a:endParaRPr>
          </a:p>
        </p:txBody>
      </p:sp>
      <p:pic>
        <p:nvPicPr>
          <p:cNvPr id="5" name="图片 4" descr="图片包含 图形用户界面&#10;&#10;AI 生成的内容可能不正确。">
            <a:extLst>
              <a:ext uri="{FF2B5EF4-FFF2-40B4-BE49-F238E27FC236}">
                <a16:creationId xmlns:a16="http://schemas.microsoft.com/office/drawing/2014/main" id="{E8F20196-21BD-4B28-4914-D4ADA6690323}"/>
              </a:ext>
            </a:extLst>
          </p:cNvPr>
          <p:cNvPicPr>
            <a:picLocks noChangeAspect="1"/>
          </p:cNvPicPr>
          <p:nvPr/>
        </p:nvPicPr>
        <p:blipFill>
          <a:blip r:embed="rId3">
            <a:extLst>
              <a:ext uri="{28A0092B-C50C-407E-A947-70E740481C1C}">
                <a14:useLocalDpi xmlns:a14="http://schemas.microsoft.com/office/drawing/2010/main" val="0"/>
              </a:ext>
            </a:extLst>
          </a:blip>
          <a:srcRect b="51740"/>
          <a:stretch>
            <a:fillRect/>
          </a:stretch>
        </p:blipFill>
        <p:spPr>
          <a:xfrm>
            <a:off x="3348848" y="2003320"/>
            <a:ext cx="2215759" cy="1733287"/>
          </a:xfrm>
          <a:prstGeom prst="rect">
            <a:avLst/>
          </a:prstGeom>
        </p:spPr>
      </p:pic>
      <p:sp>
        <p:nvSpPr>
          <p:cNvPr id="44" name="文本框 43">
            <a:extLst>
              <a:ext uri="{FF2B5EF4-FFF2-40B4-BE49-F238E27FC236}">
                <a16:creationId xmlns:a16="http://schemas.microsoft.com/office/drawing/2014/main" id="{36FDBC8D-9FA1-2FC4-FB1F-E16D00B6A8E9}"/>
              </a:ext>
            </a:extLst>
          </p:cNvPr>
          <p:cNvSpPr txBox="1"/>
          <p:nvPr/>
        </p:nvSpPr>
        <p:spPr>
          <a:xfrm>
            <a:off x="4341804" y="2143537"/>
            <a:ext cx="1359893" cy="307777"/>
          </a:xfrm>
          <a:prstGeom prst="rect">
            <a:avLst/>
          </a:prstGeom>
          <a:noFill/>
        </p:spPr>
        <p:txBody>
          <a:bodyPr wrap="square" rtlCol="0">
            <a:spAutoFit/>
          </a:bodyPr>
          <a:lstStyle/>
          <a:p>
            <a:r>
              <a:rPr kumimoji="1" lang="en-US" altLang="zh-CN" sz="1400" b="1" dirty="0">
                <a:solidFill>
                  <a:srgbClr val="FF0000"/>
                </a:solidFill>
              </a:rPr>
              <a:t>High WSS</a:t>
            </a:r>
            <a:endParaRPr kumimoji="1" lang="zh-CN" altLang="en-US" sz="1400" b="1" dirty="0">
              <a:solidFill>
                <a:srgbClr val="FF0000"/>
              </a:solidFill>
            </a:endParaRPr>
          </a:p>
        </p:txBody>
      </p:sp>
      <p:pic>
        <p:nvPicPr>
          <p:cNvPr id="46" name="图片 45" descr="图示&#10;&#10;AI 生成的内容可能不正确。">
            <a:extLst>
              <a:ext uri="{FF2B5EF4-FFF2-40B4-BE49-F238E27FC236}">
                <a16:creationId xmlns:a16="http://schemas.microsoft.com/office/drawing/2014/main" id="{8A607B66-9AFE-B5A8-A381-E9C287B76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 y="2922842"/>
            <a:ext cx="1352190" cy="3274831"/>
          </a:xfrm>
          <a:prstGeom prst="rect">
            <a:avLst/>
          </a:prstGeom>
        </p:spPr>
      </p:pic>
      <p:sp>
        <p:nvSpPr>
          <p:cNvPr id="14" name="文本框 13">
            <a:extLst>
              <a:ext uri="{FF2B5EF4-FFF2-40B4-BE49-F238E27FC236}">
                <a16:creationId xmlns:a16="http://schemas.microsoft.com/office/drawing/2014/main" id="{05DE4D6A-DE9B-DC03-7046-C42A672C8858}"/>
              </a:ext>
            </a:extLst>
          </p:cNvPr>
          <p:cNvSpPr txBox="1"/>
          <p:nvPr/>
        </p:nvSpPr>
        <p:spPr>
          <a:xfrm>
            <a:off x="676095" y="3427011"/>
            <a:ext cx="945410" cy="307777"/>
          </a:xfrm>
          <a:prstGeom prst="rect">
            <a:avLst/>
          </a:prstGeom>
          <a:noFill/>
        </p:spPr>
        <p:txBody>
          <a:bodyPr wrap="square" rtlCol="0">
            <a:spAutoFit/>
          </a:bodyPr>
          <a:lstStyle/>
          <a:p>
            <a:pPr algn="ctr"/>
            <a:r>
              <a:rPr kumimoji="1" lang="en-US" altLang="zh-CN" sz="1400" dirty="0"/>
              <a:t>MCA</a:t>
            </a:r>
          </a:p>
        </p:txBody>
      </p:sp>
      <p:cxnSp>
        <p:nvCxnSpPr>
          <p:cNvPr id="7" name="直接箭头连接符 6">
            <a:extLst>
              <a:ext uri="{FF2B5EF4-FFF2-40B4-BE49-F238E27FC236}">
                <a16:creationId xmlns:a16="http://schemas.microsoft.com/office/drawing/2014/main" id="{11058B9B-3282-CF85-E772-4AAB56F313DA}"/>
              </a:ext>
            </a:extLst>
          </p:cNvPr>
          <p:cNvCxnSpPr>
            <a:cxnSpLocks/>
          </p:cNvCxnSpPr>
          <p:nvPr/>
        </p:nvCxnSpPr>
        <p:spPr>
          <a:xfrm flipH="1" flipV="1">
            <a:off x="648225" y="2757497"/>
            <a:ext cx="27870" cy="10195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1" name="图片 10">
            <a:extLst>
              <a:ext uri="{FF2B5EF4-FFF2-40B4-BE49-F238E27FC236}">
                <a16:creationId xmlns:a16="http://schemas.microsoft.com/office/drawing/2014/main" id="{1FACAAE8-E185-01C2-453C-7FBF38A505AC}"/>
              </a:ext>
            </a:extLst>
          </p:cNvPr>
          <p:cNvPicPr>
            <a:picLocks noChangeAspect="1"/>
          </p:cNvPicPr>
          <p:nvPr/>
        </p:nvPicPr>
        <p:blipFill>
          <a:blip r:embed="rId5"/>
          <a:srcRect l="7832"/>
          <a:stretch>
            <a:fillRect/>
          </a:stretch>
        </p:blipFill>
        <p:spPr>
          <a:xfrm>
            <a:off x="1803537" y="2027536"/>
            <a:ext cx="1588268" cy="1684854"/>
          </a:xfrm>
          <a:prstGeom prst="rect">
            <a:avLst/>
          </a:prstGeom>
        </p:spPr>
      </p:pic>
      <p:sp>
        <p:nvSpPr>
          <p:cNvPr id="10" name="文本框 9">
            <a:extLst>
              <a:ext uri="{FF2B5EF4-FFF2-40B4-BE49-F238E27FC236}">
                <a16:creationId xmlns:a16="http://schemas.microsoft.com/office/drawing/2014/main" id="{4385B27B-D79C-4C77-65AD-5CCDEEB0E628}"/>
              </a:ext>
            </a:extLst>
          </p:cNvPr>
          <p:cNvSpPr txBox="1"/>
          <p:nvPr/>
        </p:nvSpPr>
        <p:spPr>
          <a:xfrm>
            <a:off x="-183371" y="2143537"/>
            <a:ext cx="1905775" cy="584775"/>
          </a:xfrm>
          <a:prstGeom prst="rect">
            <a:avLst/>
          </a:prstGeom>
          <a:noFill/>
        </p:spPr>
        <p:txBody>
          <a:bodyPr wrap="square" rtlCol="0">
            <a:spAutoFit/>
          </a:bodyPr>
          <a:lstStyle/>
          <a:p>
            <a:pPr algn="ctr"/>
            <a:r>
              <a:rPr lang="en-US" altLang="zh-CN" sz="1600" b="1" dirty="0">
                <a:solidFill>
                  <a:schemeClr val="tx2">
                    <a:lumMod val="50000"/>
                    <a:lumOff val="50000"/>
                  </a:schemeClr>
                </a:solidFill>
              </a:rPr>
              <a:t>High Curvature</a:t>
            </a:r>
          </a:p>
          <a:p>
            <a:pPr algn="ctr"/>
            <a:r>
              <a:rPr lang="en-US" altLang="zh-CN" sz="1600" b="1" dirty="0">
                <a:solidFill>
                  <a:schemeClr val="tx2">
                    <a:lumMod val="50000"/>
                    <a:lumOff val="50000"/>
                  </a:schemeClr>
                </a:solidFill>
              </a:rPr>
              <a:t>High Torsion</a:t>
            </a:r>
            <a:endParaRPr lang="zh-CN" altLang="en-US" sz="1600" b="1" dirty="0">
              <a:solidFill>
                <a:schemeClr val="tx2">
                  <a:lumMod val="50000"/>
                  <a:lumOff val="50000"/>
                </a:schemeClr>
              </a:solidFill>
            </a:endParaRPr>
          </a:p>
        </p:txBody>
      </p:sp>
      <p:pic>
        <p:nvPicPr>
          <p:cNvPr id="15" name="图片 14" descr="图片包含 图形用户界面&#10;&#10;AI 生成的内容可能不正确。">
            <a:extLst>
              <a:ext uri="{FF2B5EF4-FFF2-40B4-BE49-F238E27FC236}">
                <a16:creationId xmlns:a16="http://schemas.microsoft.com/office/drawing/2014/main" id="{9CE200DF-3229-9942-9327-7316498692EC}"/>
              </a:ext>
            </a:extLst>
          </p:cNvPr>
          <p:cNvPicPr>
            <a:picLocks noChangeAspect="1"/>
          </p:cNvPicPr>
          <p:nvPr/>
        </p:nvPicPr>
        <p:blipFill>
          <a:blip r:embed="rId3">
            <a:extLst>
              <a:ext uri="{28A0092B-C50C-407E-A947-70E740481C1C}">
                <a14:useLocalDpi xmlns:a14="http://schemas.microsoft.com/office/drawing/2010/main" val="0"/>
              </a:ext>
            </a:extLst>
          </a:blip>
          <a:srcRect t="47783"/>
          <a:stretch>
            <a:fillRect/>
          </a:stretch>
        </p:blipFill>
        <p:spPr>
          <a:xfrm>
            <a:off x="1440042" y="3956918"/>
            <a:ext cx="1900255" cy="1608371"/>
          </a:xfrm>
          <a:prstGeom prst="rect">
            <a:avLst/>
          </a:prstGeom>
        </p:spPr>
      </p:pic>
      <p:sp>
        <p:nvSpPr>
          <p:cNvPr id="20" name="箭头: 右 19">
            <a:extLst>
              <a:ext uri="{FF2B5EF4-FFF2-40B4-BE49-F238E27FC236}">
                <a16:creationId xmlns:a16="http://schemas.microsoft.com/office/drawing/2014/main" id="{D21226BE-0F27-D3EA-04B9-B90783115D83}"/>
              </a:ext>
            </a:extLst>
          </p:cNvPr>
          <p:cNvSpPr/>
          <p:nvPr/>
        </p:nvSpPr>
        <p:spPr>
          <a:xfrm>
            <a:off x="1443073" y="2317758"/>
            <a:ext cx="403421"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40919B3-B97C-260A-A002-02EBE989A9A3}"/>
              </a:ext>
            </a:extLst>
          </p:cNvPr>
          <p:cNvSpPr txBox="1"/>
          <p:nvPr/>
        </p:nvSpPr>
        <p:spPr>
          <a:xfrm>
            <a:off x="1649971" y="3617302"/>
            <a:ext cx="1897885" cy="307777"/>
          </a:xfrm>
          <a:prstGeom prst="rect">
            <a:avLst/>
          </a:prstGeom>
          <a:noFill/>
        </p:spPr>
        <p:txBody>
          <a:bodyPr wrap="square" rtlCol="0">
            <a:spAutoFit/>
          </a:bodyPr>
          <a:lstStyle/>
          <a:p>
            <a:r>
              <a:rPr lang="en-US" altLang="zh-CN" sz="1400" b="1" dirty="0"/>
              <a:t> Secondary Flows</a:t>
            </a:r>
            <a:r>
              <a:rPr kumimoji="1" lang="en-US" altLang="zh-CN" sz="1400" b="1" baseline="30000" dirty="0"/>
              <a:t> [6] </a:t>
            </a:r>
            <a:endParaRPr lang="zh-CN" altLang="en-US" sz="1400" b="1" dirty="0"/>
          </a:p>
        </p:txBody>
      </p:sp>
      <p:sp>
        <p:nvSpPr>
          <p:cNvPr id="26" name="文本框 25">
            <a:extLst>
              <a:ext uri="{FF2B5EF4-FFF2-40B4-BE49-F238E27FC236}">
                <a16:creationId xmlns:a16="http://schemas.microsoft.com/office/drawing/2014/main" id="{21C7DF83-5C59-779E-A865-EE434646600E}"/>
              </a:ext>
            </a:extLst>
          </p:cNvPr>
          <p:cNvSpPr txBox="1"/>
          <p:nvPr/>
        </p:nvSpPr>
        <p:spPr>
          <a:xfrm>
            <a:off x="1360425" y="5489299"/>
            <a:ext cx="2031380" cy="523220"/>
          </a:xfrm>
          <a:prstGeom prst="rect">
            <a:avLst/>
          </a:prstGeom>
          <a:noFill/>
        </p:spPr>
        <p:txBody>
          <a:bodyPr wrap="square" rtlCol="0">
            <a:spAutoFit/>
          </a:bodyPr>
          <a:lstStyle/>
          <a:p>
            <a:pPr algn="ctr"/>
            <a:r>
              <a:rPr lang="en-US" altLang="zh-CN" sz="1400" b="1" dirty="0"/>
              <a:t>Lead to the formation of aneurysms</a:t>
            </a:r>
            <a:r>
              <a:rPr kumimoji="1" lang="en-US" altLang="zh-CN" sz="1400" b="1" baseline="30000" dirty="0"/>
              <a:t> [7] </a:t>
            </a:r>
            <a:endParaRPr lang="zh-CN" altLang="en-US" sz="1400" b="1" dirty="0"/>
          </a:p>
        </p:txBody>
      </p:sp>
      <p:sp>
        <p:nvSpPr>
          <p:cNvPr id="27" name="圆角矩形 8">
            <a:extLst>
              <a:ext uri="{FF2B5EF4-FFF2-40B4-BE49-F238E27FC236}">
                <a16:creationId xmlns:a16="http://schemas.microsoft.com/office/drawing/2014/main" id="{9A6A7793-854E-EC20-CC6E-5846358865ED}"/>
              </a:ext>
            </a:extLst>
          </p:cNvPr>
          <p:cNvSpPr/>
          <p:nvPr/>
        </p:nvSpPr>
        <p:spPr>
          <a:xfrm>
            <a:off x="7321309" y="436551"/>
            <a:ext cx="1721067" cy="454400"/>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30" name="箭头: 右 29">
            <a:extLst>
              <a:ext uri="{FF2B5EF4-FFF2-40B4-BE49-F238E27FC236}">
                <a16:creationId xmlns:a16="http://schemas.microsoft.com/office/drawing/2014/main" id="{F8C9CF80-CE38-57C8-5CB9-153C12C27ED2}"/>
              </a:ext>
            </a:extLst>
          </p:cNvPr>
          <p:cNvSpPr/>
          <p:nvPr/>
        </p:nvSpPr>
        <p:spPr>
          <a:xfrm rot="8051673">
            <a:off x="3111548" y="3736042"/>
            <a:ext cx="523219"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2" name="图片 31" descr="图示&#10;&#10;AI 生成的内容可能不正确。">
            <a:extLst>
              <a:ext uri="{FF2B5EF4-FFF2-40B4-BE49-F238E27FC236}">
                <a16:creationId xmlns:a16="http://schemas.microsoft.com/office/drawing/2014/main" id="{5FFC97CD-9E5A-D254-6932-ECCB3A66A440}"/>
              </a:ext>
            </a:extLst>
          </p:cNvPr>
          <p:cNvPicPr>
            <a:picLocks noChangeAspect="1"/>
          </p:cNvPicPr>
          <p:nvPr/>
        </p:nvPicPr>
        <p:blipFill>
          <a:blip r:embed="rId6">
            <a:extLst>
              <a:ext uri="{28A0092B-C50C-407E-A947-70E740481C1C}">
                <a14:useLocalDpi xmlns:a14="http://schemas.microsoft.com/office/drawing/2010/main" val="0"/>
              </a:ext>
            </a:extLst>
          </a:blip>
          <a:srcRect r="3304"/>
          <a:stretch>
            <a:fillRect/>
          </a:stretch>
        </p:blipFill>
        <p:spPr>
          <a:xfrm>
            <a:off x="5527728" y="1915509"/>
            <a:ext cx="3581518" cy="3573790"/>
          </a:xfrm>
          <a:prstGeom prst="rect">
            <a:avLst/>
          </a:prstGeom>
        </p:spPr>
      </p:pic>
      <p:sp>
        <p:nvSpPr>
          <p:cNvPr id="22" name="矩形: 圆角 21">
            <a:extLst>
              <a:ext uri="{FF2B5EF4-FFF2-40B4-BE49-F238E27FC236}">
                <a16:creationId xmlns:a16="http://schemas.microsoft.com/office/drawing/2014/main" id="{0FF56072-B16D-1217-CAD4-DE212502A877}"/>
              </a:ext>
            </a:extLst>
          </p:cNvPr>
          <p:cNvSpPr/>
          <p:nvPr/>
        </p:nvSpPr>
        <p:spPr>
          <a:xfrm>
            <a:off x="3458675" y="4368210"/>
            <a:ext cx="2599601" cy="1829463"/>
          </a:xfrm>
          <a:prstGeom prst="roundRect">
            <a:avLst>
              <a:gd name="adj" fmla="val 11509"/>
            </a:avLst>
          </a:prstGeom>
          <a:solidFill>
            <a:schemeClr val="bg1"/>
          </a:soli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4BA095C-143B-769C-6E97-33CEE781BB5E}"/>
              </a:ext>
            </a:extLst>
          </p:cNvPr>
          <p:cNvSpPr txBox="1"/>
          <p:nvPr/>
        </p:nvSpPr>
        <p:spPr>
          <a:xfrm>
            <a:off x="3660118" y="4408837"/>
            <a:ext cx="2282548" cy="338554"/>
          </a:xfrm>
          <a:prstGeom prst="rect">
            <a:avLst/>
          </a:prstGeom>
          <a:noFill/>
        </p:spPr>
        <p:txBody>
          <a:bodyPr wrap="none" rtlCol="0">
            <a:spAutoFit/>
          </a:bodyPr>
          <a:lstStyle/>
          <a:p>
            <a:r>
              <a:rPr lang="en-US" altLang="zh-CN" sz="1600" dirty="0"/>
              <a:t>wall shear stress (WSS) </a:t>
            </a:r>
            <a:endParaRPr lang="zh-CN" altLang="en-US" sz="1600" dirty="0"/>
          </a:p>
        </p:txBody>
      </p:sp>
      <p:pic>
        <p:nvPicPr>
          <p:cNvPr id="8" name="图片 7" descr="图示&#10;&#10;AI 生成的内容可能不正确。">
            <a:extLst>
              <a:ext uri="{FF2B5EF4-FFF2-40B4-BE49-F238E27FC236}">
                <a16:creationId xmlns:a16="http://schemas.microsoft.com/office/drawing/2014/main" id="{666DFCA4-D81C-32DF-ED4F-24B6F7DC197E}"/>
              </a:ext>
            </a:extLst>
          </p:cNvPr>
          <p:cNvPicPr>
            <a:picLocks noChangeAspect="1"/>
          </p:cNvPicPr>
          <p:nvPr/>
        </p:nvPicPr>
        <p:blipFill>
          <a:blip r:embed="rId7">
            <a:extLst>
              <a:ext uri="{28A0092B-C50C-407E-A947-70E740481C1C}">
                <a14:useLocalDpi xmlns:a14="http://schemas.microsoft.com/office/drawing/2010/main" val="0"/>
              </a:ext>
            </a:extLst>
          </a:blip>
          <a:srcRect t="1001"/>
          <a:stretch>
            <a:fillRect/>
          </a:stretch>
        </p:blipFill>
        <p:spPr>
          <a:xfrm>
            <a:off x="3558435" y="4695825"/>
            <a:ext cx="2400079" cy="1471042"/>
          </a:xfrm>
          <a:prstGeom prst="rect">
            <a:avLst/>
          </a:prstGeom>
        </p:spPr>
      </p:pic>
      <p:sp>
        <p:nvSpPr>
          <p:cNvPr id="35" name="文本框 34">
            <a:extLst>
              <a:ext uri="{FF2B5EF4-FFF2-40B4-BE49-F238E27FC236}">
                <a16:creationId xmlns:a16="http://schemas.microsoft.com/office/drawing/2014/main" id="{9F6746FB-E837-7B32-4C79-DF55C8BF8402}"/>
              </a:ext>
            </a:extLst>
          </p:cNvPr>
          <p:cNvSpPr txBox="1"/>
          <p:nvPr/>
        </p:nvSpPr>
        <p:spPr>
          <a:xfrm>
            <a:off x="5987122" y="5390021"/>
            <a:ext cx="3228033"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3 :Mechanism of initiation, growth and rupture of cerebral aneurysm </a:t>
            </a:r>
            <a:r>
              <a:rPr kumimoji="1" lang="en-US" altLang="zh-CN" sz="1200" i="1" baseline="30000" dirty="0"/>
              <a:t>[8] </a:t>
            </a:r>
            <a:endParaRPr kumimoji="1" lang="zh-CN" altLang="en-US" sz="1200" i="1" dirty="0">
              <a:solidFill>
                <a:schemeClr val="tx1">
                  <a:lumMod val="65000"/>
                  <a:lumOff val="35000"/>
                </a:schemeClr>
              </a:solidFill>
            </a:endParaRPr>
          </a:p>
        </p:txBody>
      </p:sp>
      <p:sp>
        <p:nvSpPr>
          <p:cNvPr id="36" name="文本框 35">
            <a:extLst>
              <a:ext uri="{FF2B5EF4-FFF2-40B4-BE49-F238E27FC236}">
                <a16:creationId xmlns:a16="http://schemas.microsoft.com/office/drawing/2014/main" id="{3A10CD5F-34CA-F0D4-2050-F28D08BCA21C}"/>
              </a:ext>
            </a:extLst>
          </p:cNvPr>
          <p:cNvSpPr txBox="1"/>
          <p:nvPr/>
        </p:nvSpPr>
        <p:spPr>
          <a:xfrm>
            <a:off x="3701422" y="3617301"/>
            <a:ext cx="1897885" cy="307777"/>
          </a:xfrm>
          <a:prstGeom prst="rect">
            <a:avLst/>
          </a:prstGeom>
          <a:noFill/>
        </p:spPr>
        <p:txBody>
          <a:bodyPr wrap="square" rtlCol="0">
            <a:spAutoFit/>
          </a:bodyPr>
          <a:lstStyle/>
          <a:p>
            <a:r>
              <a:rPr lang="en-US" altLang="zh-CN" sz="1400" b="1" dirty="0"/>
              <a:t> WSS Distribution </a:t>
            </a:r>
            <a:r>
              <a:rPr kumimoji="1" lang="en-US" altLang="zh-CN" sz="1400" b="1" baseline="30000" dirty="0"/>
              <a:t>[7] </a:t>
            </a:r>
            <a:endParaRPr lang="zh-CN" altLang="en-US" sz="1400" b="1" dirty="0"/>
          </a:p>
        </p:txBody>
      </p:sp>
      <p:sp>
        <p:nvSpPr>
          <p:cNvPr id="3" name="文本框 2">
            <a:extLst>
              <a:ext uri="{FF2B5EF4-FFF2-40B4-BE49-F238E27FC236}">
                <a16:creationId xmlns:a16="http://schemas.microsoft.com/office/drawing/2014/main" id="{57AA4C3C-39D1-3F78-F453-B4EB2F0173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4092052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C2BC8-7794-8AB1-5A7F-AADE858E369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813C235-60B2-B22E-05CC-FDB7E407BF44}"/>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9" name="图片 8">
            <a:extLst>
              <a:ext uri="{FF2B5EF4-FFF2-40B4-BE49-F238E27FC236}">
                <a16:creationId xmlns:a16="http://schemas.microsoft.com/office/drawing/2014/main" id="{C0B4C3FA-D435-01EC-2B11-BA3C89D639C3}"/>
              </a:ext>
            </a:extLst>
          </p:cNvPr>
          <p:cNvPicPr>
            <a:picLocks noChangeAspect="1"/>
          </p:cNvPicPr>
          <p:nvPr/>
        </p:nvPicPr>
        <p:blipFill>
          <a:blip r:embed="rId3"/>
          <a:stretch>
            <a:fillRect/>
          </a:stretch>
        </p:blipFill>
        <p:spPr>
          <a:xfrm>
            <a:off x="215667" y="1097769"/>
            <a:ext cx="8712665" cy="4507900"/>
          </a:xfrm>
          <a:prstGeom prst="rect">
            <a:avLst/>
          </a:prstGeom>
        </p:spPr>
      </p:pic>
      <p:sp>
        <p:nvSpPr>
          <p:cNvPr id="12" name="文本框 11">
            <a:extLst>
              <a:ext uri="{FF2B5EF4-FFF2-40B4-BE49-F238E27FC236}">
                <a16:creationId xmlns:a16="http://schemas.microsoft.com/office/drawing/2014/main" id="{EF495870-9032-2E0D-ABE4-F2B5BC6D983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Mean Distance and Standard Deviation Across Methods</a:t>
            </a:r>
          </a:p>
        </p:txBody>
      </p:sp>
    </p:spTree>
    <p:extLst>
      <p:ext uri="{BB962C8B-B14F-4D97-AF65-F5344CB8AC3E}">
        <p14:creationId xmlns:p14="http://schemas.microsoft.com/office/powerpoint/2010/main" val="4047119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87721-963F-7AD9-CE42-18E26600475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F53667-973D-13B2-13B6-940EEDB723C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61</a:t>
            </a:fld>
            <a:endParaRPr lang="zh-CN" altLang="en-US"/>
          </a:p>
        </p:txBody>
      </p:sp>
      <p:sp>
        <p:nvSpPr>
          <p:cNvPr id="7" name="文本框 6">
            <a:extLst>
              <a:ext uri="{FF2B5EF4-FFF2-40B4-BE49-F238E27FC236}">
                <a16:creationId xmlns:a16="http://schemas.microsoft.com/office/drawing/2014/main" id="{D2808C4D-980C-A46E-5861-4B778FE77E1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A83FC0F8-B1E4-8676-1E1B-89CA444A5287}"/>
              </a:ext>
            </a:extLst>
          </p:cNvPr>
          <p:cNvPicPr>
            <a:picLocks noChangeAspect="1"/>
          </p:cNvPicPr>
          <p:nvPr/>
        </p:nvPicPr>
        <p:blipFill>
          <a:blip r:embed="rId3"/>
          <a:stretch>
            <a:fillRect/>
          </a:stretch>
        </p:blipFill>
        <p:spPr>
          <a:xfrm>
            <a:off x="852351" y="654896"/>
            <a:ext cx="7091499" cy="3376389"/>
          </a:xfrm>
          <a:prstGeom prst="rect">
            <a:avLst/>
          </a:prstGeom>
        </p:spPr>
      </p:pic>
      <p:pic>
        <p:nvPicPr>
          <p:cNvPr id="5" name="图片 4">
            <a:extLst>
              <a:ext uri="{FF2B5EF4-FFF2-40B4-BE49-F238E27FC236}">
                <a16:creationId xmlns:a16="http://schemas.microsoft.com/office/drawing/2014/main" id="{9CC83863-4F46-F669-3918-C18BD6ED0B40}"/>
              </a:ext>
            </a:extLst>
          </p:cNvPr>
          <p:cNvPicPr>
            <a:picLocks noChangeAspect="1"/>
          </p:cNvPicPr>
          <p:nvPr/>
        </p:nvPicPr>
        <p:blipFill>
          <a:blip r:embed="rId4"/>
          <a:stretch>
            <a:fillRect/>
          </a:stretch>
        </p:blipFill>
        <p:spPr>
          <a:xfrm>
            <a:off x="852351" y="4031284"/>
            <a:ext cx="7091499" cy="1701671"/>
          </a:xfrm>
          <a:prstGeom prst="rect">
            <a:avLst/>
          </a:prstGeom>
        </p:spPr>
      </p:pic>
    </p:spTree>
    <p:extLst>
      <p:ext uri="{BB962C8B-B14F-4D97-AF65-F5344CB8AC3E}">
        <p14:creationId xmlns:p14="http://schemas.microsoft.com/office/powerpoint/2010/main" val="3738971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CB05-9BB5-B05C-F839-03E1458A8BF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7A2017-2FAB-C8CB-C714-6FCB32C1F7F2}"/>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62</a:t>
            </a:fld>
            <a:endParaRPr lang="zh-CN" altLang="en-US"/>
          </a:p>
        </p:txBody>
      </p:sp>
      <p:sp>
        <p:nvSpPr>
          <p:cNvPr id="7" name="文本框 6">
            <a:extLst>
              <a:ext uri="{FF2B5EF4-FFF2-40B4-BE49-F238E27FC236}">
                <a16:creationId xmlns:a16="http://schemas.microsoft.com/office/drawing/2014/main" id="{7EB9C6BD-494C-85B2-3D7D-4BEB0ADAC52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78518E4-7267-78B8-DEDA-36C2BA98FA3C}"/>
              </a:ext>
            </a:extLst>
          </p:cNvPr>
          <p:cNvPicPr>
            <a:picLocks noChangeAspect="1"/>
          </p:cNvPicPr>
          <p:nvPr/>
        </p:nvPicPr>
        <p:blipFill>
          <a:blip r:embed="rId3"/>
          <a:stretch>
            <a:fillRect/>
          </a:stretch>
        </p:blipFill>
        <p:spPr>
          <a:xfrm>
            <a:off x="530679" y="571500"/>
            <a:ext cx="7825016" cy="5223948"/>
          </a:xfrm>
          <a:prstGeom prst="rect">
            <a:avLst/>
          </a:prstGeom>
        </p:spPr>
      </p:pic>
    </p:spTree>
    <p:extLst>
      <p:ext uri="{BB962C8B-B14F-4D97-AF65-F5344CB8AC3E}">
        <p14:creationId xmlns:p14="http://schemas.microsoft.com/office/powerpoint/2010/main" val="3402730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C2AAF0-CB79-EC5B-3127-4455835ACBA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2A2B02-93CA-DF50-D11A-774385182284}"/>
              </a:ext>
            </a:extLst>
          </p:cNvPr>
          <p:cNvSpPr>
            <a:spLocks noGrp="1"/>
          </p:cNvSpPr>
          <p:nvPr>
            <p:ph type="sldNum" sz="quarter" idx="12"/>
          </p:nvPr>
        </p:nvSpPr>
        <p:spPr/>
        <p:txBody>
          <a:bodyPr/>
          <a:lstStyle/>
          <a:p>
            <a:fld id="{8D04ACF1-8115-4F2A-BC52-125D9799F304}" type="slidenum">
              <a:rPr lang="zh-CN" altLang="en-US" smtClean="0"/>
              <a:t>63</a:t>
            </a:fld>
            <a:endParaRPr lang="zh-CN" altLang="en-US"/>
          </a:p>
        </p:txBody>
      </p:sp>
      <p:sp>
        <p:nvSpPr>
          <p:cNvPr id="3" name="文本框 2">
            <a:extLst>
              <a:ext uri="{FF2B5EF4-FFF2-40B4-BE49-F238E27FC236}">
                <a16:creationId xmlns:a16="http://schemas.microsoft.com/office/drawing/2014/main" id="{0B01C8CC-2850-6E41-E12A-7D812724A793}"/>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Notes</a:t>
            </a:r>
          </a:p>
        </p:txBody>
      </p:sp>
    </p:spTree>
    <p:extLst>
      <p:ext uri="{BB962C8B-B14F-4D97-AF65-F5344CB8AC3E}">
        <p14:creationId xmlns:p14="http://schemas.microsoft.com/office/powerpoint/2010/main" val="1878983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9DF889-64B0-F6FD-8B48-BF116432C91E}"/>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2ACA022B-32EF-2E9C-BB84-E198E4ABEB01}"/>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sp>
        <p:nvSpPr>
          <p:cNvPr id="2" name="文本框 1">
            <a:extLst>
              <a:ext uri="{FF2B5EF4-FFF2-40B4-BE49-F238E27FC236}">
                <a16:creationId xmlns:a16="http://schemas.microsoft.com/office/drawing/2014/main" id="{207F778D-1902-9321-0A32-84D96ABBBBC3}"/>
              </a:ext>
            </a:extLst>
          </p:cNvPr>
          <p:cNvSpPr txBox="1"/>
          <p:nvPr/>
        </p:nvSpPr>
        <p:spPr>
          <a:xfrm>
            <a:off x="0" y="1588889"/>
            <a:ext cx="8934057" cy="715581"/>
          </a:xfrm>
          <a:prstGeom prst="rect">
            <a:avLst/>
          </a:prstGeom>
          <a:noFill/>
        </p:spPr>
        <p:txBody>
          <a:bodyPr wrap="square" rtlCol="0">
            <a:spAutoFit/>
          </a:bodyPr>
          <a:lstStyle/>
          <a:p>
            <a:r>
              <a:rPr kumimoji="1" lang="zh-CN" altLang="en-US" sz="1350"/>
              <a:t>目的</a:t>
            </a:r>
            <a:endParaRPr kumimoji="1" lang="en-US" altLang="zh-CN" sz="1350"/>
          </a:p>
          <a:p>
            <a:r>
              <a:rPr kumimoji="1" lang="zh-CN" altLang="en-US" sz="1350"/>
              <a:t>颅内颈内动脉（</a:t>
            </a:r>
            <a:r>
              <a:rPr kumimoji="1" lang="en-US" altLang="zh-CN" sz="1350"/>
              <a:t>ICA</a:t>
            </a:r>
            <a:r>
              <a:rPr kumimoji="1" lang="zh-CN" altLang="en-US" sz="1350"/>
              <a:t>）狭窄的发展可能与其虹吸段（</a:t>
            </a:r>
            <a:r>
              <a:rPr kumimoji="1" lang="en-US" altLang="zh-CN" sz="1350"/>
              <a:t>siphon</a:t>
            </a:r>
            <a:r>
              <a:rPr kumimoji="1" lang="zh-CN" altLang="en-US" sz="1350"/>
              <a:t>）的形态有关。本研究旨在对</a:t>
            </a:r>
            <a:r>
              <a:rPr kumimoji="1" lang="en-US" altLang="zh-CN" sz="1350"/>
              <a:t>ICA</a:t>
            </a:r>
            <a:r>
              <a:rPr kumimoji="1" lang="zh-CN" altLang="en-US" sz="1350"/>
              <a:t>的几何形态进行定量表征，并开发一种</a:t>
            </a:r>
            <a:r>
              <a:rPr kumimoji="1" lang="en-US" altLang="zh-CN" sz="1350"/>
              <a:t>ICA</a:t>
            </a:r>
            <a:r>
              <a:rPr kumimoji="1" lang="zh-CN" altLang="en-US" sz="1350"/>
              <a:t>形状的分类方法，以探讨其与狭窄位置和发生率之间的关系。</a:t>
            </a:r>
          </a:p>
        </p:txBody>
      </p:sp>
      <p:pic>
        <p:nvPicPr>
          <p:cNvPr id="6" name="图片 5" descr="图示&#10;&#10;AI 生成的内容可能不正确。">
            <a:extLst>
              <a:ext uri="{FF2B5EF4-FFF2-40B4-BE49-F238E27FC236}">
                <a16:creationId xmlns:a16="http://schemas.microsoft.com/office/drawing/2014/main" id="{6C435825-0DED-4ECD-FBB3-FD590B9DA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04" y="3429000"/>
            <a:ext cx="2125250" cy="1171249"/>
          </a:xfrm>
          <a:prstGeom prst="rect">
            <a:avLst/>
          </a:prstGeom>
        </p:spPr>
      </p:pic>
      <p:sp>
        <p:nvSpPr>
          <p:cNvPr id="8" name="文本框 7">
            <a:extLst>
              <a:ext uri="{FF2B5EF4-FFF2-40B4-BE49-F238E27FC236}">
                <a16:creationId xmlns:a16="http://schemas.microsoft.com/office/drawing/2014/main" id="{B15028B1-360F-503B-76E8-E845053D3D52}"/>
              </a:ext>
            </a:extLst>
          </p:cNvPr>
          <p:cNvSpPr txBox="1"/>
          <p:nvPr/>
        </p:nvSpPr>
        <p:spPr>
          <a:xfrm>
            <a:off x="0" y="3076427"/>
            <a:ext cx="8934057" cy="300082"/>
          </a:xfrm>
          <a:prstGeom prst="rect">
            <a:avLst/>
          </a:prstGeom>
          <a:noFill/>
        </p:spPr>
        <p:txBody>
          <a:bodyPr wrap="square" rtlCol="0">
            <a:spAutoFit/>
          </a:bodyPr>
          <a:lstStyle/>
          <a:p>
            <a:r>
              <a:rPr kumimoji="1" lang="zh-CN" altLang="en-US" sz="1350"/>
              <a:t>形状特征定义</a:t>
            </a:r>
          </a:p>
        </p:txBody>
      </p:sp>
      <p:pic>
        <p:nvPicPr>
          <p:cNvPr id="24" name="图片 23" descr="图形用户界面, 文本, 应用程序&#10;&#10;AI 生成的内容可能不正确。">
            <a:extLst>
              <a:ext uri="{FF2B5EF4-FFF2-40B4-BE49-F238E27FC236}">
                <a16:creationId xmlns:a16="http://schemas.microsoft.com/office/drawing/2014/main" id="{4471CF4D-59F4-2F76-9A84-C1BD803FF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425" y="3396408"/>
            <a:ext cx="2979914" cy="2562726"/>
          </a:xfrm>
          <a:prstGeom prst="rect">
            <a:avLst/>
          </a:prstGeom>
        </p:spPr>
      </p:pic>
      <p:sp>
        <p:nvSpPr>
          <p:cNvPr id="25" name="文本框 24">
            <a:extLst>
              <a:ext uri="{FF2B5EF4-FFF2-40B4-BE49-F238E27FC236}">
                <a16:creationId xmlns:a16="http://schemas.microsoft.com/office/drawing/2014/main" id="{DC9FC9A9-3DA0-11A8-0C08-D0490E472106}"/>
              </a:ext>
            </a:extLst>
          </p:cNvPr>
          <p:cNvSpPr txBox="1"/>
          <p:nvPr/>
        </p:nvSpPr>
        <p:spPr>
          <a:xfrm>
            <a:off x="0" y="2387962"/>
            <a:ext cx="8934057" cy="507831"/>
          </a:xfrm>
          <a:prstGeom prst="rect">
            <a:avLst/>
          </a:prstGeom>
          <a:noFill/>
        </p:spPr>
        <p:txBody>
          <a:bodyPr wrap="square" rtlCol="0">
            <a:spAutoFit/>
          </a:bodyPr>
          <a:lstStyle/>
          <a:p>
            <a:r>
              <a:rPr kumimoji="1" lang="zh-CN" altLang="en-US" sz="1350"/>
              <a:t>材料</a:t>
            </a:r>
            <a:endParaRPr kumimoji="1" lang="en-US" altLang="zh-CN" sz="1350"/>
          </a:p>
          <a:p>
            <a:r>
              <a:rPr kumimoji="1" lang="en-US" altLang="zh-CN" sz="1350"/>
              <a:t>74</a:t>
            </a:r>
            <a:r>
              <a:rPr kumimoji="1" lang="zh-CN" altLang="en-US" sz="1350"/>
              <a:t>位受试者（</a:t>
            </a:r>
            <a:r>
              <a:rPr kumimoji="1" lang="en-US" altLang="zh-CN" sz="1350"/>
              <a:t>148</a:t>
            </a:r>
            <a:r>
              <a:rPr kumimoji="1" lang="zh-CN" altLang="en-US" sz="1350"/>
              <a:t>条</a:t>
            </a:r>
            <a:r>
              <a:rPr kumimoji="1" lang="en-US" altLang="zh-CN" sz="1350"/>
              <a:t>ICA</a:t>
            </a:r>
            <a:r>
              <a:rPr kumimoji="1" lang="zh-CN" altLang="en-US" sz="1350"/>
              <a:t>），</a:t>
            </a:r>
            <a:r>
              <a:rPr kumimoji="1" lang="en-US" altLang="zh-CN" sz="1350"/>
              <a:t>44</a:t>
            </a:r>
            <a:r>
              <a:rPr kumimoji="1" lang="zh-CN" altLang="en-US" sz="1350"/>
              <a:t>名患者在虹吸段存在单侧或双侧 </a:t>
            </a:r>
            <a:r>
              <a:rPr kumimoji="1" lang="en-US" altLang="zh-CN" sz="1350"/>
              <a:t>ICA </a:t>
            </a:r>
            <a:r>
              <a:rPr kumimoji="1" lang="zh-CN" altLang="en-US" sz="1350"/>
              <a:t>狭窄，构成狭窄组，其余构成对照组。</a:t>
            </a:r>
          </a:p>
        </p:txBody>
      </p:sp>
      <p:pic>
        <p:nvPicPr>
          <p:cNvPr id="4" name="图片 3">
            <a:extLst>
              <a:ext uri="{FF2B5EF4-FFF2-40B4-BE49-F238E27FC236}">
                <a16:creationId xmlns:a16="http://schemas.microsoft.com/office/drawing/2014/main" id="{F8909E7E-3359-D5C3-E073-57311FDD5A71}"/>
              </a:ext>
            </a:extLst>
          </p:cNvPr>
          <p:cNvPicPr>
            <a:picLocks noChangeAspect="1"/>
          </p:cNvPicPr>
          <p:nvPr/>
        </p:nvPicPr>
        <p:blipFill>
          <a:blip r:embed="rId4"/>
          <a:stretch>
            <a:fillRect/>
          </a:stretch>
        </p:blipFill>
        <p:spPr>
          <a:xfrm>
            <a:off x="2526539" y="3393894"/>
            <a:ext cx="2789387" cy="2415367"/>
          </a:xfrm>
          <a:prstGeom prst="rect">
            <a:avLst/>
          </a:prstGeom>
        </p:spPr>
      </p:pic>
      <p:sp>
        <p:nvSpPr>
          <p:cNvPr id="5" name="灯片编号占位符 25">
            <a:extLst>
              <a:ext uri="{FF2B5EF4-FFF2-40B4-BE49-F238E27FC236}">
                <a16:creationId xmlns:a16="http://schemas.microsoft.com/office/drawing/2014/main" id="{732583A5-91FD-EF51-EB89-DC20AF36C2BF}"/>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64</a:t>
            </a:fld>
            <a:endParaRPr lang="zh-CN" altLang="en-US" sz="2400" dirty="0"/>
          </a:p>
        </p:txBody>
      </p:sp>
    </p:spTree>
    <p:extLst>
      <p:ext uri="{BB962C8B-B14F-4D97-AF65-F5344CB8AC3E}">
        <p14:creationId xmlns:p14="http://schemas.microsoft.com/office/powerpoint/2010/main" val="797890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14769E-7C02-FDA9-4AB8-DD03360C010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48DE195-F846-5510-2396-ED6F9520A497}"/>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34D11AF6-7951-D49B-E96B-95522E4BDCE8}"/>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pic>
        <p:nvPicPr>
          <p:cNvPr id="6" name="图片 5" descr="表格&#10;&#10;AI 生成的内容可能不正确。">
            <a:extLst>
              <a:ext uri="{FF2B5EF4-FFF2-40B4-BE49-F238E27FC236}">
                <a16:creationId xmlns:a16="http://schemas.microsoft.com/office/drawing/2014/main" id="{22E34B2A-3DBE-C210-ACF7-51583E74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7" y="1691336"/>
            <a:ext cx="3895725" cy="2466975"/>
          </a:xfrm>
          <a:prstGeom prst="rect">
            <a:avLst/>
          </a:prstGeom>
        </p:spPr>
      </p:pic>
      <p:sp>
        <p:nvSpPr>
          <p:cNvPr id="8" name="文本框 7">
            <a:extLst>
              <a:ext uri="{FF2B5EF4-FFF2-40B4-BE49-F238E27FC236}">
                <a16:creationId xmlns:a16="http://schemas.microsoft.com/office/drawing/2014/main" id="{3BB059A4-4FFF-8F81-9EA5-7588CDC50CEA}"/>
              </a:ext>
            </a:extLst>
          </p:cNvPr>
          <p:cNvSpPr txBox="1"/>
          <p:nvPr/>
        </p:nvSpPr>
        <p:spPr>
          <a:xfrm>
            <a:off x="3974833" y="2639111"/>
            <a:ext cx="3160643"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a:t>
            </a:r>
            <a:r>
              <a:rPr kumimoji="1" lang="en-US" altLang="zh-CN" sz="1050">
                <a:solidFill>
                  <a:srgbClr val="FF0000"/>
                </a:solidFill>
              </a:rPr>
              <a:t>B1</a:t>
            </a:r>
            <a:r>
              <a:rPr kumimoji="1" lang="zh-CN" altLang="en-US" sz="1050">
                <a:solidFill>
                  <a:srgbClr val="FF0000"/>
                </a:solidFill>
              </a:rPr>
              <a:t>的角度明显不同（</a:t>
            </a:r>
            <a:r>
              <a:rPr kumimoji="1" lang="en-US" altLang="zh-CN" sz="1050">
                <a:solidFill>
                  <a:srgbClr val="FF0000"/>
                </a:solidFill>
              </a:rPr>
              <a:t>p = 0.011</a:t>
            </a:r>
            <a:r>
              <a:rPr kumimoji="1" lang="zh-CN" altLang="en-US" sz="1050">
                <a:solidFill>
                  <a:srgbClr val="FF0000"/>
                </a:solidFill>
              </a:rPr>
              <a:t>）</a:t>
            </a:r>
          </a:p>
        </p:txBody>
      </p:sp>
      <p:sp>
        <p:nvSpPr>
          <p:cNvPr id="10" name="文本框 9">
            <a:extLst>
              <a:ext uri="{FF2B5EF4-FFF2-40B4-BE49-F238E27FC236}">
                <a16:creationId xmlns:a16="http://schemas.microsoft.com/office/drawing/2014/main" id="{4852046E-14E4-1EAF-2911-7ADE3B552825}"/>
              </a:ext>
            </a:extLst>
          </p:cNvPr>
          <p:cNvSpPr txBox="1"/>
          <p:nvPr/>
        </p:nvSpPr>
        <p:spPr>
          <a:xfrm>
            <a:off x="3974832" y="3409554"/>
            <a:ext cx="4627924" cy="253916"/>
          </a:xfrm>
          <a:prstGeom prst="rect">
            <a:avLst/>
          </a:prstGeom>
          <a:noFill/>
        </p:spPr>
        <p:txBody>
          <a:bodyPr wrap="square" rtlCol="0">
            <a:spAutoFit/>
          </a:bodyPr>
          <a:lstStyle/>
          <a:p>
            <a:r>
              <a:rPr kumimoji="1" lang="zh-CN" altLang="en-US" sz="1050">
                <a:solidFill>
                  <a:srgbClr val="FF0000"/>
                </a:solidFill>
              </a:rPr>
              <a:t>在三种类型中</a:t>
            </a:r>
            <a:r>
              <a:rPr kumimoji="1" lang="en-US" altLang="zh-CN" sz="1050">
                <a:solidFill>
                  <a:srgbClr val="FF0000"/>
                </a:solidFill>
              </a:rPr>
              <a:t>B2</a:t>
            </a:r>
            <a:r>
              <a:rPr kumimoji="1" lang="zh-CN" altLang="en-US" sz="1050">
                <a:solidFill>
                  <a:srgbClr val="FF0000"/>
                </a:solidFill>
              </a:rPr>
              <a:t>的角度明显不同（</a:t>
            </a:r>
            <a:r>
              <a:rPr kumimoji="1" lang="en-US" altLang="zh-CN" sz="1050" err="1">
                <a:solidFill>
                  <a:srgbClr val="FF0000"/>
                </a:solidFill>
              </a:rPr>
              <a:t>puv</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p>
        </p:txBody>
      </p:sp>
      <p:sp>
        <p:nvSpPr>
          <p:cNvPr id="17" name="文本框 16">
            <a:extLst>
              <a:ext uri="{FF2B5EF4-FFF2-40B4-BE49-F238E27FC236}">
                <a16:creationId xmlns:a16="http://schemas.microsoft.com/office/drawing/2014/main" id="{C20D278F-29DD-7828-D1D7-AA6E288B25FD}"/>
              </a:ext>
            </a:extLst>
          </p:cNvPr>
          <p:cNvSpPr txBox="1"/>
          <p:nvPr/>
        </p:nvSpPr>
        <p:spPr>
          <a:xfrm>
            <a:off x="3974832" y="3640387"/>
            <a:ext cx="3895725"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型中两个弯之间的距离显著差异（</a:t>
            </a:r>
            <a:r>
              <a:rPr kumimoji="1" lang="en-US" altLang="zh-CN" sz="1050" err="1">
                <a:solidFill>
                  <a:srgbClr val="FF0000"/>
                </a:solidFill>
              </a:rPr>
              <a:t>puc</a:t>
            </a:r>
            <a:r>
              <a:rPr kumimoji="1" lang="en-US" altLang="zh-CN" sz="1050">
                <a:solidFill>
                  <a:srgbClr val="FF0000"/>
                </a:solidFill>
              </a:rPr>
              <a:t> = 0.007</a:t>
            </a:r>
            <a:r>
              <a:rPr kumimoji="1" lang="zh-CN" altLang="en-US" sz="1050">
                <a:solidFill>
                  <a:srgbClr val="FF0000"/>
                </a:solidFill>
              </a:rPr>
              <a:t>）</a:t>
            </a:r>
          </a:p>
        </p:txBody>
      </p:sp>
      <p:sp>
        <p:nvSpPr>
          <p:cNvPr id="18" name="文本框 17">
            <a:extLst>
              <a:ext uri="{FF2B5EF4-FFF2-40B4-BE49-F238E27FC236}">
                <a16:creationId xmlns:a16="http://schemas.microsoft.com/office/drawing/2014/main" id="{E9E6CDED-12BF-FBC2-6ED5-020F5B68962E}"/>
              </a:ext>
            </a:extLst>
          </p:cNvPr>
          <p:cNvSpPr txBox="1"/>
          <p:nvPr/>
        </p:nvSpPr>
        <p:spPr>
          <a:xfrm>
            <a:off x="3974832" y="3874871"/>
            <a:ext cx="4496815" cy="253916"/>
          </a:xfrm>
          <a:prstGeom prst="rect">
            <a:avLst/>
          </a:prstGeom>
          <a:noFill/>
        </p:spPr>
        <p:txBody>
          <a:bodyPr wrap="square" rtlCol="0">
            <a:spAutoFit/>
          </a:bodyPr>
          <a:lstStyle/>
          <a:p>
            <a:r>
              <a:rPr kumimoji="1" lang="zh-CN" altLang="en-US" sz="1050">
                <a:solidFill>
                  <a:srgbClr val="FF0000"/>
                </a:solidFill>
              </a:rPr>
              <a:t>在三种类型中两个弯之间角度明显不同（</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pvc</a:t>
            </a:r>
            <a:r>
              <a:rPr kumimoji="1" lang="en-US" altLang="zh-CN" sz="1050">
                <a:solidFill>
                  <a:srgbClr val="FF0000"/>
                </a:solidFill>
              </a:rPr>
              <a:t> = 0.000</a:t>
            </a:r>
            <a:r>
              <a:rPr kumimoji="1" lang="zh-CN" altLang="en-US" sz="1050">
                <a:solidFill>
                  <a:srgbClr val="FF0000"/>
                </a:solidFill>
              </a:rPr>
              <a:t>）</a:t>
            </a:r>
          </a:p>
        </p:txBody>
      </p:sp>
      <p:sp>
        <p:nvSpPr>
          <p:cNvPr id="19" name="文本框 18">
            <a:extLst>
              <a:ext uri="{FF2B5EF4-FFF2-40B4-BE49-F238E27FC236}">
                <a16:creationId xmlns:a16="http://schemas.microsoft.com/office/drawing/2014/main" id="{70683BD4-E93D-FDCD-98FE-292E11297476}"/>
              </a:ext>
            </a:extLst>
          </p:cNvPr>
          <p:cNvSpPr txBox="1"/>
          <p:nvPr/>
        </p:nvSpPr>
        <p:spPr>
          <a:xfrm>
            <a:off x="234175" y="4158310"/>
            <a:ext cx="6439829" cy="300082"/>
          </a:xfrm>
          <a:prstGeom prst="rect">
            <a:avLst/>
          </a:prstGeom>
          <a:noFill/>
        </p:spPr>
        <p:txBody>
          <a:bodyPr wrap="square" rtlCol="0">
            <a:spAutoFit/>
          </a:bodyPr>
          <a:lstStyle/>
          <a:p>
            <a:r>
              <a:rPr kumimoji="1" lang="zh-CN" altLang="en-US" sz="1350"/>
              <a:t>选择了</a:t>
            </a:r>
            <a:r>
              <a:rPr kumimoji="1" lang="en-US" altLang="zh-CN" sz="1350"/>
              <a:t>ROC</a:t>
            </a:r>
            <a:r>
              <a:rPr kumimoji="1" lang="zh-CN" altLang="en-US" sz="1350"/>
              <a:t>分类中</a:t>
            </a:r>
            <a:r>
              <a:rPr kumimoji="1" lang="en-US" altLang="zh-CN" sz="1350"/>
              <a:t>AUC</a:t>
            </a:r>
            <a:r>
              <a:rPr kumimoji="1" lang="zh-CN" altLang="en-US" sz="1350"/>
              <a:t>大于</a:t>
            </a:r>
            <a:r>
              <a:rPr kumimoji="1" lang="en-US" altLang="zh-CN" sz="1350"/>
              <a:t>0.75</a:t>
            </a:r>
            <a:r>
              <a:rPr kumimoji="1" lang="zh-CN" altLang="en-US" sz="1350"/>
              <a:t>的参数（</a:t>
            </a:r>
            <a:r>
              <a:rPr kumimoji="1" lang="en-US" altLang="zh-CN" sz="1350"/>
              <a:t>AUC </a:t>
            </a:r>
            <a:r>
              <a:rPr kumimoji="1" lang="zh-CN" altLang="en-US" sz="1350"/>
              <a:t>越大，表示它对分类贡献最大）</a:t>
            </a:r>
          </a:p>
        </p:txBody>
      </p:sp>
      <p:pic>
        <p:nvPicPr>
          <p:cNvPr id="2" name="图片 1">
            <a:extLst>
              <a:ext uri="{FF2B5EF4-FFF2-40B4-BE49-F238E27FC236}">
                <a16:creationId xmlns:a16="http://schemas.microsoft.com/office/drawing/2014/main" id="{8790E2DF-1F68-A74F-B0B5-A7C360624C2C}"/>
              </a:ext>
            </a:extLst>
          </p:cNvPr>
          <p:cNvPicPr>
            <a:picLocks noChangeAspect="1"/>
          </p:cNvPicPr>
          <p:nvPr/>
        </p:nvPicPr>
        <p:blipFill>
          <a:blip r:embed="rId3"/>
          <a:stretch>
            <a:fillRect/>
          </a:stretch>
        </p:blipFill>
        <p:spPr>
          <a:xfrm>
            <a:off x="4420590" y="4602832"/>
            <a:ext cx="3551089" cy="472883"/>
          </a:xfrm>
          <a:prstGeom prst="rect">
            <a:avLst/>
          </a:prstGeom>
        </p:spPr>
      </p:pic>
      <p:pic>
        <p:nvPicPr>
          <p:cNvPr id="4" name="图片 3">
            <a:extLst>
              <a:ext uri="{FF2B5EF4-FFF2-40B4-BE49-F238E27FC236}">
                <a16:creationId xmlns:a16="http://schemas.microsoft.com/office/drawing/2014/main" id="{4EE64AD0-52A6-AE7D-02DA-55CE12BB2EDE}"/>
              </a:ext>
            </a:extLst>
          </p:cNvPr>
          <p:cNvPicPr>
            <a:picLocks noChangeAspect="1"/>
          </p:cNvPicPr>
          <p:nvPr/>
        </p:nvPicPr>
        <p:blipFill>
          <a:blip r:embed="rId4"/>
          <a:stretch>
            <a:fillRect/>
          </a:stretch>
        </p:blipFill>
        <p:spPr>
          <a:xfrm>
            <a:off x="4481320" y="5028199"/>
            <a:ext cx="3399410" cy="455039"/>
          </a:xfrm>
          <a:prstGeom prst="rect">
            <a:avLst/>
          </a:prstGeom>
        </p:spPr>
      </p:pic>
      <p:sp>
        <p:nvSpPr>
          <p:cNvPr id="5" name="灯片编号占位符 25">
            <a:extLst>
              <a:ext uri="{FF2B5EF4-FFF2-40B4-BE49-F238E27FC236}">
                <a16:creationId xmlns:a16="http://schemas.microsoft.com/office/drawing/2014/main" id="{1A41318F-899D-192D-F404-0773DB310944}"/>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65</a:t>
            </a:fld>
            <a:endParaRPr lang="zh-CN" altLang="en-US" sz="2400" dirty="0"/>
          </a:p>
        </p:txBody>
      </p:sp>
    </p:spTree>
    <p:extLst>
      <p:ext uri="{BB962C8B-B14F-4D97-AF65-F5344CB8AC3E}">
        <p14:creationId xmlns:p14="http://schemas.microsoft.com/office/powerpoint/2010/main" val="26816531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6C4591-55AF-9DF0-2E71-F59837CAFCD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48840E-F157-6D1C-962C-5F56753866EF}"/>
              </a:ext>
            </a:extLst>
          </p:cNvPr>
          <p:cNvSpPr>
            <a:spLocks noGrp="1"/>
          </p:cNvSpPr>
          <p:nvPr>
            <p:ph type="sldNum" sz="quarter" idx="12"/>
          </p:nvPr>
        </p:nvSpPr>
        <p:spPr/>
        <p:txBody>
          <a:bodyPr/>
          <a:lstStyle/>
          <a:p>
            <a:fld id="{8D04ACF1-8115-4F2A-BC52-125D9799F304}" type="slidenum">
              <a:rPr lang="zh-CN" altLang="en-US" smtClean="0"/>
              <a:t>66</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D05F4F4-3596-688C-3812-26104767118A}"/>
                  </a:ext>
                </a:extLst>
              </p:cNvPr>
              <p:cNvSpPr txBox="1"/>
              <p:nvPr/>
            </p:nvSpPr>
            <p:spPr>
              <a:xfrm>
                <a:off x="157018" y="175491"/>
                <a:ext cx="6564618" cy="4801314"/>
              </a:xfrm>
              <a:prstGeom prst="rect">
                <a:avLst/>
              </a:prstGeom>
              <a:noFill/>
            </p:spPr>
            <p:txBody>
              <a:bodyPr wrap="none" rtlCol="0">
                <a:spAutoFit/>
              </a:bodyPr>
              <a:lstStyle/>
              <a:p>
                <a:r>
                  <a:rPr kumimoji="1" lang="en-US" altLang="zh-CN" dirty="0"/>
                  <a:t>2013</a:t>
                </a:r>
                <a:r>
                  <a:rPr kumimoji="1" lang="zh-CN" altLang="en-US" dirty="0"/>
                  <a:t>论文</a:t>
                </a:r>
                <a:br>
                  <a:rPr kumimoji="1" lang="en-US" altLang="zh-CN" dirty="0"/>
                </a:br>
                <a:r>
                  <a:rPr kumimoji="1" lang="en-US" altLang="zh-CN" dirty="0"/>
                  <a:t>1.</a:t>
                </a:r>
                <a:r>
                  <a:rPr kumimoji="1" lang="zh-CN" altLang="en-US" dirty="0"/>
                  <a:t> 不同种类的</a:t>
                </a:r>
                <a:r>
                  <a:rPr kumimoji="1" lang="en-US" altLang="zh-CN" dirty="0"/>
                  <a:t>B2</a:t>
                </a:r>
                <a:r>
                  <a:rPr kumimoji="1" lang="zh-CN" altLang="en-US" dirty="0"/>
                  <a:t>处曲率半径明显差别</a:t>
                </a:r>
                <a:br>
                  <a:rPr kumimoji="1" lang="en-US" altLang="zh-CN" dirty="0"/>
                </a:br>
                <a:r>
                  <a:rPr kumimoji="1" lang="en-US" altLang="zh-CN" dirty="0"/>
                  <a:t>2. U</a:t>
                </a:r>
                <a:r>
                  <a:rPr kumimoji="1" lang="zh-CN" altLang="en-US" dirty="0"/>
                  <a:t>和</a:t>
                </a:r>
                <a:r>
                  <a:rPr kumimoji="1" lang="en-US" altLang="zh-CN" dirty="0"/>
                  <a:t>C</a:t>
                </a:r>
                <a:r>
                  <a:rPr kumimoji="1" lang="zh-CN" altLang="en-US" dirty="0"/>
                  <a:t>之间</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1</m:t>
                        </m:r>
                      </m:sub>
                    </m:sSub>
                  </m:oMath>
                </a14:m>
                <a:r>
                  <a:rPr kumimoji="1" lang="zh-CN" altLang="en-US" dirty="0"/>
                  <a:t>显著不同</a:t>
                </a:r>
                <a:endParaRPr kumimoji="1" lang="en-US" altLang="zh-CN" dirty="0"/>
              </a:p>
              <a:p>
                <a:r>
                  <a:rPr kumimoji="1" lang="en-US" altLang="zh-CN" dirty="0"/>
                  <a:t>3.</a:t>
                </a:r>
                <a:r>
                  <a:rPr kumimoji="1" lang="zh-CN" altLang="en-US" dirty="0"/>
                  <a:t> 不同种类的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𝛼</m:t>
                        </m:r>
                      </m:e>
                      <m:sub>
                        <m:r>
                          <a:rPr kumimoji="1" lang="en-US" altLang="zh-CN" i="1">
                            <a:latin typeface="Cambria Math" panose="02040503050406030204" pitchFamily="18" charset="0"/>
                          </a:rPr>
                          <m:t>𝐵</m:t>
                        </m:r>
                        <m:r>
                          <a:rPr kumimoji="1" lang="en-US" altLang="zh-CN" b="0" i="1" smtClean="0">
                            <a:latin typeface="Cambria Math" panose="02040503050406030204" pitchFamily="18" charset="0"/>
                          </a:rPr>
                          <m:t>2</m:t>
                        </m:r>
                      </m:sub>
                    </m:sSub>
                  </m:oMath>
                </a14:m>
                <a:r>
                  <a:rPr kumimoji="1" lang="zh-CN" altLang="en-US" dirty="0"/>
                  <a:t>显著不同</a:t>
                </a:r>
                <a:br>
                  <a:rPr kumimoji="1" lang="en-US" altLang="zh-CN" dirty="0"/>
                </a:br>
                <a:r>
                  <a:rPr kumimoji="1" lang="en-US" altLang="zh-CN" dirty="0"/>
                  <a:t>4.</a:t>
                </a:r>
                <a:r>
                  <a:rPr kumimoji="1" lang="zh-CN" altLang="en-US" dirty="0"/>
                  <a:t> </a:t>
                </a:r>
                <a:r>
                  <a:rPr kumimoji="1" lang="en-US" altLang="zh-CN" dirty="0"/>
                  <a:t>U</a:t>
                </a:r>
                <a:r>
                  <a:rPr kumimoji="1" lang="zh-CN" altLang="en-US" dirty="0"/>
                  <a:t>和</a:t>
                </a:r>
                <a:r>
                  <a:rPr kumimoji="1" lang="en-US" altLang="zh-CN" dirty="0"/>
                  <a:t>C</a:t>
                </a:r>
                <a:r>
                  <a:rPr kumimoji="1" lang="zh-CN" altLang="en-US" dirty="0"/>
                  <a:t>之间</a:t>
                </a:r>
                <a14:m>
                  <m:oMath xmlns:m="http://schemas.openxmlformats.org/officeDocument/2006/math">
                    <m:r>
                      <a:rPr kumimoji="1" lang="en-US" altLang="zh-CN" b="0" i="1" smtClean="0">
                        <a:latin typeface="Cambria Math" panose="02040503050406030204" pitchFamily="18" charset="0"/>
                      </a:rPr>
                      <m:t>𝐷</m:t>
                    </m:r>
                  </m:oMath>
                </a14:m>
                <a:r>
                  <a:rPr kumimoji="1" lang="zh-CN" altLang="en-US" dirty="0"/>
                  <a:t>显著不同</a:t>
                </a:r>
                <a:endParaRPr kumimoji="1" lang="en-US" altLang="zh-CN" dirty="0"/>
              </a:p>
              <a:p>
                <a:r>
                  <a:rPr kumimoji="1" lang="en-US" altLang="zh-CN" dirty="0"/>
                  <a:t>5.</a:t>
                </a:r>
                <a:r>
                  <a:rPr kumimoji="1" lang="zh-CN" altLang="en-US" dirty="0"/>
                  <a:t> 不同种类中的</a:t>
                </a:r>
                <a14:m>
                  <m:oMath xmlns:m="http://schemas.openxmlformats.org/officeDocument/2006/math">
                    <m:r>
                      <a:rPr kumimoji="1" lang="zh-CN" altLang="en-US" i="1" smtClean="0">
                        <a:latin typeface="Cambria Math" panose="02040503050406030204" pitchFamily="18" charset="0"/>
                      </a:rPr>
                      <m:t>𝛽</m:t>
                    </m:r>
                  </m:oMath>
                </a14:m>
                <a:r>
                  <a:rPr kumimoji="1" lang="zh-CN" altLang="en-US" dirty="0"/>
                  <a:t>显著不同</a:t>
                </a:r>
                <a:endParaRPr kumimoji="1" lang="en-US" altLang="zh-CN" dirty="0"/>
              </a:p>
              <a:p>
                <a:endParaRPr kumimoji="1" lang="en-US" altLang="zh-CN" dirty="0"/>
              </a:p>
              <a:p>
                <a:endParaRPr kumimoji="1" lang="en-US" altLang="zh-CN" dirty="0"/>
              </a:p>
              <a:p>
                <a:pPr marL="342900" indent="-342900">
                  <a:buAutoNum type="arabicPeriod"/>
                </a:pPr>
                <a:r>
                  <a:rPr kumimoji="1" lang="zh-CN" altLang="en-US" dirty="0"/>
                  <a:t>虹吸部狭窄发生在</a:t>
                </a:r>
                <a:r>
                  <a:rPr kumimoji="1" lang="en-US" altLang="zh-CN" dirty="0"/>
                  <a:t>C2</a:t>
                </a:r>
                <a:r>
                  <a:rPr kumimoji="1" lang="zh-CN" altLang="en-US" dirty="0"/>
                  <a:t>（</a:t>
                </a:r>
                <a:r>
                  <a:rPr kumimoji="1" lang="en-US" altLang="zh-CN" dirty="0"/>
                  <a:t>B1</a:t>
                </a:r>
                <a:r>
                  <a:rPr kumimoji="1" lang="zh-CN" altLang="en-US" dirty="0"/>
                  <a:t>后半部） 和</a:t>
                </a:r>
                <a:r>
                  <a:rPr kumimoji="1" lang="en-US" altLang="zh-CN" dirty="0"/>
                  <a:t>C4</a:t>
                </a:r>
                <a:r>
                  <a:rPr kumimoji="1" lang="zh-CN" altLang="en-US" dirty="0"/>
                  <a:t>（整个</a:t>
                </a:r>
                <a:r>
                  <a:rPr kumimoji="1" lang="en-US" altLang="zh-CN" dirty="0"/>
                  <a:t>B2</a:t>
                </a:r>
                <a:r>
                  <a:rPr kumimoji="1" lang="zh-CN" altLang="en-US" dirty="0"/>
                  <a:t>）</a:t>
                </a:r>
                <a:endParaRPr kumimoji="1" lang="en-US" altLang="zh-CN" dirty="0"/>
              </a:p>
              <a:p>
                <a:pPr marL="342900" indent="-342900">
                  <a:buAutoNum type="arabicPeriod"/>
                </a:pPr>
                <a:r>
                  <a:rPr kumimoji="1" lang="en-US" altLang="zh-CN" dirty="0"/>
                  <a:t>U</a:t>
                </a:r>
                <a:r>
                  <a:rPr kumimoji="1" lang="zh-CN" altLang="en-US" dirty="0"/>
                  <a:t>型的发病率高</a:t>
                </a:r>
                <a:endParaRPr kumimoji="1" lang="en-US" altLang="zh-CN" dirty="0"/>
              </a:p>
              <a:p>
                <a:pPr marL="342900" indent="-342900">
                  <a:buAutoNum type="arabicPeriod"/>
                </a:pPr>
                <a:r>
                  <a:rPr kumimoji="1" lang="en-US" altLang="zh-CN" dirty="0"/>
                  <a:t>C2</a:t>
                </a:r>
                <a:r>
                  <a:rPr kumimoji="1" lang="zh-CN" altLang="en-US" dirty="0"/>
                  <a:t>部分发病率没有明显区别，</a:t>
                </a:r>
                <a:r>
                  <a:rPr kumimoji="1" lang="en-US" altLang="zh-CN" dirty="0"/>
                  <a:t>C4</a:t>
                </a:r>
                <a:r>
                  <a:rPr kumimoji="1" lang="zh-CN" altLang="en-US" dirty="0"/>
                  <a:t>部分里</a:t>
                </a:r>
                <a:r>
                  <a:rPr kumimoji="1" lang="en-US" altLang="zh-CN" dirty="0"/>
                  <a:t>U</a:t>
                </a:r>
                <a:r>
                  <a:rPr kumimoji="1" lang="zh-CN" altLang="en-US" dirty="0"/>
                  <a:t>型发病率明显更高</a:t>
                </a: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r>
                  <a:rPr kumimoji="1" lang="en-US" altLang="zh-CN" dirty="0"/>
                  <a:t>U</a:t>
                </a:r>
                <a:r>
                  <a:rPr kumimoji="1" lang="zh-CN" altLang="en-US" dirty="0"/>
                  <a:t>型的</a:t>
                </a:r>
                <a:r>
                  <a:rPr kumimoji="1" lang="en-US" altLang="zh-CN" dirty="0"/>
                  <a:t>B2</a:t>
                </a:r>
                <a:r>
                  <a:rPr kumimoji="1" lang="zh-CN" altLang="en-US" dirty="0"/>
                  <a:t>具有更大角度，曲率半径更小（</a:t>
                </a:r>
                <a:r>
                  <a:rPr kumimoji="1" lang="en-US" altLang="zh-CN" dirty="0"/>
                  <a:t>B2</a:t>
                </a:r>
                <a:r>
                  <a:rPr kumimoji="1" lang="zh-CN" altLang="en-US" dirty="0"/>
                  <a:t>更弯一点）</a:t>
                </a:r>
                <a:endParaRPr kumimoji="1" lang="en-US" altLang="zh-CN" dirty="0"/>
              </a:p>
              <a:p>
                <a:pPr marL="342900" indent="-342900">
                  <a:buAutoNum type="arabicPeriod"/>
                </a:pPr>
                <a:r>
                  <a:rPr kumimoji="1" lang="en-US" altLang="zh-CN" dirty="0"/>
                  <a:t>C</a:t>
                </a:r>
                <a:r>
                  <a:rPr kumimoji="1" lang="zh-CN" altLang="en-US" dirty="0"/>
                  <a:t>型的两个弯中间的角度更大（两个弯的扭转）</a:t>
                </a:r>
                <a:endParaRPr kumimoji="1" lang="en-US" altLang="zh-CN" dirty="0"/>
              </a:p>
              <a:p>
                <a:pPr marL="342900" indent="-342900">
                  <a:buAutoNum type="arabicPeriod"/>
                </a:pPr>
                <a:endParaRPr kumimoji="1" lang="en-US" altLang="zh-CN" dirty="0"/>
              </a:p>
              <a:p>
                <a:pPr marL="342900" indent="-342900">
                  <a:buAutoNum type="arabicPeriod"/>
                </a:pPr>
                <a:endParaRPr kumimoji="1" lang="zh-CN" altLang="en-US" dirty="0"/>
              </a:p>
            </p:txBody>
          </p:sp>
        </mc:Choice>
        <mc:Fallback xmlns="">
          <p:sp>
            <p:nvSpPr>
              <p:cNvPr id="5" name="文本框 4">
                <a:extLst>
                  <a:ext uri="{FF2B5EF4-FFF2-40B4-BE49-F238E27FC236}">
                    <a16:creationId xmlns:a16="http://schemas.microsoft.com/office/drawing/2014/main" id="{BA6E603D-5BEB-6F51-B49D-9BC2AC422E8A}"/>
                  </a:ext>
                </a:extLst>
              </p:cNvPr>
              <p:cNvSpPr txBox="1">
                <a:spLocks noRot="1" noChangeAspect="1" noMove="1" noResize="1" noEditPoints="1" noAdjustHandles="1" noChangeArrowheads="1" noChangeShapeType="1" noTextEdit="1"/>
              </p:cNvSpPr>
              <p:nvPr/>
            </p:nvSpPr>
            <p:spPr>
              <a:xfrm>
                <a:off x="157018" y="175491"/>
                <a:ext cx="6564618" cy="4801314"/>
              </a:xfrm>
              <a:prstGeom prst="rect">
                <a:avLst/>
              </a:prstGeom>
              <a:blipFill>
                <a:blip r:embed="rId3"/>
                <a:stretch>
                  <a:fillRect l="-772" t="-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8E3131-C8E7-7227-58D7-A179129D29F9}"/>
                  </a:ext>
                </a:extLst>
              </p:cNvPr>
              <p:cNvSpPr txBox="1"/>
              <p:nvPr/>
            </p:nvSpPr>
            <p:spPr>
              <a:xfrm>
                <a:off x="4647441" y="1319863"/>
                <a:ext cx="1862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𝐶𝑅</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 &gt; </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2</m:t>
                          </m:r>
                        </m:sub>
                      </m:sSub>
                    </m:oMath>
                  </m:oMathPara>
                </a14:m>
                <a:endParaRPr kumimoji="1" lang="zh-CN" altLang="en-US" dirty="0"/>
              </a:p>
            </p:txBody>
          </p:sp>
        </mc:Choice>
        <mc:Fallback xmlns="">
          <p:sp>
            <p:nvSpPr>
              <p:cNvPr id="7" name="文本框 6">
                <a:extLst>
                  <a:ext uri="{FF2B5EF4-FFF2-40B4-BE49-F238E27FC236}">
                    <a16:creationId xmlns:a16="http://schemas.microsoft.com/office/drawing/2014/main" id="{69F1CD0C-3012-C129-A732-40CF9BA010E7}"/>
                  </a:ext>
                </a:extLst>
              </p:cNvPr>
              <p:cNvSpPr txBox="1">
                <a:spLocks noRot="1" noChangeAspect="1" noMove="1" noResize="1" noEditPoints="1" noAdjustHandles="1" noChangeArrowheads="1" noChangeShapeType="1" noTextEdit="1"/>
              </p:cNvSpPr>
              <p:nvPr/>
            </p:nvSpPr>
            <p:spPr>
              <a:xfrm>
                <a:off x="4647441" y="1319863"/>
                <a:ext cx="1862369" cy="276999"/>
              </a:xfrm>
              <a:prstGeom prst="rect">
                <a:avLst/>
              </a:prstGeom>
              <a:blipFill>
                <a:blip r:embed="rId4"/>
                <a:stretch>
                  <a:fillRect l="-2027" t="-9091" r="-676" b="-4090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E5653F8-1475-1709-9D7B-2AF6DAF1247E}"/>
              </a:ext>
            </a:extLst>
          </p:cNvPr>
          <p:cNvSpPr txBox="1"/>
          <p:nvPr/>
        </p:nvSpPr>
        <p:spPr>
          <a:xfrm>
            <a:off x="4518132" y="840509"/>
            <a:ext cx="1107996" cy="369332"/>
          </a:xfrm>
          <a:prstGeom prst="rect">
            <a:avLst/>
          </a:prstGeom>
          <a:noFill/>
        </p:spPr>
        <p:txBody>
          <a:bodyPr wrap="none" rtlCol="0">
            <a:spAutoFit/>
          </a:bodyPr>
          <a:lstStyle/>
          <a:p>
            <a:r>
              <a:rPr kumimoji="1" lang="zh-CN" altLang="en-US" dirty="0"/>
              <a:t>重要性：</a:t>
            </a:r>
          </a:p>
        </p:txBody>
      </p:sp>
      <p:sp>
        <p:nvSpPr>
          <p:cNvPr id="9" name="文本框 8">
            <a:extLst>
              <a:ext uri="{FF2B5EF4-FFF2-40B4-BE49-F238E27FC236}">
                <a16:creationId xmlns:a16="http://schemas.microsoft.com/office/drawing/2014/main" id="{BE8B625B-0D32-BFDB-522C-678E6DC1F9CC}"/>
              </a:ext>
            </a:extLst>
          </p:cNvPr>
          <p:cNvSpPr txBox="1"/>
          <p:nvPr/>
        </p:nvSpPr>
        <p:spPr>
          <a:xfrm>
            <a:off x="6106419" y="3776476"/>
            <a:ext cx="2422458" cy="1200329"/>
          </a:xfrm>
          <a:prstGeom prst="rect">
            <a:avLst/>
          </a:prstGeom>
          <a:noFill/>
        </p:spPr>
        <p:txBody>
          <a:bodyPr wrap="none" rtlCol="0">
            <a:spAutoFit/>
          </a:bodyPr>
          <a:lstStyle/>
          <a:p>
            <a:r>
              <a:rPr kumimoji="1" lang="zh-CN" altLang="en-US" dirty="0"/>
              <a:t>猜测</a:t>
            </a:r>
            <a:endParaRPr kumimoji="1" lang="en-US" altLang="zh-CN" dirty="0"/>
          </a:p>
          <a:p>
            <a:r>
              <a:rPr kumimoji="1" lang="en-US" altLang="zh-CN" dirty="0"/>
              <a:t>U</a:t>
            </a:r>
            <a:r>
              <a:rPr kumimoji="1" lang="zh-CN" altLang="en-US" dirty="0"/>
              <a:t>：</a:t>
            </a:r>
            <a:r>
              <a:rPr kumimoji="1" lang="en-US" altLang="zh-CN" dirty="0"/>
              <a:t>B2</a:t>
            </a:r>
            <a:r>
              <a:rPr kumimoji="1" lang="zh-CN" altLang="en-US" dirty="0"/>
              <a:t>最弯</a:t>
            </a:r>
            <a:endParaRPr kumimoji="1" lang="en-US" altLang="zh-CN" dirty="0"/>
          </a:p>
          <a:p>
            <a:r>
              <a:rPr kumimoji="1" lang="en-US" altLang="zh-CN" dirty="0"/>
              <a:t>V</a:t>
            </a:r>
            <a:r>
              <a:rPr kumimoji="1" lang="zh-CN" altLang="en-US" dirty="0"/>
              <a:t>：</a:t>
            </a:r>
            <a:r>
              <a:rPr kumimoji="1" lang="en-US" altLang="zh-CN" dirty="0"/>
              <a:t>B2</a:t>
            </a:r>
            <a:r>
              <a:rPr kumimoji="1" lang="zh-CN" altLang="en-US" dirty="0"/>
              <a:t>没那么弯</a:t>
            </a:r>
            <a:endParaRPr kumimoji="1" lang="en-US" altLang="zh-CN" dirty="0"/>
          </a:p>
          <a:p>
            <a:r>
              <a:rPr kumimoji="1" lang="en-US" altLang="zh-CN" dirty="0"/>
              <a:t>C</a:t>
            </a:r>
            <a:r>
              <a:rPr kumimoji="1" lang="zh-CN" altLang="en-US" dirty="0"/>
              <a:t>：两个弯扭转度最大</a:t>
            </a:r>
          </a:p>
        </p:txBody>
      </p:sp>
      <p:sp>
        <p:nvSpPr>
          <p:cNvPr id="11" name="文本框 10">
            <a:extLst>
              <a:ext uri="{FF2B5EF4-FFF2-40B4-BE49-F238E27FC236}">
                <a16:creationId xmlns:a16="http://schemas.microsoft.com/office/drawing/2014/main" id="{C3E78A04-3099-1B98-AC75-E2A093D02DB3}"/>
              </a:ext>
            </a:extLst>
          </p:cNvPr>
          <p:cNvSpPr txBox="1"/>
          <p:nvPr/>
        </p:nvSpPr>
        <p:spPr>
          <a:xfrm>
            <a:off x="157018" y="5717308"/>
            <a:ext cx="1186543"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形状</a:t>
            </a:r>
          </a:p>
        </p:txBody>
      </p:sp>
      <p:sp>
        <p:nvSpPr>
          <p:cNvPr id="4" name="文本框 3">
            <a:extLst>
              <a:ext uri="{FF2B5EF4-FFF2-40B4-BE49-F238E27FC236}">
                <a16:creationId xmlns:a16="http://schemas.microsoft.com/office/drawing/2014/main" id="{E6F7E53A-7B53-6CBB-6637-E31BEA9E2E38}"/>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2669365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0DC19A-3EC6-55C3-F599-4C77ED06949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3835DE-2A80-7BB0-5784-0CA357ECF010}"/>
              </a:ext>
            </a:extLst>
          </p:cNvPr>
          <p:cNvSpPr>
            <a:spLocks noGrp="1"/>
          </p:cNvSpPr>
          <p:nvPr>
            <p:ph type="sldNum" sz="quarter" idx="12"/>
          </p:nvPr>
        </p:nvSpPr>
        <p:spPr/>
        <p:txBody>
          <a:bodyPr/>
          <a:lstStyle/>
          <a:p>
            <a:fld id="{8D04ACF1-8115-4F2A-BC52-125D9799F304}" type="slidenum">
              <a:rPr lang="zh-CN" altLang="en-US" smtClean="0"/>
              <a:t>67</a:t>
            </a:fld>
            <a:endParaRPr lang="zh-CN" altLang="en-US"/>
          </a:p>
        </p:txBody>
      </p:sp>
      <p:sp>
        <p:nvSpPr>
          <p:cNvPr id="4" name="文本框 3">
            <a:extLst>
              <a:ext uri="{FF2B5EF4-FFF2-40B4-BE49-F238E27FC236}">
                <a16:creationId xmlns:a16="http://schemas.microsoft.com/office/drawing/2014/main" id="{9607EC57-099A-B667-40DB-5E05046BB794}"/>
              </a:ext>
            </a:extLst>
          </p:cNvPr>
          <p:cNvSpPr txBox="1"/>
          <p:nvPr/>
        </p:nvSpPr>
        <p:spPr>
          <a:xfrm>
            <a:off x="230909" y="550039"/>
            <a:ext cx="7583054" cy="4247317"/>
          </a:xfrm>
          <a:prstGeom prst="rect">
            <a:avLst/>
          </a:prstGeom>
          <a:noFill/>
        </p:spPr>
        <p:txBody>
          <a:bodyPr wrap="square">
            <a:spAutoFit/>
          </a:bodyPr>
          <a:lstStyle/>
          <a:p>
            <a:pPr marL="342900" indent="-342900">
              <a:buAutoNum type="arabicPeriod"/>
            </a:pPr>
            <a:r>
              <a:rPr lang="zh-CN" altLang="en-US" dirty="0"/>
              <a:t>所有类型的ICA中有三个低WSS区域：</a:t>
            </a:r>
            <a:endParaRPr lang="en-US" altLang="zh-CN" dirty="0"/>
          </a:p>
          <a:p>
            <a:pPr marL="800100" lvl="1" indent="-342900">
              <a:buFont typeface="Arial" panose="020B0604020202020204" pitchFamily="34" charset="0"/>
              <a:buChar char="•"/>
            </a:pPr>
            <a:r>
              <a:rPr lang="zh-CN" altLang="en-US" dirty="0"/>
              <a:t>B2前半部分的外壁</a:t>
            </a:r>
            <a:endParaRPr lang="en-US" altLang="zh-CN" dirty="0"/>
          </a:p>
          <a:p>
            <a:pPr marL="800100" lvl="1" indent="-342900">
              <a:buFont typeface="Arial" panose="020B0604020202020204" pitchFamily="34" charset="0"/>
              <a:buChar char="•"/>
            </a:pPr>
            <a:r>
              <a:rPr lang="zh-CN" altLang="en-US" dirty="0"/>
              <a:t>B2后半段的内壁</a:t>
            </a:r>
            <a:endParaRPr lang="en-US" altLang="zh-CN" dirty="0"/>
          </a:p>
          <a:p>
            <a:pPr marL="800100" lvl="1" indent="-342900">
              <a:buFont typeface="Arial" panose="020B0604020202020204" pitchFamily="34" charset="0"/>
              <a:buChar char="•"/>
            </a:pPr>
            <a:r>
              <a:rPr lang="zh-CN" altLang="en-US" dirty="0"/>
              <a:t>B1后半段的内壁</a:t>
            </a:r>
            <a:endParaRPr lang="en-US" altLang="zh-CN" dirty="0"/>
          </a:p>
          <a:p>
            <a:pPr marL="342900" indent="-342900">
              <a:buFont typeface="+mj-lt"/>
              <a:buAutoNum type="arabicPeriod"/>
            </a:pPr>
            <a:r>
              <a:rPr lang="en-US" altLang="zh-CN" dirty="0"/>
              <a:t>WSS</a:t>
            </a:r>
          </a:p>
          <a:p>
            <a:pPr marL="800100" lvl="1" indent="-342900">
              <a:buFont typeface="Arial" panose="020B0604020202020204" pitchFamily="34" charset="0"/>
              <a:buChar char="•"/>
            </a:pPr>
            <a:r>
              <a:rPr lang="zh-CN" altLang="en-US" dirty="0"/>
              <a:t>U形：在前两个区域的WSS的大小低于其他两种类型</a:t>
            </a:r>
            <a:endParaRPr lang="en-US" altLang="zh-CN" dirty="0"/>
          </a:p>
          <a:p>
            <a:pPr marL="342900" indent="-342900">
              <a:buFont typeface="+mj-lt"/>
              <a:buAutoNum type="arabicPeriod"/>
            </a:pPr>
            <a:r>
              <a:rPr lang="en-US" altLang="zh-CN" dirty="0"/>
              <a:t>OSI</a:t>
            </a:r>
          </a:p>
          <a:p>
            <a:pPr marL="800100" lvl="1" indent="-342900">
              <a:buFont typeface="Arial" panose="020B0604020202020204" pitchFamily="34" charset="0"/>
              <a:buChar char="•"/>
            </a:pPr>
            <a:r>
              <a:rPr lang="zh-CN" altLang="en-US" dirty="0"/>
              <a:t>U形：三个区域的</a:t>
            </a:r>
            <a:r>
              <a:rPr lang="en-US" altLang="zh-CN" dirty="0"/>
              <a:t>OSI</a:t>
            </a:r>
            <a:r>
              <a:rPr lang="zh-CN" altLang="en-US" dirty="0"/>
              <a:t>都很高，第三个区域的</a:t>
            </a:r>
            <a:r>
              <a:rPr lang="en-US" altLang="zh-CN" dirty="0"/>
              <a:t>OSI</a:t>
            </a:r>
            <a:r>
              <a:rPr lang="zh-CN" altLang="en-US" dirty="0"/>
              <a:t>最高</a:t>
            </a:r>
            <a:endParaRPr lang="en-US" altLang="zh-CN" dirty="0"/>
          </a:p>
          <a:p>
            <a:pPr marL="800100" lvl="1" indent="-342900">
              <a:buFont typeface="Arial" panose="020B0604020202020204" pitchFamily="34" charset="0"/>
              <a:buChar char="•"/>
            </a:pPr>
            <a:r>
              <a:rPr lang="zh-CN" altLang="en-US" dirty="0"/>
              <a:t>V和C形：只有第三个区域的内壁</a:t>
            </a:r>
            <a:r>
              <a:rPr lang="en-US" altLang="zh-CN" dirty="0"/>
              <a:t>OSI</a:t>
            </a:r>
            <a:r>
              <a:rPr lang="zh-CN" altLang="en-US" dirty="0"/>
              <a:t>很高。</a:t>
            </a:r>
            <a:endParaRPr lang="en-US" altLang="zh-CN" dirty="0"/>
          </a:p>
          <a:p>
            <a:pPr marL="342900" indent="-342900">
              <a:buFont typeface="+mj-lt"/>
              <a:buAutoNum type="arabicPeriod"/>
            </a:pPr>
            <a:r>
              <a:rPr lang="zh-CN" altLang="en-US" dirty="0"/>
              <a:t>结论</a:t>
            </a:r>
            <a:endParaRPr lang="en-US" altLang="zh-CN" dirty="0"/>
          </a:p>
          <a:p>
            <a:pPr marL="742950" lvl="1" indent="-285750">
              <a:buFont typeface="Arial" panose="020B0604020202020204" pitchFamily="34" charset="0"/>
              <a:buChar char="•"/>
            </a:pPr>
            <a:r>
              <a:rPr lang="zh-CN" altLang="en-US" dirty="0"/>
              <a:t>U形更多易发生狭窄的位置，并具有更高的动脉粥样硬化风险</a:t>
            </a:r>
            <a:endParaRPr lang="en-US" altLang="zh-CN" dirty="0"/>
          </a:p>
          <a:p>
            <a:endParaRPr lang="en-US" altLang="zh-CN" dirty="0"/>
          </a:p>
          <a:p>
            <a:r>
              <a:rPr lang="en-US" altLang="zh-CN" dirty="0"/>
              <a:t>S</a:t>
            </a:r>
            <a:r>
              <a:rPr lang="zh-CN" altLang="en-US" dirty="0"/>
              <a:t>的研究</a:t>
            </a:r>
            <a:endParaRPr lang="en-US" altLang="zh-CN" dirty="0"/>
          </a:p>
          <a:p>
            <a:pPr marL="342900" indent="-342900">
              <a:buAutoNum type="arabicPeriod"/>
            </a:pPr>
            <a:r>
              <a:rPr lang="en-US" altLang="zh-CN" dirty="0"/>
              <a:t>V</a:t>
            </a:r>
            <a:r>
              <a:rPr lang="zh-CN" altLang="en-US" dirty="0"/>
              <a:t>型占多数</a:t>
            </a:r>
            <a:endParaRPr lang="en-US" altLang="zh-CN" dirty="0"/>
          </a:p>
          <a:p>
            <a:pPr marL="342900" indent="-342900">
              <a:buAutoNum type="arabicPeriod"/>
            </a:pPr>
            <a:r>
              <a:rPr lang="en-US" altLang="zh-CN" dirty="0"/>
              <a:t>U</a:t>
            </a:r>
            <a:r>
              <a:rPr lang="zh-CN" altLang="en-US" dirty="0"/>
              <a:t>型不含动脉瘤</a:t>
            </a:r>
          </a:p>
        </p:txBody>
      </p:sp>
      <p:sp>
        <p:nvSpPr>
          <p:cNvPr id="5" name="文本框 4">
            <a:extLst>
              <a:ext uri="{FF2B5EF4-FFF2-40B4-BE49-F238E27FC236}">
                <a16:creationId xmlns:a16="http://schemas.microsoft.com/office/drawing/2014/main" id="{870727F2-F1EE-715B-CD6B-9687FE086812}"/>
              </a:ext>
            </a:extLst>
          </p:cNvPr>
          <p:cNvSpPr txBox="1"/>
          <p:nvPr/>
        </p:nvSpPr>
        <p:spPr>
          <a:xfrm>
            <a:off x="157018" y="5717308"/>
            <a:ext cx="1879041"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流体・疾病</a:t>
            </a:r>
          </a:p>
        </p:txBody>
      </p:sp>
      <p:sp>
        <p:nvSpPr>
          <p:cNvPr id="3" name="文本框 2">
            <a:extLst>
              <a:ext uri="{FF2B5EF4-FFF2-40B4-BE49-F238E27FC236}">
                <a16:creationId xmlns:a16="http://schemas.microsoft.com/office/drawing/2014/main" id="{228B1C0D-AB15-55A2-5A20-0F9AECF9AFE7}"/>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120114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D7F0E2-39A0-56C4-5B1B-6A39527F522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1B4FF9-291E-89ED-6AB3-9C83E0C3AC07}"/>
              </a:ext>
            </a:extLst>
          </p:cNvPr>
          <p:cNvSpPr>
            <a:spLocks noGrp="1"/>
          </p:cNvSpPr>
          <p:nvPr>
            <p:ph type="sldNum" sz="quarter" idx="12"/>
          </p:nvPr>
        </p:nvSpPr>
        <p:spPr/>
        <p:txBody>
          <a:bodyPr/>
          <a:lstStyle/>
          <a:p>
            <a:fld id="{8D04ACF1-8115-4F2A-BC52-125D9799F304}" type="slidenum">
              <a:rPr lang="zh-CN" altLang="en-US" smtClean="0"/>
              <a:t>68</a:t>
            </a:fld>
            <a:endParaRPr lang="zh-CN" altLang="en-US"/>
          </a:p>
        </p:txBody>
      </p:sp>
      <p:sp>
        <p:nvSpPr>
          <p:cNvPr id="4" name="文本框 3">
            <a:extLst>
              <a:ext uri="{FF2B5EF4-FFF2-40B4-BE49-F238E27FC236}">
                <a16:creationId xmlns:a16="http://schemas.microsoft.com/office/drawing/2014/main" id="{EF2AD099-C65A-4250-7581-D8D95AD4C883}"/>
              </a:ext>
            </a:extLst>
          </p:cNvPr>
          <p:cNvSpPr txBox="1"/>
          <p:nvPr/>
        </p:nvSpPr>
        <p:spPr>
          <a:xfrm>
            <a:off x="41119" y="560430"/>
            <a:ext cx="9054417" cy="4801314"/>
          </a:xfrm>
          <a:prstGeom prst="rect">
            <a:avLst/>
          </a:prstGeom>
          <a:noFill/>
        </p:spPr>
        <p:txBody>
          <a:bodyPr wrap="square">
            <a:spAutoFit/>
          </a:bodyPr>
          <a:lstStyle/>
          <a:p>
            <a:r>
              <a:rPr lang="zh-CN" altLang="en-US" dirty="0"/>
              <a:t>虹吸部动脉瘤</a:t>
            </a:r>
            <a:endParaRPr lang="en-US" altLang="zh-CN" dirty="0"/>
          </a:p>
          <a:p>
            <a:pPr marL="342900" indent="-342900">
              <a:buAutoNum type="arabicPeriod"/>
            </a:pPr>
            <a:r>
              <a:rPr lang="zh-CN" altLang="en-US" dirty="0"/>
              <a:t>诱发：</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WSSG</a:t>
            </a:r>
            <a:r>
              <a:rPr lang="zh-CN" altLang="en-US" dirty="0"/>
              <a:t>（上游影响下游，特别是</a:t>
            </a:r>
            <a:r>
              <a:rPr lang="en-US" altLang="zh-CN" dirty="0"/>
              <a:t>C7</a:t>
            </a:r>
            <a:r>
              <a:rPr lang="zh-CN" altLang="en-US" dirty="0"/>
              <a:t>部分）</a:t>
            </a:r>
            <a:r>
              <a:rPr lang="en-US" altLang="zh-CN" dirty="0"/>
              <a:t>[1]</a:t>
            </a:r>
          </a:p>
          <a:p>
            <a:pPr marL="800100" lvl="1" indent="-342900">
              <a:buFont typeface="Arial" panose="020B0604020202020204" pitchFamily="34" charset="0"/>
              <a:buChar char="•"/>
            </a:pPr>
            <a:r>
              <a:rPr lang="zh-CN" altLang="en-US" dirty="0"/>
              <a:t>内皮细胞形态改变（圆形、无方向性）；</a:t>
            </a:r>
            <a:endParaRPr lang="en-US" altLang="zh-CN" dirty="0"/>
          </a:p>
          <a:p>
            <a:pPr marL="800100" lvl="1" indent="-342900">
              <a:buFont typeface="Arial" panose="020B0604020202020204" pitchFamily="34" charset="0"/>
              <a:buChar char="•"/>
            </a:pPr>
            <a:r>
              <a:rPr lang="zh-CN" altLang="en-US" dirty="0"/>
              <a:t>细胞内胞骨架重构，高 </a:t>
            </a:r>
            <a:r>
              <a:rPr lang="en-US" altLang="zh-CN" dirty="0"/>
              <a:t>WSS </a:t>
            </a:r>
            <a:r>
              <a:rPr lang="zh-CN" altLang="en-US" dirty="0"/>
              <a:t>激活一系列信号通路（如 </a:t>
            </a:r>
            <a:r>
              <a:rPr lang="en-US" altLang="zh-CN" dirty="0" err="1"/>
              <a:t>eNOS</a:t>
            </a:r>
            <a:r>
              <a:rPr lang="zh-CN" altLang="en-US" dirty="0"/>
              <a:t>、钙调素、</a:t>
            </a:r>
            <a:r>
              <a:rPr lang="en-US" altLang="zh-CN" dirty="0"/>
              <a:t>PKC/AKT</a:t>
            </a:r>
            <a:r>
              <a:rPr lang="zh-CN" altLang="en-US" dirty="0"/>
              <a:t>）</a:t>
            </a:r>
            <a:endParaRPr lang="en-US" altLang="zh-CN" dirty="0"/>
          </a:p>
          <a:p>
            <a:pPr marL="800100" lvl="1" indent="-342900">
              <a:buFont typeface="Arial" panose="020B0604020202020204" pitchFamily="34" charset="0"/>
              <a:buChar char="•"/>
            </a:pPr>
            <a:r>
              <a:rPr lang="zh-CN" altLang="en-US" dirty="0"/>
              <a:t>内皮损伤、基底膜失稳、局部炎症启动，形成增生区域。</a:t>
            </a:r>
            <a:endParaRPr lang="en-US" altLang="zh-CN" dirty="0"/>
          </a:p>
          <a:p>
            <a:pPr marL="342900" indent="-342900">
              <a:buAutoNum type="arabicPeriod"/>
            </a:pPr>
            <a:r>
              <a:rPr lang="zh-CN" altLang="en-US" dirty="0"/>
              <a:t>形成：</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降低，高</a:t>
            </a:r>
            <a:r>
              <a:rPr lang="en-US" altLang="zh-CN" b="1" dirty="0">
                <a:solidFill>
                  <a:schemeClr val="accent3">
                    <a:lumMod val="60000"/>
                    <a:lumOff val="40000"/>
                  </a:schemeClr>
                </a:solidFill>
              </a:rPr>
              <a:t>OSI</a:t>
            </a:r>
            <a:r>
              <a:rPr lang="zh-CN" altLang="en-US" b="1" dirty="0">
                <a:solidFill>
                  <a:schemeClr val="accent3">
                    <a:lumMod val="60000"/>
                    <a:lumOff val="40000"/>
                  </a:schemeClr>
                </a:solidFill>
              </a:rPr>
              <a:t>，伴随低 </a:t>
            </a:r>
            <a:r>
              <a:rPr lang="en-US" altLang="zh-CN" b="1" dirty="0">
                <a:solidFill>
                  <a:schemeClr val="accent3">
                    <a:lumMod val="60000"/>
                    <a:lumOff val="40000"/>
                  </a:schemeClr>
                </a:solidFill>
              </a:rPr>
              <a:t>WSS </a:t>
            </a:r>
            <a:r>
              <a:rPr lang="zh-CN" altLang="en-US" b="1" dirty="0">
                <a:solidFill>
                  <a:schemeClr val="accent3">
                    <a:lumMod val="60000"/>
                    <a:lumOff val="40000"/>
                  </a:schemeClr>
                </a:solidFill>
              </a:rPr>
              <a:t>区域血液滞留（</a:t>
            </a:r>
            <a:r>
              <a:rPr lang="en-US" altLang="zh-CN" b="1" dirty="0">
                <a:solidFill>
                  <a:schemeClr val="accent3">
                    <a:lumMod val="60000"/>
                    <a:lumOff val="40000"/>
                  </a:schemeClr>
                </a:solidFill>
              </a:rPr>
              <a:t>RRT </a:t>
            </a:r>
            <a:r>
              <a:rPr lang="zh-CN" altLang="en-US" b="1" dirty="0">
                <a:solidFill>
                  <a:schemeClr val="accent3">
                    <a:lumMod val="60000"/>
                    <a:lumOff val="40000"/>
                  </a:schemeClr>
                </a:solidFill>
              </a:rPr>
              <a:t>增加）</a:t>
            </a:r>
            <a:r>
              <a:rPr lang="zh-CN" altLang="en-US" b="1" dirty="0">
                <a:solidFill>
                  <a:srgbClr val="FF0000"/>
                </a:solidFill>
              </a:rPr>
              <a:t>（这里还不明确</a:t>
            </a:r>
            <a:r>
              <a:rPr lang="en-US" altLang="zh-CN" b="1" dirty="0">
                <a:solidFill>
                  <a:srgbClr val="FF0000"/>
                </a:solidFill>
              </a:rPr>
              <a:t>,</a:t>
            </a:r>
            <a:r>
              <a:rPr lang="zh-CN" altLang="en-US" b="1" dirty="0">
                <a:solidFill>
                  <a:srgbClr val="FF0000"/>
                </a:solidFill>
              </a:rPr>
              <a:t>低和超高动脉瘤性</a:t>
            </a:r>
            <a:r>
              <a:rPr lang="en-US" altLang="zh-CN" b="1" dirty="0">
                <a:solidFill>
                  <a:srgbClr val="FF0000"/>
                </a:solidFill>
              </a:rPr>
              <a:t>WSS</a:t>
            </a:r>
            <a:r>
              <a:rPr lang="zh-CN" altLang="en-US" b="1" dirty="0">
                <a:solidFill>
                  <a:srgbClr val="FF0000"/>
                </a:solidFill>
              </a:rPr>
              <a:t>在内皮细胞中表现出涉及细胞骨架和细胞外基质蛋白的基因表达调控相反）</a:t>
            </a:r>
            <a:r>
              <a:rPr lang="en-US" altLang="zh-CN" dirty="0"/>
              <a:t>[1,2]</a:t>
            </a:r>
          </a:p>
          <a:p>
            <a:pPr marL="800100" lvl="1" indent="-342900">
              <a:buFont typeface="Arial" panose="020B0604020202020204" pitchFamily="34" charset="0"/>
              <a:buChar char="•"/>
            </a:pPr>
            <a:r>
              <a:rPr lang="en-US" altLang="zh-CN" dirty="0"/>
              <a:t>OSI </a:t>
            </a:r>
            <a:r>
              <a:rPr lang="zh-CN" altLang="en-US" dirty="0"/>
              <a:t>增高与高振荡剪切促使：内皮细胞分泌促炎因子、</a:t>
            </a:r>
            <a:r>
              <a:rPr lang="en-US" altLang="zh-CN" dirty="0"/>
              <a:t>MMP </a:t>
            </a:r>
            <a:r>
              <a:rPr lang="zh-CN" altLang="en-US" dirty="0"/>
              <a:t>等；</a:t>
            </a:r>
            <a:endParaRPr lang="en-US" altLang="zh-CN" dirty="0"/>
          </a:p>
          <a:p>
            <a:pPr marL="800100" lvl="1" indent="-342900">
              <a:buFont typeface="Arial" panose="020B0604020202020204" pitchFamily="34" charset="0"/>
              <a:buChar char="•"/>
            </a:pPr>
            <a:r>
              <a:rPr lang="zh-CN" altLang="en-US" dirty="0"/>
              <a:t>细胞形态异常，无方向排列；</a:t>
            </a:r>
            <a:endParaRPr lang="en-US" altLang="zh-CN" dirty="0"/>
          </a:p>
          <a:p>
            <a:pPr marL="800100" lvl="1" indent="-342900">
              <a:buFont typeface="Arial" panose="020B0604020202020204" pitchFamily="34" charset="0"/>
              <a:buChar char="•"/>
            </a:pPr>
            <a:r>
              <a:rPr lang="zh-CN" altLang="en-US" dirty="0"/>
              <a:t>血管壁重塑、外膜及中膜细胞功能改变，促使瘤体继续扩张</a:t>
            </a:r>
            <a:endParaRPr lang="en-US" altLang="zh-CN" dirty="0"/>
          </a:p>
          <a:p>
            <a:pPr marL="342900" indent="-342900">
              <a:buAutoNum type="arabicPeriod"/>
            </a:pPr>
            <a:r>
              <a:rPr lang="zh-CN" altLang="en-US" dirty="0"/>
              <a:t>未破裂：</a:t>
            </a:r>
            <a:r>
              <a:rPr lang="en-US" altLang="zh-CN" dirty="0"/>
              <a:t>WSS</a:t>
            </a:r>
            <a:r>
              <a:rPr lang="zh-CN" altLang="en-US" dirty="0"/>
              <a:t>和</a:t>
            </a:r>
            <a:r>
              <a:rPr lang="en-US" altLang="zh-CN" dirty="0"/>
              <a:t>TAWSS</a:t>
            </a:r>
            <a:r>
              <a:rPr lang="zh-CN" altLang="en-US" dirty="0"/>
              <a:t>较高，</a:t>
            </a:r>
            <a:r>
              <a:rPr lang="en-US" altLang="zh-CN" dirty="0"/>
              <a:t>OSI</a:t>
            </a:r>
            <a:r>
              <a:rPr lang="zh-CN" altLang="en-US" dirty="0"/>
              <a:t>较低</a:t>
            </a:r>
            <a:r>
              <a:rPr lang="en-US" altLang="zh-CN" dirty="0"/>
              <a:t> [2]</a:t>
            </a:r>
            <a:r>
              <a:rPr lang="zh-CN" altLang="en-US" dirty="0"/>
              <a:t>，但最小</a:t>
            </a:r>
            <a:r>
              <a:rPr lang="en-US" altLang="zh-CN" dirty="0"/>
              <a:t>WSS</a:t>
            </a:r>
            <a:r>
              <a:rPr lang="zh-CN" altLang="en-US" dirty="0"/>
              <a:t>比破裂组高</a:t>
            </a:r>
            <a:endParaRPr lang="en-US" altLang="zh-CN" dirty="0"/>
          </a:p>
          <a:p>
            <a:pPr marL="342900" indent="-342900">
              <a:buAutoNum type="arabicPeriod"/>
            </a:pPr>
            <a:r>
              <a:rPr lang="zh-CN" altLang="en-US" dirty="0"/>
              <a:t>破裂：</a:t>
            </a:r>
            <a:r>
              <a:rPr lang="zh-CN" altLang="en-US" b="1" dirty="0">
                <a:solidFill>
                  <a:schemeClr val="accent3">
                    <a:lumMod val="60000"/>
                    <a:lumOff val="40000"/>
                  </a:schemeClr>
                </a:solidFill>
              </a:rPr>
              <a:t>局部极低</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，极高</a:t>
            </a:r>
            <a:r>
              <a:rPr lang="en-US" altLang="zh-CN" b="1" dirty="0">
                <a:solidFill>
                  <a:schemeClr val="accent3">
                    <a:lumMod val="60000"/>
                    <a:lumOff val="40000"/>
                  </a:schemeClr>
                </a:solidFill>
              </a:rPr>
              <a:t>OSI</a:t>
            </a:r>
            <a:r>
              <a:rPr lang="en-US" altLang="zh-CN" dirty="0"/>
              <a:t>: </a:t>
            </a:r>
            <a:r>
              <a:rPr lang="zh-CN" altLang="en-US" dirty="0"/>
              <a:t>破裂动脉瘤中 </a:t>
            </a:r>
            <a:r>
              <a:rPr lang="en-US" altLang="zh-CN" dirty="0"/>
              <a:t>WSS </a:t>
            </a:r>
            <a:r>
              <a:rPr lang="zh-CN" altLang="en-US" dirty="0"/>
              <a:t>为显著较低 </a:t>
            </a:r>
            <a:r>
              <a:rPr lang="en-US" altLang="zh-CN" dirty="0"/>
              <a:t>(&lt;1.5 Pa)</a:t>
            </a:r>
            <a:r>
              <a:rPr lang="zh-CN" altLang="en-US" dirty="0"/>
              <a:t>，同时 </a:t>
            </a:r>
            <a:r>
              <a:rPr lang="en-US" altLang="zh-CN" dirty="0"/>
              <a:t>OSI </a:t>
            </a:r>
            <a:r>
              <a:rPr lang="zh-CN" altLang="en-US" dirty="0"/>
              <a:t>极高（</a:t>
            </a:r>
            <a:r>
              <a:rPr lang="en-US" altLang="zh-CN" dirty="0"/>
              <a:t>OR ≈2.17</a:t>
            </a:r>
            <a:r>
              <a:rPr lang="zh-CN" altLang="en-US" dirty="0"/>
              <a:t>）</a:t>
            </a:r>
            <a:r>
              <a:rPr lang="zh-CN" altLang="en-US" b="1" dirty="0">
                <a:solidFill>
                  <a:srgbClr val="FF0000"/>
                </a:solidFill>
              </a:rPr>
              <a:t>（和动脉瘤的位置，大小，血管也有关）</a:t>
            </a:r>
            <a:endParaRPr lang="en-US" altLang="zh-CN" b="1" dirty="0">
              <a:solidFill>
                <a:srgbClr val="FF0000"/>
              </a:solidFill>
            </a:endParaRPr>
          </a:p>
          <a:p>
            <a:pPr marL="800100" lvl="1" indent="-342900">
              <a:buFont typeface="Arial" panose="020B0604020202020204" pitchFamily="34" charset="0"/>
              <a:buChar char="•"/>
            </a:pPr>
            <a:r>
              <a:rPr lang="zh-CN" altLang="en-US" dirty="0"/>
              <a:t>破裂前区域通常发现：压力差峰值；</a:t>
            </a:r>
            <a:r>
              <a:rPr lang="en-US" altLang="zh-CN" dirty="0"/>
              <a:t>OSI </a:t>
            </a:r>
            <a:r>
              <a:rPr lang="zh-CN" altLang="en-US" dirty="0"/>
              <a:t>峰值所在处倾向于出现 </a:t>
            </a:r>
            <a:r>
              <a:rPr lang="en-US" altLang="zh-CN" dirty="0"/>
              <a:t>bleb </a:t>
            </a:r>
            <a:r>
              <a:rPr lang="zh-CN" altLang="en-US" dirty="0"/>
              <a:t>或破裂点 </a:t>
            </a:r>
          </a:p>
          <a:p>
            <a:pPr marL="800100" lvl="1" indent="-342900">
              <a:buFont typeface="Arial" panose="020B0604020202020204" pitchFamily="34" charset="0"/>
              <a:buChar char="•"/>
            </a:pPr>
            <a:r>
              <a:rPr lang="zh-CN" altLang="en-US" dirty="0"/>
              <a:t>生理机制：长期低 </a:t>
            </a:r>
            <a:r>
              <a:rPr lang="en-US" altLang="zh-CN" dirty="0"/>
              <a:t>WSS + </a:t>
            </a:r>
            <a:r>
              <a:rPr lang="zh-CN" altLang="en-US" dirty="0"/>
              <a:t>高 </a:t>
            </a:r>
            <a:r>
              <a:rPr lang="en-US" altLang="zh-CN" dirty="0"/>
              <a:t>OSI </a:t>
            </a:r>
            <a:r>
              <a:rPr lang="zh-CN" altLang="en-US" dirty="0"/>
              <a:t>导致内皮功能严重失衡、慢性炎症、</a:t>
            </a:r>
            <a:r>
              <a:rPr lang="en-US" altLang="zh-CN" dirty="0"/>
              <a:t>MMP </a:t>
            </a:r>
            <a:r>
              <a:rPr lang="zh-CN" altLang="en-US" dirty="0"/>
              <a:t>活性增强、壁薄弱结构进一步瓦解。</a:t>
            </a:r>
          </a:p>
        </p:txBody>
      </p:sp>
      <p:sp>
        <p:nvSpPr>
          <p:cNvPr id="5" name="文本框 4">
            <a:extLst>
              <a:ext uri="{FF2B5EF4-FFF2-40B4-BE49-F238E27FC236}">
                <a16:creationId xmlns:a16="http://schemas.microsoft.com/office/drawing/2014/main" id="{6B5DC81C-A1AB-5D4B-43DF-914EA72C022D}"/>
              </a:ext>
            </a:extLst>
          </p:cNvPr>
          <p:cNvSpPr txBox="1"/>
          <p:nvPr/>
        </p:nvSpPr>
        <p:spPr>
          <a:xfrm>
            <a:off x="157018" y="5717308"/>
            <a:ext cx="877163" cy="369332"/>
          </a:xfrm>
          <a:prstGeom prst="rect">
            <a:avLst/>
          </a:prstGeom>
          <a:noFill/>
        </p:spPr>
        <p:txBody>
          <a:bodyPr wrap="none" rtlCol="0">
            <a:spAutoFit/>
          </a:bodyPr>
          <a:lstStyle/>
          <a:p>
            <a:r>
              <a:rPr kumimoji="1" lang="zh-CN" altLang="en-US" b="1" dirty="0">
                <a:solidFill>
                  <a:srgbClr val="FF0000"/>
                </a:solidFill>
              </a:rPr>
              <a:t>動脈瘤</a:t>
            </a:r>
          </a:p>
        </p:txBody>
      </p:sp>
      <p:sp>
        <p:nvSpPr>
          <p:cNvPr id="3" name="文本框 2">
            <a:extLst>
              <a:ext uri="{FF2B5EF4-FFF2-40B4-BE49-F238E27FC236}">
                <a16:creationId xmlns:a16="http://schemas.microsoft.com/office/drawing/2014/main" id="{C5BCD0E9-F08A-D169-CC53-F82603D2C640}"/>
              </a:ext>
            </a:extLst>
          </p:cNvPr>
          <p:cNvSpPr txBox="1"/>
          <p:nvPr/>
        </p:nvSpPr>
        <p:spPr>
          <a:xfrm>
            <a:off x="41119" y="6238049"/>
            <a:ext cx="7774436" cy="646331"/>
          </a:xfrm>
          <a:prstGeom prst="rect">
            <a:avLst/>
          </a:prstGeom>
          <a:noFill/>
        </p:spPr>
        <p:txBody>
          <a:bodyPr wrap="none" rtlCol="0">
            <a:spAutoFit/>
          </a:bodyPr>
          <a:lstStyle/>
          <a:p>
            <a:r>
              <a:rPr kumimoji="1" lang="en-US" altLang="zh-CN" sz="1200" dirty="0"/>
              <a:t>[1] Effects of Low and High Aneurysmal Wall Shear Stress on Endothelial Cell Behavior: Differences and Similarities</a:t>
            </a:r>
          </a:p>
          <a:p>
            <a:r>
              <a:rPr kumimoji="1" lang="en-US" altLang="zh-CN" sz="1200" dirty="0"/>
              <a:t>[2] Hemodynamic Markers: CFD-Based Prediction of Cerebral Aneurysm Rupture Risk</a:t>
            </a:r>
          </a:p>
          <a:p>
            <a:endParaRPr kumimoji="1" lang="zh-CN" altLang="en-US" sz="1200" dirty="0"/>
          </a:p>
        </p:txBody>
      </p:sp>
    </p:spTree>
    <p:extLst>
      <p:ext uri="{BB962C8B-B14F-4D97-AF65-F5344CB8AC3E}">
        <p14:creationId xmlns:p14="http://schemas.microsoft.com/office/powerpoint/2010/main" val="263631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A71EBF-B5AF-1BE0-9A99-EF7E779973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62A6AD-15E2-9F8D-4E1B-37A629826FE6}"/>
              </a:ext>
            </a:extLst>
          </p:cNvPr>
          <p:cNvSpPr>
            <a:spLocks noGrp="1"/>
          </p:cNvSpPr>
          <p:nvPr>
            <p:ph type="sldNum" sz="quarter" idx="12"/>
          </p:nvPr>
        </p:nvSpPr>
        <p:spPr/>
        <p:txBody>
          <a:bodyPr/>
          <a:lstStyle/>
          <a:p>
            <a:fld id="{8D04ACF1-8115-4F2A-BC52-125D9799F304}" type="slidenum">
              <a:rPr lang="zh-CN" altLang="en-US" smtClean="0"/>
              <a:t>69</a:t>
            </a:fld>
            <a:endParaRPr lang="zh-CN" altLang="en-US"/>
          </a:p>
        </p:txBody>
      </p:sp>
      <p:sp>
        <p:nvSpPr>
          <p:cNvPr id="4" name="文本框 3">
            <a:extLst>
              <a:ext uri="{FF2B5EF4-FFF2-40B4-BE49-F238E27FC236}">
                <a16:creationId xmlns:a16="http://schemas.microsoft.com/office/drawing/2014/main" id="{2BD56DE4-1286-399A-E88D-3D1BC664B919}"/>
              </a:ext>
            </a:extLst>
          </p:cNvPr>
          <p:cNvSpPr txBox="1"/>
          <p:nvPr/>
        </p:nvSpPr>
        <p:spPr>
          <a:xfrm>
            <a:off x="41119" y="560430"/>
            <a:ext cx="9054417" cy="3970318"/>
          </a:xfrm>
          <a:prstGeom prst="rect">
            <a:avLst/>
          </a:prstGeom>
          <a:noFill/>
        </p:spPr>
        <p:txBody>
          <a:bodyPr wrap="square">
            <a:spAutoFit/>
          </a:bodyPr>
          <a:lstStyle/>
          <a:p>
            <a:r>
              <a:rPr lang="zh-CN" altLang="en-US" dirty="0"/>
              <a:t>摘要</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FontTx/>
              <a:buAutoNum type="arabicPeriod"/>
            </a:pPr>
            <a:r>
              <a:rPr lang="zh-CN" altLang="en-US" dirty="0"/>
              <a:t>动脉瘤位置存在于低</a:t>
            </a:r>
            <a:r>
              <a:rPr lang="en-US" altLang="zh-CN" dirty="0"/>
              <a:t>WSS</a:t>
            </a:r>
            <a:r>
              <a:rPr lang="zh-CN" altLang="en-US" dirty="0"/>
              <a:t>区，相反，作者强调的是高曲率导致的高</a:t>
            </a:r>
            <a:r>
              <a:rPr lang="en-US" altLang="zh-CN" dirty="0"/>
              <a:t>WSS</a:t>
            </a:r>
            <a:r>
              <a:rPr lang="zh-CN" altLang="en-US" dirty="0"/>
              <a:t>和高</a:t>
            </a:r>
            <a:r>
              <a:rPr lang="en-US" altLang="zh-CN" dirty="0"/>
              <a:t>WSSG</a:t>
            </a:r>
            <a:r>
              <a:rPr lang="zh-CN" altLang="en-US" dirty="0"/>
              <a:t>波动，以及这种波动与局部流动滞缓区的相邻共存；</a:t>
            </a:r>
            <a:endParaRPr lang="en-US" altLang="zh-CN" dirty="0"/>
          </a:p>
          <a:p>
            <a:pPr marL="342900" indent="-342900">
              <a:buFontTx/>
              <a:buAutoNum type="arabicPeriod"/>
            </a:pPr>
            <a:r>
              <a:rPr lang="zh-CN" altLang="en-US" dirty="0"/>
              <a:t>高度弯曲的弯道会引起近端</a:t>
            </a:r>
            <a:r>
              <a:rPr lang="en-US" altLang="zh-CN" dirty="0"/>
              <a:t>WSS</a:t>
            </a:r>
            <a:r>
              <a:rPr lang="zh-CN" altLang="en-US" dirty="0"/>
              <a:t>和</a:t>
            </a:r>
            <a:r>
              <a:rPr lang="en-US" altLang="zh-CN" dirty="0"/>
              <a:t>WSSG</a:t>
            </a:r>
            <a:r>
              <a:rPr lang="zh-CN" altLang="en-US" dirty="0"/>
              <a:t>的动态波动，随后在远端形成流动停滞和涡流区域，从而导致局部血管壁结构破坏性重塑，诱发动脉瘤形成。</a:t>
            </a:r>
          </a:p>
          <a:p>
            <a:endParaRPr lang="en-US" altLang="zh-CN" dirty="0"/>
          </a:p>
          <a:p>
            <a:r>
              <a:rPr lang="zh-CN" altLang="en-US" dirty="0"/>
              <a:t>重点</a:t>
            </a:r>
            <a:endParaRPr lang="en-US" altLang="zh-CN" dirty="0"/>
          </a:p>
          <a:p>
            <a:pPr marL="342900" indent="-342900">
              <a:buAutoNum type="arabicPeriod"/>
            </a:pPr>
            <a:r>
              <a:rPr lang="zh-CN" altLang="en-US" dirty="0"/>
              <a:t>曲率半径：通过</a:t>
            </a:r>
            <a:r>
              <a:rPr lang="en-US" altLang="zh-CN" dirty="0"/>
              <a:t>MPR(Multiplanar Reconstruction)</a:t>
            </a:r>
            <a:r>
              <a:rPr lang="zh-CN" altLang="en-US" dirty="0"/>
              <a:t>进行人工估算</a:t>
            </a:r>
            <a:r>
              <a:rPr lang="en-US" altLang="zh-CN" dirty="0"/>
              <a:t>:</a:t>
            </a:r>
            <a:r>
              <a:rPr lang="zh-CN" altLang="en-US" dirty="0"/>
              <a:t>将三维扫描重建为任意角度的二维切面，通过人工选点来测量血管弯曲的几何特征。</a:t>
            </a:r>
            <a:r>
              <a:rPr lang="en-US" altLang="zh-CN" dirty="0"/>
              <a:t>[2]</a:t>
            </a:r>
          </a:p>
          <a:p>
            <a:pPr marL="342900" indent="-342900">
              <a:buAutoNum type="arabicPeriod"/>
            </a:pPr>
            <a:r>
              <a:rPr lang="zh-CN" altLang="en-US" dirty="0"/>
              <a:t>合成模型：曲率半径为</a:t>
            </a:r>
            <a:r>
              <a:rPr lang="en-US" altLang="zh-CN" dirty="0"/>
              <a:t>5</a:t>
            </a:r>
            <a:r>
              <a:rPr lang="zh-CN" altLang="en-US" dirty="0"/>
              <a:t>～</a:t>
            </a:r>
            <a:r>
              <a:rPr lang="en-US" altLang="zh-CN" dirty="0"/>
              <a:t>3mm</a:t>
            </a:r>
          </a:p>
          <a:p>
            <a:pPr marL="342900" indent="-342900">
              <a:buAutoNum type="arabicPeriod"/>
            </a:pPr>
            <a:r>
              <a:rPr lang="zh-CN" altLang="en-US" dirty="0"/>
              <a:t>患者模型：使用</a:t>
            </a:r>
            <a:r>
              <a:rPr lang="en-US" altLang="zh-CN" dirty="0"/>
              <a:t>Laplacian</a:t>
            </a:r>
            <a:r>
              <a:rPr lang="zh-CN" altLang="en-US" dirty="0"/>
              <a:t>平滑手法平滑动脉瘤</a:t>
            </a:r>
            <a:endParaRPr lang="en-US" altLang="zh-CN" dirty="0"/>
          </a:p>
          <a:p>
            <a:pPr marL="342900" indent="-342900">
              <a:buAutoNum type="arabicPeriod"/>
            </a:pPr>
            <a:r>
              <a:rPr lang="zh-CN" altLang="en-US" dirty="0"/>
              <a:t>分析弯曲内侧的</a:t>
            </a:r>
            <a:r>
              <a:rPr lang="en-US" altLang="zh-CN" dirty="0"/>
              <a:t>WSS</a:t>
            </a:r>
            <a:r>
              <a:rPr lang="zh-CN" altLang="en-US" dirty="0"/>
              <a:t>，</a:t>
            </a:r>
            <a:r>
              <a:rPr lang="en-US" altLang="zh-CN" dirty="0"/>
              <a:t>WSSG</a:t>
            </a:r>
            <a:r>
              <a:rPr lang="zh-CN" altLang="en-US" dirty="0"/>
              <a:t>和他们的乘积（动脉瘤薄壁的值比较小）</a:t>
            </a:r>
            <a:r>
              <a:rPr lang="en-US" altLang="zh-CN" dirty="0"/>
              <a:t>[3]</a:t>
            </a:r>
          </a:p>
          <a:p>
            <a:endParaRPr lang="en-US" altLang="zh-CN" dirty="0"/>
          </a:p>
        </p:txBody>
      </p:sp>
      <p:sp>
        <p:nvSpPr>
          <p:cNvPr id="5" name="文本框 4">
            <a:extLst>
              <a:ext uri="{FF2B5EF4-FFF2-40B4-BE49-F238E27FC236}">
                <a16:creationId xmlns:a16="http://schemas.microsoft.com/office/drawing/2014/main" id="{3DA409CF-C7ED-4D45-627E-8066DBB6BB20}"/>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4B960B03-BB2B-EF92-0FAB-15D3EBE7897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1869580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A2BE1-6749-EF4D-E9DC-3E36921D0DA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FD05EA-9716-C363-DDD5-C175114FDFE4}"/>
              </a:ext>
            </a:extLst>
          </p:cNvPr>
          <p:cNvSpPr>
            <a:spLocks noGrp="1"/>
          </p:cNvSpPr>
          <p:nvPr>
            <p:ph type="sldNum" sz="quarter" idx="12"/>
          </p:nvPr>
        </p:nvSpPr>
        <p:spPr/>
        <p:txBody>
          <a:bodyPr/>
          <a:lstStyle/>
          <a:p>
            <a:fld id="{8D04ACF1-8115-4F2A-BC52-125D9799F304}" type="slidenum">
              <a:rPr lang="zh-CN" altLang="en-US" smtClean="0"/>
              <a:t>7</a:t>
            </a:fld>
            <a:endParaRPr lang="zh-CN" altLang="en-US"/>
          </a:p>
        </p:txBody>
      </p:sp>
      <p:sp>
        <p:nvSpPr>
          <p:cNvPr id="4" name="文本框 3">
            <a:extLst>
              <a:ext uri="{FF2B5EF4-FFF2-40B4-BE49-F238E27FC236}">
                <a16:creationId xmlns:a16="http://schemas.microsoft.com/office/drawing/2014/main" id="{2AADBBA5-B435-5A7A-5FD6-04BF4E4C826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5" name="文本框 4">
            <a:extLst>
              <a:ext uri="{FF2B5EF4-FFF2-40B4-BE49-F238E27FC236}">
                <a16:creationId xmlns:a16="http://schemas.microsoft.com/office/drawing/2014/main" id="{2394BA12-1A3D-C041-CBC9-A722149FDF69}"/>
              </a:ext>
            </a:extLst>
          </p:cNvPr>
          <p:cNvSpPr txBox="1"/>
          <p:nvPr/>
        </p:nvSpPr>
        <p:spPr>
          <a:xfrm>
            <a:off x="39582" y="849079"/>
            <a:ext cx="9014294" cy="646331"/>
          </a:xfrm>
          <a:prstGeom prst="rect">
            <a:avLst/>
          </a:prstGeom>
          <a:noFill/>
        </p:spPr>
        <p:txBody>
          <a:bodyPr wrap="square" rtlCol="0">
            <a:spAutoFit/>
          </a:bodyPr>
          <a:lstStyle/>
          <a:p>
            <a:pPr algn="just"/>
            <a:r>
              <a:rPr kumimoji="1" lang="en-US" altLang="zh-CN" dirty="0"/>
              <a:t>Vascular geometry influences hemodynamics, and shape classification has been applied to investigate its association with aneurysm initiation and progression.</a:t>
            </a:r>
          </a:p>
        </p:txBody>
      </p:sp>
      <p:pic>
        <p:nvPicPr>
          <p:cNvPr id="9" name="图片 8" descr="卡通人物&#10;&#10;AI 生成的内容可能不正确。">
            <a:extLst>
              <a:ext uri="{FF2B5EF4-FFF2-40B4-BE49-F238E27FC236}">
                <a16:creationId xmlns:a16="http://schemas.microsoft.com/office/drawing/2014/main" id="{CC949848-C436-225F-5C24-7D19A0084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639" y="1571493"/>
            <a:ext cx="2974359" cy="1376919"/>
          </a:xfrm>
          <a:prstGeom prst="rect">
            <a:avLst/>
          </a:prstGeom>
        </p:spPr>
      </p:pic>
      <p:sp>
        <p:nvSpPr>
          <p:cNvPr id="13" name="圆角矩形 7">
            <a:extLst>
              <a:ext uri="{FF2B5EF4-FFF2-40B4-BE49-F238E27FC236}">
                <a16:creationId xmlns:a16="http://schemas.microsoft.com/office/drawing/2014/main" id="{D7639D27-4FB0-B479-7C63-1E7CFAF21BD7}"/>
              </a:ext>
            </a:extLst>
          </p:cNvPr>
          <p:cNvSpPr/>
          <p:nvPr/>
        </p:nvSpPr>
        <p:spPr>
          <a:xfrm>
            <a:off x="7418485" y="428439"/>
            <a:ext cx="1586436" cy="429139"/>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pic>
        <p:nvPicPr>
          <p:cNvPr id="24" name="图片 23">
            <a:extLst>
              <a:ext uri="{FF2B5EF4-FFF2-40B4-BE49-F238E27FC236}">
                <a16:creationId xmlns:a16="http://schemas.microsoft.com/office/drawing/2014/main" id="{05CECB6A-959A-262F-5107-95560D1F37E3}"/>
              </a:ext>
            </a:extLst>
          </p:cNvPr>
          <p:cNvPicPr>
            <a:picLocks noChangeAspect="1"/>
          </p:cNvPicPr>
          <p:nvPr/>
        </p:nvPicPr>
        <p:blipFill>
          <a:blip r:embed="rId4"/>
          <a:stretch>
            <a:fillRect/>
          </a:stretch>
        </p:blipFill>
        <p:spPr>
          <a:xfrm>
            <a:off x="1591592" y="4514815"/>
            <a:ext cx="1060169" cy="1040166"/>
          </a:xfrm>
          <a:prstGeom prst="rect">
            <a:avLst/>
          </a:prstGeom>
        </p:spPr>
      </p:pic>
      <p:pic>
        <p:nvPicPr>
          <p:cNvPr id="33" name="图片 32">
            <a:extLst>
              <a:ext uri="{FF2B5EF4-FFF2-40B4-BE49-F238E27FC236}">
                <a16:creationId xmlns:a16="http://schemas.microsoft.com/office/drawing/2014/main" id="{B1AA655D-7EC7-8253-784E-2F088FE81EAA}"/>
              </a:ext>
            </a:extLst>
          </p:cNvPr>
          <p:cNvPicPr>
            <a:picLocks noChangeAspect="1"/>
          </p:cNvPicPr>
          <p:nvPr/>
        </p:nvPicPr>
        <p:blipFill>
          <a:blip r:embed="rId5"/>
          <a:stretch>
            <a:fillRect/>
          </a:stretch>
        </p:blipFill>
        <p:spPr>
          <a:xfrm>
            <a:off x="90124" y="1495410"/>
            <a:ext cx="2066913" cy="4515612"/>
          </a:xfrm>
          <a:prstGeom prst="rect">
            <a:avLst/>
          </a:prstGeom>
        </p:spPr>
      </p:pic>
      <p:sp>
        <p:nvSpPr>
          <p:cNvPr id="34" name="椭圆 33">
            <a:extLst>
              <a:ext uri="{FF2B5EF4-FFF2-40B4-BE49-F238E27FC236}">
                <a16:creationId xmlns:a16="http://schemas.microsoft.com/office/drawing/2014/main" id="{2C834423-A52A-7FBE-A79A-8A1C427222D8}"/>
              </a:ext>
            </a:extLst>
          </p:cNvPr>
          <p:cNvSpPr/>
          <p:nvPr/>
        </p:nvSpPr>
        <p:spPr>
          <a:xfrm>
            <a:off x="358140" y="2315586"/>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41" name="图片 40" descr="图片包含 游戏机&#10;&#10;AI 生成的内容可能不正确。">
            <a:extLst>
              <a:ext uri="{FF2B5EF4-FFF2-40B4-BE49-F238E27FC236}">
                <a16:creationId xmlns:a16="http://schemas.microsoft.com/office/drawing/2014/main" id="{2998CE43-F37F-25E6-BC07-2B50290B9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3761" y="1357275"/>
            <a:ext cx="1086103" cy="1490310"/>
          </a:xfrm>
          <a:prstGeom prst="rect">
            <a:avLst/>
          </a:prstGeom>
        </p:spPr>
      </p:pic>
      <p:sp>
        <p:nvSpPr>
          <p:cNvPr id="42" name="文本框 41">
            <a:extLst>
              <a:ext uri="{FF2B5EF4-FFF2-40B4-BE49-F238E27FC236}">
                <a16:creationId xmlns:a16="http://schemas.microsoft.com/office/drawing/2014/main" id="{99EF1633-875E-4EF9-8B6A-C407F4B8BC6F}"/>
              </a:ext>
            </a:extLst>
          </p:cNvPr>
          <p:cNvSpPr txBox="1"/>
          <p:nvPr/>
        </p:nvSpPr>
        <p:spPr>
          <a:xfrm>
            <a:off x="2347340" y="2774455"/>
            <a:ext cx="1208857" cy="338554"/>
          </a:xfrm>
          <a:prstGeom prst="rect">
            <a:avLst/>
          </a:prstGeom>
          <a:noFill/>
        </p:spPr>
        <p:txBody>
          <a:bodyPr wrap="none" rtlCol="0">
            <a:spAutoFit/>
          </a:bodyPr>
          <a:lstStyle/>
          <a:p>
            <a:r>
              <a:rPr lang="en-US" altLang="zh-CN" sz="1600" b="1" dirty="0"/>
              <a:t>ICA Siphon</a:t>
            </a:r>
            <a:endParaRPr lang="zh-CN" altLang="en-US" sz="1600" b="1" dirty="0"/>
          </a:p>
        </p:txBody>
      </p:sp>
      <p:sp>
        <p:nvSpPr>
          <p:cNvPr id="43" name="文本框 42">
            <a:extLst>
              <a:ext uri="{FF2B5EF4-FFF2-40B4-BE49-F238E27FC236}">
                <a16:creationId xmlns:a16="http://schemas.microsoft.com/office/drawing/2014/main" id="{A905DC5C-2A4B-391F-3403-2A9C644BE048}"/>
              </a:ext>
            </a:extLst>
          </p:cNvPr>
          <p:cNvSpPr txBox="1"/>
          <p:nvPr/>
        </p:nvSpPr>
        <p:spPr>
          <a:xfrm>
            <a:off x="2969500" y="1648768"/>
            <a:ext cx="737702" cy="307777"/>
          </a:xfrm>
          <a:prstGeom prst="rect">
            <a:avLst/>
          </a:prstGeom>
          <a:noFill/>
        </p:spPr>
        <p:txBody>
          <a:bodyPr wrap="none" rtlCol="0">
            <a:spAutoFit/>
          </a:bodyPr>
          <a:lstStyle/>
          <a:p>
            <a:r>
              <a:rPr lang="en-US" altLang="zh-CN" sz="1400" b="1" dirty="0"/>
              <a:t>Bend 1</a:t>
            </a:r>
            <a:endParaRPr lang="zh-CN" altLang="en-US" sz="1400" b="1" dirty="0"/>
          </a:p>
        </p:txBody>
      </p:sp>
      <p:sp>
        <p:nvSpPr>
          <p:cNvPr id="44" name="文本框 43">
            <a:extLst>
              <a:ext uri="{FF2B5EF4-FFF2-40B4-BE49-F238E27FC236}">
                <a16:creationId xmlns:a16="http://schemas.microsoft.com/office/drawing/2014/main" id="{0B8C2BD7-2594-7C4E-B56B-F6FF47566FA2}"/>
              </a:ext>
            </a:extLst>
          </p:cNvPr>
          <p:cNvSpPr txBox="1"/>
          <p:nvPr/>
        </p:nvSpPr>
        <p:spPr>
          <a:xfrm>
            <a:off x="2270544" y="2170948"/>
            <a:ext cx="737702" cy="307777"/>
          </a:xfrm>
          <a:prstGeom prst="rect">
            <a:avLst/>
          </a:prstGeom>
          <a:noFill/>
        </p:spPr>
        <p:txBody>
          <a:bodyPr wrap="none" rtlCol="0">
            <a:spAutoFit/>
          </a:bodyPr>
          <a:lstStyle/>
          <a:p>
            <a:r>
              <a:rPr lang="en-US" altLang="zh-CN" sz="1400" b="1" dirty="0"/>
              <a:t>Bend 2</a:t>
            </a:r>
            <a:endParaRPr lang="zh-CN" altLang="en-US" sz="1400" b="1" dirty="0"/>
          </a:p>
        </p:txBody>
      </p:sp>
      <p:sp>
        <p:nvSpPr>
          <p:cNvPr id="45" name="文本框 44">
            <a:extLst>
              <a:ext uri="{FF2B5EF4-FFF2-40B4-BE49-F238E27FC236}">
                <a16:creationId xmlns:a16="http://schemas.microsoft.com/office/drawing/2014/main" id="{844CE01A-9B10-B80F-9686-8B6035218B78}"/>
              </a:ext>
            </a:extLst>
          </p:cNvPr>
          <p:cNvSpPr txBox="1"/>
          <p:nvPr/>
        </p:nvSpPr>
        <p:spPr>
          <a:xfrm>
            <a:off x="2560999" y="2981227"/>
            <a:ext cx="726481" cy="307777"/>
          </a:xfrm>
          <a:prstGeom prst="rect">
            <a:avLst/>
          </a:prstGeom>
          <a:noFill/>
        </p:spPr>
        <p:txBody>
          <a:bodyPr wrap="none" rtlCol="0">
            <a:spAutoFit/>
          </a:bodyPr>
          <a:lstStyle/>
          <a:p>
            <a:r>
              <a:rPr lang="en-US" altLang="zh-CN" sz="1400" b="1" dirty="0">
                <a:solidFill>
                  <a:schemeClr val="tx2">
                    <a:lumMod val="75000"/>
                    <a:lumOff val="25000"/>
                  </a:schemeClr>
                </a:solidFill>
              </a:rPr>
              <a:t>C4~C6</a:t>
            </a:r>
            <a:endParaRPr lang="zh-CN" altLang="en-US" sz="1400" b="1" dirty="0">
              <a:solidFill>
                <a:schemeClr val="tx2">
                  <a:lumMod val="75000"/>
                  <a:lumOff val="25000"/>
                </a:schemeClr>
              </a:solidFill>
            </a:endParaRPr>
          </a:p>
        </p:txBody>
      </p:sp>
      <p:pic>
        <p:nvPicPr>
          <p:cNvPr id="46" name="图片 45" descr="徽标, 图标&#10;&#10;AI 生成的内容可能不正确。">
            <a:extLst>
              <a:ext uri="{FF2B5EF4-FFF2-40B4-BE49-F238E27FC236}">
                <a16:creationId xmlns:a16="http://schemas.microsoft.com/office/drawing/2014/main" id="{89FFCC13-D2D0-4C2B-3781-23447BE8B33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028959" y="2285346"/>
            <a:ext cx="945900" cy="945900"/>
          </a:xfrm>
          <a:prstGeom prst="rect">
            <a:avLst/>
          </a:prstGeom>
        </p:spPr>
      </p:pic>
      <p:cxnSp>
        <p:nvCxnSpPr>
          <p:cNvPr id="37" name="直接箭头连接符 36">
            <a:extLst>
              <a:ext uri="{FF2B5EF4-FFF2-40B4-BE49-F238E27FC236}">
                <a16:creationId xmlns:a16="http://schemas.microsoft.com/office/drawing/2014/main" id="{078130C2-C7EA-AEAB-C6C9-12FBA339AC6F}"/>
              </a:ext>
            </a:extLst>
          </p:cNvPr>
          <p:cNvCxnSpPr>
            <a:cxnSpLocks/>
            <a:endCxn id="42" idx="1"/>
          </p:cNvCxnSpPr>
          <p:nvPr/>
        </p:nvCxnSpPr>
        <p:spPr>
          <a:xfrm>
            <a:off x="1284591" y="2906226"/>
            <a:ext cx="1062749" cy="3750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对话气泡: 圆角矩形 48">
            <a:extLst>
              <a:ext uri="{FF2B5EF4-FFF2-40B4-BE49-F238E27FC236}">
                <a16:creationId xmlns:a16="http://schemas.microsoft.com/office/drawing/2014/main" id="{BCEB88AE-5F5D-0CDD-92D3-5690F2E34B8F}"/>
              </a:ext>
            </a:extLst>
          </p:cNvPr>
          <p:cNvSpPr/>
          <p:nvPr/>
        </p:nvSpPr>
        <p:spPr>
          <a:xfrm>
            <a:off x="5194700" y="1509170"/>
            <a:ext cx="3798499" cy="1667510"/>
          </a:xfrm>
          <a:prstGeom prst="wedgeRoundRectCallout">
            <a:avLst>
              <a:gd name="adj1" fmla="val -59144"/>
              <a:gd name="adj2" fmla="val 26330"/>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52" name="图片 51" descr="形状, 箭头&#10;&#10;AI 生成的内容可能不正确。">
            <a:extLst>
              <a:ext uri="{FF2B5EF4-FFF2-40B4-BE49-F238E27FC236}">
                <a16:creationId xmlns:a16="http://schemas.microsoft.com/office/drawing/2014/main" id="{E94E63F4-8BBC-777F-245F-42D371939873}"/>
              </a:ext>
            </a:extLst>
          </p:cNvPr>
          <p:cNvPicPr>
            <a:picLocks noChangeAspect="1"/>
          </p:cNvPicPr>
          <p:nvPr/>
        </p:nvPicPr>
        <p:blipFill>
          <a:blip r:embed="rId9">
            <a:extLst>
              <a:ext uri="{28A0092B-C50C-407E-A947-70E740481C1C}">
                <a14:useLocalDpi xmlns:a14="http://schemas.microsoft.com/office/drawing/2010/main" val="0"/>
              </a:ext>
            </a:extLst>
          </a:blip>
          <a:srcRect b="21153"/>
          <a:stretch>
            <a:fillRect/>
          </a:stretch>
        </p:blipFill>
        <p:spPr>
          <a:xfrm>
            <a:off x="5121318" y="4836856"/>
            <a:ext cx="1322898" cy="1043064"/>
          </a:xfrm>
          <a:prstGeom prst="rect">
            <a:avLst/>
          </a:prstGeom>
        </p:spPr>
      </p:pic>
      <p:sp>
        <p:nvSpPr>
          <p:cNvPr id="55" name="文本框 54">
            <a:extLst>
              <a:ext uri="{FF2B5EF4-FFF2-40B4-BE49-F238E27FC236}">
                <a16:creationId xmlns:a16="http://schemas.microsoft.com/office/drawing/2014/main" id="{7529B7AE-533A-6F1E-F289-9DE4B5829DBE}"/>
              </a:ext>
            </a:extLst>
          </p:cNvPr>
          <p:cNvSpPr txBox="1"/>
          <p:nvPr/>
        </p:nvSpPr>
        <p:spPr>
          <a:xfrm>
            <a:off x="6544501" y="2900609"/>
            <a:ext cx="1522335" cy="276999"/>
          </a:xfrm>
          <a:prstGeom prst="rect">
            <a:avLst/>
          </a:prstGeom>
          <a:noFill/>
        </p:spPr>
        <p:txBody>
          <a:bodyPr wrap="square" rtlCol="0">
            <a:spAutoFit/>
          </a:bodyPr>
          <a:lstStyle/>
          <a:p>
            <a:r>
              <a:rPr lang="en-US" altLang="zh-CN" sz="1200" b="1" dirty="0">
                <a:solidFill>
                  <a:srgbClr val="E99058"/>
                </a:solidFill>
              </a:rPr>
              <a:t>Classification</a:t>
            </a:r>
            <a:r>
              <a:rPr kumimoji="1" lang="en-US" altLang="zh-CN" sz="1200" b="1" baseline="30000" dirty="0">
                <a:solidFill>
                  <a:srgbClr val="E99058"/>
                </a:solidFill>
              </a:rPr>
              <a:t>  </a:t>
            </a:r>
            <a:endParaRPr lang="zh-CN" altLang="en-US" sz="1200" b="1" dirty="0">
              <a:solidFill>
                <a:srgbClr val="E99058"/>
              </a:solidFill>
            </a:endParaRPr>
          </a:p>
        </p:txBody>
      </p:sp>
      <p:pic>
        <p:nvPicPr>
          <p:cNvPr id="56" name="图片 55" descr="图示, 工程绘图&#10;&#10;AI 生成的内容可能不正确。">
            <a:extLst>
              <a:ext uri="{FF2B5EF4-FFF2-40B4-BE49-F238E27FC236}">
                <a16:creationId xmlns:a16="http://schemas.microsoft.com/office/drawing/2014/main" id="{16FAC002-7113-CCBD-AD81-5DFA8E97A0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74088" y="3543858"/>
            <a:ext cx="1796895" cy="1534715"/>
          </a:xfrm>
          <a:prstGeom prst="rect">
            <a:avLst/>
          </a:prstGeom>
        </p:spPr>
      </p:pic>
      <p:pic>
        <p:nvPicPr>
          <p:cNvPr id="57" name="图片 56">
            <a:extLst>
              <a:ext uri="{FF2B5EF4-FFF2-40B4-BE49-F238E27FC236}">
                <a16:creationId xmlns:a16="http://schemas.microsoft.com/office/drawing/2014/main" id="{C6039045-BEEA-A3C4-927A-EBD059EDE7D2}"/>
              </a:ext>
            </a:extLst>
          </p:cNvPr>
          <p:cNvPicPr>
            <a:picLocks noChangeAspect="1"/>
          </p:cNvPicPr>
          <p:nvPr/>
        </p:nvPicPr>
        <p:blipFill>
          <a:blip r:embed="rId11"/>
          <a:stretch>
            <a:fillRect/>
          </a:stretch>
        </p:blipFill>
        <p:spPr>
          <a:xfrm>
            <a:off x="6860193" y="5194846"/>
            <a:ext cx="2009911" cy="267651"/>
          </a:xfrm>
          <a:prstGeom prst="rect">
            <a:avLst/>
          </a:prstGeom>
        </p:spPr>
      </p:pic>
      <p:pic>
        <p:nvPicPr>
          <p:cNvPr id="58" name="图片 57">
            <a:extLst>
              <a:ext uri="{FF2B5EF4-FFF2-40B4-BE49-F238E27FC236}">
                <a16:creationId xmlns:a16="http://schemas.microsoft.com/office/drawing/2014/main" id="{6A3B5989-42B4-69DB-9A2F-24A963247725}"/>
              </a:ext>
            </a:extLst>
          </p:cNvPr>
          <p:cNvPicPr>
            <a:picLocks noChangeAspect="1"/>
          </p:cNvPicPr>
          <p:nvPr/>
        </p:nvPicPr>
        <p:blipFill>
          <a:blip r:embed="rId12"/>
          <a:stretch>
            <a:fillRect/>
          </a:stretch>
        </p:blipFill>
        <p:spPr>
          <a:xfrm>
            <a:off x="6871319" y="5457970"/>
            <a:ext cx="1998785" cy="267553"/>
          </a:xfrm>
          <a:prstGeom prst="rect">
            <a:avLst/>
          </a:prstGeom>
        </p:spPr>
      </p:pic>
      <p:sp>
        <p:nvSpPr>
          <p:cNvPr id="60" name="对话气泡: 圆角矩形 59">
            <a:extLst>
              <a:ext uri="{FF2B5EF4-FFF2-40B4-BE49-F238E27FC236}">
                <a16:creationId xmlns:a16="http://schemas.microsoft.com/office/drawing/2014/main" id="{5F8FAE63-3B11-3899-A10E-ECD2E899CF82}"/>
              </a:ext>
            </a:extLst>
          </p:cNvPr>
          <p:cNvSpPr/>
          <p:nvPr/>
        </p:nvSpPr>
        <p:spPr>
          <a:xfrm>
            <a:off x="6734282" y="3387276"/>
            <a:ext cx="2319594" cy="2771214"/>
          </a:xfrm>
          <a:prstGeom prst="wedgeRoundRectCallout">
            <a:avLst>
              <a:gd name="adj1" fmla="val -60757"/>
              <a:gd name="adj2" fmla="val 2271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CE4E2251-8497-5DE5-10DF-2F1BF465457C}"/>
              </a:ext>
            </a:extLst>
          </p:cNvPr>
          <p:cNvSpPr txBox="1"/>
          <p:nvPr/>
        </p:nvSpPr>
        <p:spPr>
          <a:xfrm>
            <a:off x="6767880" y="5733478"/>
            <a:ext cx="2406567" cy="261610"/>
          </a:xfrm>
          <a:prstGeom prst="rect">
            <a:avLst/>
          </a:prstGeom>
          <a:noFill/>
        </p:spPr>
        <p:txBody>
          <a:bodyPr wrap="square" rtlCol="0">
            <a:spAutoFit/>
          </a:bodyPr>
          <a:lstStyle/>
          <a:p>
            <a:r>
              <a:rPr lang="en-US" altLang="zh-CN" sz="1100" b="1" dirty="0">
                <a:solidFill>
                  <a:srgbClr val="00B0F0"/>
                </a:solidFill>
              </a:rPr>
              <a:t>Classify using machine learning</a:t>
            </a:r>
            <a:r>
              <a:rPr kumimoji="1" lang="en-US" altLang="zh-CN" sz="1100" b="1" baseline="30000" dirty="0">
                <a:solidFill>
                  <a:srgbClr val="00B0F0"/>
                </a:solidFill>
              </a:rPr>
              <a:t> [9] </a:t>
            </a:r>
            <a:endParaRPr lang="zh-CN" altLang="en-US" sz="1100" b="1" dirty="0">
              <a:solidFill>
                <a:srgbClr val="00B0F0"/>
              </a:solidFill>
            </a:endParaRPr>
          </a:p>
        </p:txBody>
      </p:sp>
      <p:sp>
        <p:nvSpPr>
          <p:cNvPr id="63" name="文本框 62">
            <a:extLst>
              <a:ext uri="{FF2B5EF4-FFF2-40B4-BE49-F238E27FC236}">
                <a16:creationId xmlns:a16="http://schemas.microsoft.com/office/drawing/2014/main" id="{5993F074-F025-5F47-3C17-9BAA2CB4EFD5}"/>
              </a:ext>
            </a:extLst>
          </p:cNvPr>
          <p:cNvSpPr txBox="1"/>
          <p:nvPr/>
        </p:nvSpPr>
        <p:spPr>
          <a:xfrm>
            <a:off x="-50542" y="6239893"/>
            <a:ext cx="9194542" cy="215444"/>
          </a:xfrm>
          <a:prstGeom prst="rect">
            <a:avLst/>
          </a:prstGeom>
          <a:noFill/>
        </p:spPr>
        <p:txBody>
          <a:bodyPr wrap="square">
            <a:spAutoFit/>
          </a:bodyPr>
          <a:lstStyle/>
          <a:p>
            <a:r>
              <a:rPr lang="en-US" altLang="zh-CN" sz="800" i="1" dirty="0"/>
              <a:t>[9]</a:t>
            </a:r>
            <a:r>
              <a:rPr lang="zh-CN" altLang="en-US" sz="800" i="1" dirty="0"/>
              <a:t> </a:t>
            </a:r>
            <a:r>
              <a:rPr lang="en-US" altLang="zh-CN" sz="800" i="1" dirty="0"/>
              <a:t>Zhang, Chi, et al. "Geometric classification of the carotid siphon: association between geometry and stenoses." Surgical and radiologic anatomy 35 (2013): 385-394.</a:t>
            </a:r>
          </a:p>
        </p:txBody>
      </p:sp>
      <p:sp>
        <p:nvSpPr>
          <p:cNvPr id="66" name="对话气泡: 圆角矩形 65">
            <a:extLst>
              <a:ext uri="{FF2B5EF4-FFF2-40B4-BE49-F238E27FC236}">
                <a16:creationId xmlns:a16="http://schemas.microsoft.com/office/drawing/2014/main" id="{54257EE8-25A8-5BC8-0373-0927CF014715}"/>
              </a:ext>
            </a:extLst>
          </p:cNvPr>
          <p:cNvSpPr/>
          <p:nvPr/>
        </p:nvSpPr>
        <p:spPr>
          <a:xfrm>
            <a:off x="2109789" y="3323305"/>
            <a:ext cx="4478114" cy="1269655"/>
          </a:xfrm>
          <a:prstGeom prst="wedgeRoundRectCallout">
            <a:avLst>
              <a:gd name="adj1" fmla="val 29047"/>
              <a:gd name="adj2" fmla="val 65619"/>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7" name="对话气泡: 圆角矩形 66">
            <a:extLst>
              <a:ext uri="{FF2B5EF4-FFF2-40B4-BE49-F238E27FC236}">
                <a16:creationId xmlns:a16="http://schemas.microsoft.com/office/drawing/2014/main" id="{005342AB-3921-7829-6FD7-B1F799D06261}"/>
              </a:ext>
            </a:extLst>
          </p:cNvPr>
          <p:cNvSpPr/>
          <p:nvPr/>
        </p:nvSpPr>
        <p:spPr>
          <a:xfrm>
            <a:off x="1975446" y="4746325"/>
            <a:ext cx="3008835" cy="1346989"/>
          </a:xfrm>
          <a:prstGeom prst="wedgeRoundRectCallout">
            <a:avLst>
              <a:gd name="adj1" fmla="val 56181"/>
              <a:gd name="adj2" fmla="val 22531"/>
              <a:gd name="adj3" fmla="val 16667"/>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69" name="图片 68" descr="图标&#10;&#10;AI 生成的内容可能不正确。">
            <a:extLst>
              <a:ext uri="{FF2B5EF4-FFF2-40B4-BE49-F238E27FC236}">
                <a16:creationId xmlns:a16="http://schemas.microsoft.com/office/drawing/2014/main" id="{8D9CF84B-FE6D-4B30-6B9E-4F8FF6FB16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774878">
            <a:off x="3772569" y="1987469"/>
            <a:ext cx="563681" cy="552628"/>
          </a:xfrm>
          <a:prstGeom prst="rect">
            <a:avLst/>
          </a:prstGeom>
        </p:spPr>
      </p:pic>
      <p:pic>
        <p:nvPicPr>
          <p:cNvPr id="70" name="图片 69" descr="图标&#10;&#10;AI 生成的内容可能不正确。">
            <a:extLst>
              <a:ext uri="{FF2B5EF4-FFF2-40B4-BE49-F238E27FC236}">
                <a16:creationId xmlns:a16="http://schemas.microsoft.com/office/drawing/2014/main" id="{B0F2F22F-011D-E36D-3943-8E3EE82049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3724" y="4592960"/>
            <a:ext cx="563681" cy="552628"/>
          </a:xfrm>
          <a:prstGeom prst="rect">
            <a:avLst/>
          </a:prstGeom>
        </p:spPr>
      </p:pic>
      <p:pic>
        <p:nvPicPr>
          <p:cNvPr id="72" name="图片 71">
            <a:extLst>
              <a:ext uri="{FF2B5EF4-FFF2-40B4-BE49-F238E27FC236}">
                <a16:creationId xmlns:a16="http://schemas.microsoft.com/office/drawing/2014/main" id="{3CC14EDE-93DD-AEBA-C28E-7201EBFBE9C8}"/>
              </a:ext>
            </a:extLst>
          </p:cNvPr>
          <p:cNvPicPr>
            <a:picLocks noChangeAspect="1"/>
          </p:cNvPicPr>
          <p:nvPr/>
        </p:nvPicPr>
        <p:blipFill>
          <a:blip r:embed="rId14"/>
          <a:srcRect t="1" r="32605" b="48131"/>
          <a:stretch>
            <a:fillRect/>
          </a:stretch>
        </p:blipFill>
        <p:spPr>
          <a:xfrm>
            <a:off x="2303416" y="3403290"/>
            <a:ext cx="940140" cy="1130128"/>
          </a:xfrm>
          <a:prstGeom prst="rect">
            <a:avLst/>
          </a:prstGeom>
        </p:spPr>
      </p:pic>
      <p:pic>
        <p:nvPicPr>
          <p:cNvPr id="73" name="图片 72">
            <a:extLst>
              <a:ext uri="{FF2B5EF4-FFF2-40B4-BE49-F238E27FC236}">
                <a16:creationId xmlns:a16="http://schemas.microsoft.com/office/drawing/2014/main" id="{E8681021-4ADD-3D56-7E7B-50F8D5CC624B}"/>
              </a:ext>
            </a:extLst>
          </p:cNvPr>
          <p:cNvPicPr>
            <a:picLocks noChangeAspect="1"/>
          </p:cNvPicPr>
          <p:nvPr/>
        </p:nvPicPr>
        <p:blipFill>
          <a:blip r:embed="rId14"/>
          <a:srcRect l="-1115" t="51613" r="33100" b="-3481"/>
          <a:stretch>
            <a:fillRect/>
          </a:stretch>
        </p:blipFill>
        <p:spPr>
          <a:xfrm>
            <a:off x="3243556" y="3387276"/>
            <a:ext cx="1029726" cy="1226529"/>
          </a:xfrm>
          <a:prstGeom prst="rect">
            <a:avLst/>
          </a:prstGeom>
        </p:spPr>
      </p:pic>
      <p:pic>
        <p:nvPicPr>
          <p:cNvPr id="75" name="图片 74">
            <a:extLst>
              <a:ext uri="{FF2B5EF4-FFF2-40B4-BE49-F238E27FC236}">
                <a16:creationId xmlns:a16="http://schemas.microsoft.com/office/drawing/2014/main" id="{64D855C4-A052-946C-89DF-C2308C2C689E}"/>
              </a:ext>
            </a:extLst>
          </p:cNvPr>
          <p:cNvPicPr>
            <a:picLocks noChangeAspect="1"/>
          </p:cNvPicPr>
          <p:nvPr/>
        </p:nvPicPr>
        <p:blipFill>
          <a:blip r:embed="rId15"/>
          <a:srcRect b="45442"/>
          <a:stretch>
            <a:fillRect/>
          </a:stretch>
        </p:blipFill>
        <p:spPr>
          <a:xfrm>
            <a:off x="2046632" y="4836856"/>
            <a:ext cx="661383" cy="649502"/>
          </a:xfrm>
          <a:prstGeom prst="rect">
            <a:avLst/>
          </a:prstGeom>
        </p:spPr>
      </p:pic>
      <p:pic>
        <p:nvPicPr>
          <p:cNvPr id="53" name="图片 52" descr="形状&#10;&#10;AI 生成的内容可能不正确。">
            <a:extLst>
              <a:ext uri="{FF2B5EF4-FFF2-40B4-BE49-F238E27FC236}">
                <a16:creationId xmlns:a16="http://schemas.microsoft.com/office/drawing/2014/main" id="{41A925BA-17DD-8F42-1736-2B106877CDC8}"/>
              </a:ext>
            </a:extLst>
          </p:cNvPr>
          <p:cNvPicPr>
            <a:picLocks noChangeAspect="1"/>
          </p:cNvPicPr>
          <p:nvPr/>
        </p:nvPicPr>
        <p:blipFill>
          <a:blip r:embed="rId16">
            <a:extLst>
              <a:ext uri="{28A0092B-C50C-407E-A947-70E740481C1C}">
                <a14:useLocalDpi xmlns:a14="http://schemas.microsoft.com/office/drawing/2010/main" val="0"/>
              </a:ext>
            </a:extLst>
          </a:blip>
          <a:srcRect r="33763"/>
          <a:stretch>
            <a:fillRect/>
          </a:stretch>
        </p:blipFill>
        <p:spPr>
          <a:xfrm>
            <a:off x="6181524" y="5284063"/>
            <a:ext cx="456155" cy="688676"/>
          </a:xfrm>
          <a:prstGeom prst="rect">
            <a:avLst/>
          </a:prstGeom>
        </p:spPr>
      </p:pic>
      <p:pic>
        <p:nvPicPr>
          <p:cNvPr id="79" name="图片 78">
            <a:extLst>
              <a:ext uri="{FF2B5EF4-FFF2-40B4-BE49-F238E27FC236}">
                <a16:creationId xmlns:a16="http://schemas.microsoft.com/office/drawing/2014/main" id="{6CD5BB83-7387-1879-4C72-75704F566DC1}"/>
              </a:ext>
            </a:extLst>
          </p:cNvPr>
          <p:cNvPicPr>
            <a:picLocks noChangeAspect="1"/>
          </p:cNvPicPr>
          <p:nvPr/>
        </p:nvPicPr>
        <p:blipFill>
          <a:blip r:embed="rId17"/>
          <a:srcRect b="47743"/>
          <a:stretch>
            <a:fillRect/>
          </a:stretch>
        </p:blipFill>
        <p:spPr>
          <a:xfrm>
            <a:off x="2717666" y="4836856"/>
            <a:ext cx="689958" cy="649502"/>
          </a:xfrm>
          <a:prstGeom prst="rect">
            <a:avLst/>
          </a:prstGeom>
        </p:spPr>
      </p:pic>
      <p:pic>
        <p:nvPicPr>
          <p:cNvPr id="81" name="图片 80">
            <a:extLst>
              <a:ext uri="{FF2B5EF4-FFF2-40B4-BE49-F238E27FC236}">
                <a16:creationId xmlns:a16="http://schemas.microsoft.com/office/drawing/2014/main" id="{93A66B73-052F-D61A-91EE-85C9406B0FD8}"/>
              </a:ext>
            </a:extLst>
          </p:cNvPr>
          <p:cNvPicPr>
            <a:picLocks noChangeAspect="1"/>
          </p:cNvPicPr>
          <p:nvPr/>
        </p:nvPicPr>
        <p:blipFill>
          <a:blip r:embed="rId18"/>
          <a:stretch>
            <a:fillRect/>
          </a:stretch>
        </p:blipFill>
        <p:spPr>
          <a:xfrm>
            <a:off x="3444637" y="4839927"/>
            <a:ext cx="738227" cy="612365"/>
          </a:xfrm>
          <a:prstGeom prst="rect">
            <a:avLst/>
          </a:prstGeom>
        </p:spPr>
      </p:pic>
      <p:pic>
        <p:nvPicPr>
          <p:cNvPr id="83" name="图片 82">
            <a:extLst>
              <a:ext uri="{FF2B5EF4-FFF2-40B4-BE49-F238E27FC236}">
                <a16:creationId xmlns:a16="http://schemas.microsoft.com/office/drawing/2014/main" id="{0638774C-DA4E-52ED-F8E7-29F8525434A4}"/>
              </a:ext>
            </a:extLst>
          </p:cNvPr>
          <p:cNvPicPr>
            <a:picLocks noChangeAspect="1"/>
          </p:cNvPicPr>
          <p:nvPr/>
        </p:nvPicPr>
        <p:blipFill>
          <a:blip r:embed="rId19"/>
          <a:stretch>
            <a:fillRect/>
          </a:stretch>
        </p:blipFill>
        <p:spPr>
          <a:xfrm>
            <a:off x="4182217" y="4846509"/>
            <a:ext cx="735923" cy="598083"/>
          </a:xfrm>
          <a:prstGeom prst="rect">
            <a:avLst/>
          </a:prstGeom>
        </p:spPr>
      </p:pic>
      <p:sp>
        <p:nvSpPr>
          <p:cNvPr id="84" name="文本框 83">
            <a:extLst>
              <a:ext uri="{FF2B5EF4-FFF2-40B4-BE49-F238E27FC236}">
                <a16:creationId xmlns:a16="http://schemas.microsoft.com/office/drawing/2014/main" id="{350EE66B-79A1-DA3F-2380-CCDD227C4BF9}"/>
              </a:ext>
            </a:extLst>
          </p:cNvPr>
          <p:cNvSpPr txBox="1"/>
          <p:nvPr/>
        </p:nvSpPr>
        <p:spPr>
          <a:xfrm>
            <a:off x="4292914" y="3557181"/>
            <a:ext cx="2275356" cy="830997"/>
          </a:xfrm>
          <a:prstGeom prst="rect">
            <a:avLst/>
          </a:prstGeom>
          <a:noFill/>
        </p:spPr>
        <p:txBody>
          <a:bodyPr wrap="square" rtlCol="0">
            <a:spAutoFit/>
          </a:bodyPr>
          <a:lstStyle/>
          <a:p>
            <a:r>
              <a:rPr lang="en-US" altLang="zh-CN" sz="1200" b="1" dirty="0">
                <a:solidFill>
                  <a:schemeClr val="accent6">
                    <a:lumMod val="75000"/>
                  </a:schemeClr>
                </a:solidFill>
              </a:rPr>
              <a:t>Exploring the relationship between vascular morphology and hemodynamics through artificial vessel modeling </a:t>
            </a:r>
            <a:r>
              <a:rPr kumimoji="1" lang="en-US" altLang="zh-CN" sz="1200" b="1" baseline="30000" dirty="0">
                <a:solidFill>
                  <a:schemeClr val="accent6">
                    <a:lumMod val="75000"/>
                  </a:schemeClr>
                </a:solidFill>
              </a:rPr>
              <a:t>[4] </a:t>
            </a:r>
            <a:endParaRPr lang="zh-CN" altLang="en-US" sz="1200" b="1" dirty="0">
              <a:solidFill>
                <a:schemeClr val="accent6">
                  <a:lumMod val="75000"/>
                </a:schemeClr>
              </a:solidFill>
            </a:endParaRPr>
          </a:p>
        </p:txBody>
      </p:sp>
      <p:sp>
        <p:nvSpPr>
          <p:cNvPr id="85" name="文本框 84">
            <a:extLst>
              <a:ext uri="{FF2B5EF4-FFF2-40B4-BE49-F238E27FC236}">
                <a16:creationId xmlns:a16="http://schemas.microsoft.com/office/drawing/2014/main" id="{D52117AD-3D62-A5FC-1A0B-96C75F0C9A89}"/>
              </a:ext>
            </a:extLst>
          </p:cNvPr>
          <p:cNvSpPr txBox="1"/>
          <p:nvPr/>
        </p:nvSpPr>
        <p:spPr>
          <a:xfrm>
            <a:off x="2036981" y="5453565"/>
            <a:ext cx="2770407" cy="646331"/>
          </a:xfrm>
          <a:prstGeom prst="rect">
            <a:avLst/>
          </a:prstGeom>
          <a:noFill/>
        </p:spPr>
        <p:txBody>
          <a:bodyPr wrap="square" rtlCol="0">
            <a:spAutoFit/>
          </a:bodyPr>
          <a:lstStyle/>
          <a:p>
            <a:r>
              <a:rPr lang="en-US" altLang="zh-CN" sz="1200" b="1" dirty="0">
                <a:solidFill>
                  <a:srgbClr val="FF9300"/>
                </a:solidFill>
              </a:rPr>
              <a:t>Exploring flow features of different vascular geometries through patient-specific vascular models </a:t>
            </a:r>
            <a:r>
              <a:rPr kumimoji="1" lang="en-US" altLang="zh-CN" sz="1200" b="1" baseline="30000" dirty="0">
                <a:solidFill>
                  <a:srgbClr val="FF9300"/>
                </a:solidFill>
              </a:rPr>
              <a:t>[4]</a:t>
            </a:r>
            <a:r>
              <a:rPr kumimoji="1" lang="en-US" altLang="zh-CN" sz="1200" b="1" baseline="30000" dirty="0">
                <a:solidFill>
                  <a:srgbClr val="00B0F0"/>
                </a:solidFill>
              </a:rPr>
              <a:t> </a:t>
            </a:r>
            <a:endParaRPr lang="zh-CN" altLang="en-US" sz="1200" b="1" dirty="0">
              <a:solidFill>
                <a:srgbClr val="FF9300"/>
              </a:solidFill>
            </a:endParaRPr>
          </a:p>
        </p:txBody>
      </p:sp>
      <p:sp>
        <p:nvSpPr>
          <p:cNvPr id="3" name="文本框 2">
            <a:extLst>
              <a:ext uri="{FF2B5EF4-FFF2-40B4-BE49-F238E27FC236}">
                <a16:creationId xmlns:a16="http://schemas.microsoft.com/office/drawing/2014/main" id="{C82183BB-4453-43DE-F26C-20ED1D26D369}"/>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168878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29ADE5-6FAF-5821-400B-FB13F802BF4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0AEC0-F660-63A6-C684-37E121B4B6BA}"/>
              </a:ext>
            </a:extLst>
          </p:cNvPr>
          <p:cNvSpPr>
            <a:spLocks noGrp="1"/>
          </p:cNvSpPr>
          <p:nvPr>
            <p:ph type="sldNum" sz="quarter" idx="12"/>
          </p:nvPr>
        </p:nvSpPr>
        <p:spPr/>
        <p:txBody>
          <a:bodyPr/>
          <a:lstStyle/>
          <a:p>
            <a:fld id="{8D04ACF1-8115-4F2A-BC52-125D9799F304}" type="slidenum">
              <a:rPr lang="zh-CN" altLang="en-US" smtClean="0"/>
              <a:t>70</a:t>
            </a:fld>
            <a:endParaRPr lang="zh-CN" altLang="en-US"/>
          </a:p>
        </p:txBody>
      </p:sp>
      <p:sp>
        <p:nvSpPr>
          <p:cNvPr id="4" name="文本框 3">
            <a:extLst>
              <a:ext uri="{FF2B5EF4-FFF2-40B4-BE49-F238E27FC236}">
                <a16:creationId xmlns:a16="http://schemas.microsoft.com/office/drawing/2014/main" id="{D764B63B-E087-F4CE-18C8-A24F35EC524F}"/>
              </a:ext>
            </a:extLst>
          </p:cNvPr>
          <p:cNvSpPr txBox="1"/>
          <p:nvPr/>
        </p:nvSpPr>
        <p:spPr>
          <a:xfrm>
            <a:off x="41119" y="560430"/>
            <a:ext cx="9054417" cy="2308324"/>
          </a:xfrm>
          <a:prstGeom prst="rect">
            <a:avLst/>
          </a:prstGeom>
          <a:noFill/>
        </p:spPr>
        <p:txBody>
          <a:bodyPr wrap="square">
            <a:spAutoFit/>
          </a:bodyPr>
          <a:lstStyle/>
          <a:p>
            <a:r>
              <a:rPr lang="zh-CN" altLang="en-US" dirty="0"/>
              <a:t>结果</a:t>
            </a:r>
            <a:endParaRPr lang="en-US" altLang="zh-CN" dirty="0"/>
          </a:p>
          <a:p>
            <a:pPr marL="342900" indent="-342900">
              <a:buAutoNum type="arabicPeriod"/>
            </a:pPr>
            <a:r>
              <a:rPr lang="zh-CN" altLang="en-US" dirty="0"/>
              <a:t>在所有合成模型中，弯曲结构都会在弯曲内侧产生流动滞留区（</a:t>
            </a:r>
            <a:r>
              <a:rPr lang="en-US" altLang="zh-CN" dirty="0"/>
              <a:t>flow stagnation area</a:t>
            </a:r>
            <a:r>
              <a:rPr lang="zh-CN" altLang="en-US" dirty="0"/>
              <a:t>），同时伴随</a:t>
            </a:r>
            <a:r>
              <a:rPr lang="en-US" altLang="zh-CN" dirty="0"/>
              <a:t>WSS</a:t>
            </a:r>
            <a:r>
              <a:rPr lang="zh-CN" altLang="en-US" dirty="0"/>
              <a:t>值的显著下降。滞留区的位置与大小取决于弯曲程度：在低曲率模型中，滞留区位于弯曲之后的流出段内侧（即远端）；而在更高曲率模型中，该滞留区扩大并向弯曲中心靠近。</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AutoNum type="arabicPeriod"/>
            </a:pPr>
            <a:r>
              <a:rPr lang="zh-CN" altLang="en-US" dirty="0"/>
              <a:t>动脉瘤组虹吸段内壁表现出高波动性的</a:t>
            </a:r>
            <a:r>
              <a:rPr lang="en-US" altLang="zh-CN" dirty="0"/>
              <a:t>WSS</a:t>
            </a:r>
            <a:r>
              <a:rPr lang="zh-CN" altLang="en-US" dirty="0"/>
              <a:t>值，并在其后方出现低速流动区域。无动脉瘤病例的虹吸段呈现出低且几乎恒定的</a:t>
            </a:r>
            <a:r>
              <a:rPr lang="en-US" altLang="zh-CN" dirty="0"/>
              <a:t>WSS</a:t>
            </a:r>
            <a:r>
              <a:rPr lang="zh-CN" altLang="en-US" dirty="0"/>
              <a:t>与</a:t>
            </a:r>
            <a:r>
              <a:rPr lang="en-US" altLang="zh-CN" dirty="0"/>
              <a:t>WSSG</a:t>
            </a:r>
            <a:r>
              <a:rPr lang="zh-CN" altLang="en-US" dirty="0"/>
              <a:t>分布，变化范围非常小。</a:t>
            </a:r>
          </a:p>
        </p:txBody>
      </p:sp>
      <p:sp>
        <p:nvSpPr>
          <p:cNvPr id="5" name="文本框 4">
            <a:extLst>
              <a:ext uri="{FF2B5EF4-FFF2-40B4-BE49-F238E27FC236}">
                <a16:creationId xmlns:a16="http://schemas.microsoft.com/office/drawing/2014/main" id="{31B43B08-8A8F-8C95-2E1A-38B45230E05B}"/>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65E34C3D-721A-7AAE-AF81-0587BB067E4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2175414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C3EED8-9866-6DB6-B401-CA8880A00F8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E017D9-87BD-7153-2D23-168754894ACE}"/>
              </a:ext>
            </a:extLst>
          </p:cNvPr>
          <p:cNvSpPr>
            <a:spLocks noGrp="1"/>
          </p:cNvSpPr>
          <p:nvPr>
            <p:ph type="sldNum" sz="quarter" idx="12"/>
          </p:nvPr>
        </p:nvSpPr>
        <p:spPr/>
        <p:txBody>
          <a:bodyPr/>
          <a:lstStyle/>
          <a:p>
            <a:fld id="{8D04ACF1-8115-4F2A-BC52-125D9799F304}" type="slidenum">
              <a:rPr lang="zh-CN" altLang="en-US" smtClean="0"/>
              <a:t>71</a:t>
            </a:fld>
            <a:endParaRPr lang="zh-CN" altLang="en-US"/>
          </a:p>
        </p:txBody>
      </p:sp>
      <p:sp>
        <p:nvSpPr>
          <p:cNvPr id="7" name="文本框 6">
            <a:extLst>
              <a:ext uri="{FF2B5EF4-FFF2-40B4-BE49-F238E27FC236}">
                <a16:creationId xmlns:a16="http://schemas.microsoft.com/office/drawing/2014/main" id="{3F2CCEFA-B5CD-206C-6C4C-A4FCE2E3A6DD}"/>
              </a:ext>
            </a:extLst>
          </p:cNvPr>
          <p:cNvSpPr txBox="1"/>
          <p:nvPr/>
        </p:nvSpPr>
        <p:spPr>
          <a:xfrm>
            <a:off x="41119" y="560430"/>
            <a:ext cx="9054417" cy="8956298"/>
          </a:xfrm>
          <a:prstGeom prst="rect">
            <a:avLst/>
          </a:prstGeom>
          <a:noFill/>
        </p:spPr>
        <p:txBody>
          <a:bodyPr wrap="square">
            <a:spAutoFit/>
          </a:bodyPr>
          <a:lstStyle/>
          <a:p>
            <a:r>
              <a:rPr lang="en-US" altLang="zh-CN" dirty="0"/>
              <a:t>0630</a:t>
            </a:r>
            <a:r>
              <a:rPr lang="zh-CN" altLang="en-US" dirty="0"/>
              <a:t>研究会</a:t>
            </a:r>
            <a:endParaRPr lang="en-US" altLang="zh-CN" dirty="0"/>
          </a:p>
          <a:p>
            <a:pPr marL="342900" indent="-342900">
              <a:buFont typeface="Arial" panose="020B0604020202020204" pitchFamily="34" charset="0"/>
              <a:buChar char="•"/>
            </a:pPr>
            <a:r>
              <a:rPr lang="zh-CN" altLang="en-US" dirty="0"/>
              <a:t>题目英语部分需要修正，不是形状驱动（</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这个不是人工误差，而是不确定性 </a:t>
            </a:r>
            <a:r>
              <a:rPr lang="en-US" altLang="zh-CN" dirty="0"/>
              <a:t>uncertainty</a:t>
            </a:r>
            <a:r>
              <a:rPr lang="zh-CN" altLang="en-US" dirty="0"/>
              <a:t>。要怎么去对应，这里修要改</a:t>
            </a:r>
            <a:endParaRPr lang="en-US" altLang="zh-CN" dirty="0"/>
          </a:p>
          <a:p>
            <a:pPr marL="342900" indent="-342900">
              <a:buFont typeface="Arial" panose="020B0604020202020204" pitchFamily="34" charset="0"/>
              <a:buChar char="•"/>
            </a:pPr>
            <a:r>
              <a:rPr lang="zh-CN" altLang="en-US" dirty="0"/>
              <a:t>关于专业名词需要和陈桑统一一下（</a:t>
            </a:r>
            <a:r>
              <a:rPr lang="en-US" altLang="zh-CN" dirty="0"/>
              <a:t>shape</a:t>
            </a:r>
            <a:r>
              <a:rPr lang="zh-CN" altLang="en-US" dirty="0"/>
              <a:t>，</a:t>
            </a:r>
            <a:r>
              <a:rPr lang="en-US" altLang="zh-CN" dirty="0"/>
              <a:t>geometry</a:t>
            </a:r>
            <a:r>
              <a:rPr lang="zh-CN" altLang="en-US" dirty="0"/>
              <a:t>，</a:t>
            </a:r>
            <a:r>
              <a:rPr lang="en-US" altLang="zh-CN" dirty="0" err="1"/>
              <a:t>mo</a:t>
            </a:r>
            <a:r>
              <a:rPr lang="zh-CN" altLang="en-US" dirty="0"/>
              <a:t>～）</a:t>
            </a:r>
            <a:r>
              <a:rPr lang="en-US" altLang="zh-CN" dirty="0"/>
              <a:t>geometry</a:t>
            </a:r>
            <a:r>
              <a:rPr lang="zh-CN" altLang="en-US" dirty="0"/>
              <a:t>会更加好。</a:t>
            </a:r>
            <a:r>
              <a:rPr lang="en-US" altLang="zh-CN" dirty="0"/>
              <a:t>UVCS </a:t>
            </a:r>
            <a:r>
              <a:rPr lang="zh-CN" altLang="en-US" dirty="0"/>
              <a:t>是 </a:t>
            </a:r>
            <a:r>
              <a:rPr lang="en-US" altLang="zh-CN" dirty="0"/>
              <a:t>shape</a:t>
            </a:r>
            <a:r>
              <a:rPr lang="zh-CN" altLang="en-US" dirty="0"/>
              <a:t>，</a:t>
            </a:r>
            <a:r>
              <a:rPr lang="en-US" altLang="zh-CN" dirty="0" err="1"/>
              <a:t>mo</a:t>
            </a:r>
            <a:r>
              <a:rPr lang="zh-CN" altLang="en-US" dirty="0"/>
              <a:t>～是形态，不太搭（</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a:t>
            </a:r>
            <a:r>
              <a:rPr lang="en-US" altLang="zh-CN" dirty="0"/>
              <a:t>siphon</a:t>
            </a:r>
            <a:r>
              <a:rPr lang="zh-CN" altLang="en-US" dirty="0"/>
              <a:t>的部分要和陈桑统一（</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关于形状和仿真需要联系一下</a:t>
            </a:r>
            <a:endParaRPr lang="en-US" altLang="zh-CN" dirty="0"/>
          </a:p>
          <a:p>
            <a:r>
              <a:rPr lang="zh-CN" altLang="en-US" dirty="0">
                <a:solidFill>
                  <a:srgbClr val="FF0000"/>
                </a:solidFill>
              </a:rPr>
              <a:t>需要增加相关</a:t>
            </a:r>
            <a:r>
              <a:rPr lang="en-US" altLang="zh-CN" dirty="0">
                <a:solidFill>
                  <a:srgbClr val="FF0000"/>
                </a:solidFill>
              </a:rPr>
              <a:t>ppt</a:t>
            </a:r>
          </a:p>
          <a:p>
            <a:pPr marL="342900" indent="-342900">
              <a:buFont typeface="Arial" panose="020B0604020202020204" pitchFamily="34" charset="0"/>
              <a:buChar char="•"/>
            </a:pPr>
            <a:r>
              <a:rPr lang="zh-CN" altLang="en-US" dirty="0"/>
              <a:t>关于圆管的构建的时候，为什么要用</a:t>
            </a:r>
            <a:r>
              <a:rPr lang="en-US" altLang="zh-CN" dirty="0"/>
              <a:t>VMTK</a:t>
            </a:r>
            <a:r>
              <a:rPr lang="zh-CN" altLang="en-US" dirty="0"/>
              <a:t>，没有一贯性，其他的</a:t>
            </a:r>
            <a:r>
              <a:rPr lang="en-US" altLang="zh-CN" dirty="0"/>
              <a:t>case</a:t>
            </a:r>
            <a:r>
              <a:rPr lang="zh-CN" altLang="en-US" dirty="0"/>
              <a:t>也没办法用。要怎么设计，用什么基准（需要整理），要分配一下。</a:t>
            </a:r>
            <a:endParaRPr lang="en-US" altLang="zh-CN" dirty="0"/>
          </a:p>
          <a:p>
            <a:r>
              <a:rPr lang="zh-CN" altLang="en-US" dirty="0">
                <a:solidFill>
                  <a:srgbClr val="FF0000"/>
                </a:solidFill>
              </a:rPr>
              <a:t>这里的话可能要写一个大致的过程，并不是说用到什么功能，但起码要设定一个流程</a:t>
            </a:r>
            <a:endParaRPr lang="en-US" altLang="zh-CN" dirty="0">
              <a:solidFill>
                <a:srgbClr val="FF0000"/>
              </a:solidFill>
            </a:endParaRPr>
          </a:p>
          <a:p>
            <a:pPr marL="285750" indent="-285750">
              <a:buFont typeface="Arial" panose="020B0604020202020204" pitchFamily="34" charset="0"/>
              <a:buChar char="•"/>
            </a:pPr>
            <a:r>
              <a:rPr lang="zh-CN" altLang="en-US" dirty="0"/>
              <a:t>先分类，决定参数再分析参数的变化。也可以使用曲率。用其他的参数去代替</a:t>
            </a:r>
            <a:r>
              <a:rPr lang="en-US" altLang="zh-CN" dirty="0"/>
              <a:t>torsion</a:t>
            </a:r>
          </a:p>
          <a:p>
            <a:pPr marL="285750" indent="-285750">
              <a:buFont typeface="Arial" panose="020B0604020202020204" pitchFamily="34" charset="0"/>
              <a:buChar char="•"/>
            </a:pPr>
            <a:r>
              <a:rPr lang="zh-CN" altLang="en-US" dirty="0"/>
              <a:t>因为已经有拟合圆了，是否可以构建非常平滑的曲线，这样子的话扭率的计算也可以很平滑？</a:t>
            </a:r>
            <a:endParaRPr lang="en-US" altLang="zh-CN" dirty="0"/>
          </a:p>
          <a:p>
            <a:pPr marL="285750" indent="-285750">
              <a:buFont typeface="Arial" panose="020B0604020202020204" pitchFamily="34" charset="0"/>
              <a:buChar char="•"/>
            </a:pPr>
            <a:r>
              <a:rPr lang="zh-CN" altLang="en-US" dirty="0"/>
              <a:t>参数的部分这个不是人工误差，而是不确定性 </a:t>
            </a:r>
            <a:r>
              <a:rPr lang="en-US" altLang="zh-CN" dirty="0"/>
              <a:t>uncertainty</a:t>
            </a:r>
            <a:r>
              <a:rPr lang="zh-CN" altLang="en-US" dirty="0"/>
              <a:t>。应该是敏感性分析</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关于网格变形的部分，我们可以比较：</a:t>
            </a:r>
            <a:r>
              <a:rPr lang="en-US" altLang="zh-CN" dirty="0"/>
              <a:t>1. </a:t>
            </a:r>
            <a:r>
              <a:rPr lang="zh-CN" altLang="en-US" dirty="0"/>
              <a:t>粒度的比较（</a:t>
            </a:r>
            <a:r>
              <a:rPr lang="en-US" altLang="zh-CN" dirty="0" err="1"/>
              <a:t>zhang</a:t>
            </a:r>
            <a:r>
              <a:rPr lang="zh-CN" altLang="en-US" dirty="0"/>
              <a:t>）；</a:t>
            </a:r>
            <a:r>
              <a:rPr lang="en-US" altLang="zh-CN" dirty="0"/>
              <a:t>2. mesh</a:t>
            </a:r>
            <a:r>
              <a:rPr lang="zh-CN" altLang="en-US" dirty="0"/>
              <a:t>的质量评价。另外和</a:t>
            </a:r>
            <a:r>
              <a:rPr lang="en-US" altLang="zh-CN" dirty="0" err="1"/>
              <a:t>onoue</a:t>
            </a:r>
            <a:r>
              <a:rPr lang="zh-CN" altLang="en-US" dirty="0"/>
              <a:t>讨论一下，可以考虑一下网格变形或者</a:t>
            </a:r>
            <a:r>
              <a:rPr lang="en-US" altLang="zh-CN" dirty="0" err="1"/>
              <a:t>gmsh</a:t>
            </a:r>
            <a:r>
              <a:rPr lang="zh-CN" altLang="en-US" dirty="0"/>
              <a:t>。但是关于中心线的，密度比较不要直接看数值，可以和</a:t>
            </a:r>
            <a:r>
              <a:rPr lang="en-US" altLang="zh-CN" dirty="0" err="1"/>
              <a:t>zhang</a:t>
            </a:r>
            <a:r>
              <a:rPr lang="zh-CN" altLang="en-US" dirty="0"/>
              <a:t>讨论一下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pPr marL="342900" indent="-342900">
              <a:buFontTx/>
              <a:buAutoNum type="arabicPeriod"/>
            </a:pPr>
            <a:endParaRPr lang="zh-CN" altLang="en-US" dirty="0"/>
          </a:p>
          <a:p>
            <a:pPr marL="342900" indent="-342900">
              <a:buFontTx/>
              <a:buAutoNum type="arabicPeriod"/>
            </a:pPr>
            <a:endParaRPr lang="zh-CN" altLang="en-US" dirty="0"/>
          </a:p>
          <a:p>
            <a:endParaRPr lang="zh-CN" altLang="en-US" dirty="0">
              <a:solidFill>
                <a:srgbClr val="FF0000"/>
              </a:solidFill>
            </a:endParaRPr>
          </a:p>
          <a:p>
            <a:endParaRPr lang="zh-CN" altLang="en-US" dirty="0"/>
          </a:p>
          <a:p>
            <a:endParaRPr lang="en-US" altLang="zh-CN" dirty="0"/>
          </a:p>
        </p:txBody>
      </p:sp>
    </p:spTree>
    <p:extLst>
      <p:ext uri="{BB962C8B-B14F-4D97-AF65-F5344CB8AC3E}">
        <p14:creationId xmlns:p14="http://schemas.microsoft.com/office/powerpoint/2010/main" val="4031093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C7D3D2-D584-7818-E7E4-76083389514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1397B9-5E21-E418-5FEE-CE92F99CAC6A}"/>
              </a:ext>
            </a:extLst>
          </p:cNvPr>
          <p:cNvSpPr>
            <a:spLocks noGrp="1"/>
          </p:cNvSpPr>
          <p:nvPr>
            <p:ph type="sldNum" sz="quarter" idx="12"/>
          </p:nvPr>
        </p:nvSpPr>
        <p:spPr/>
        <p:txBody>
          <a:bodyPr/>
          <a:lstStyle/>
          <a:p>
            <a:fld id="{8D04ACF1-8115-4F2A-BC52-125D9799F304}" type="slidenum">
              <a:rPr lang="zh-CN" altLang="en-US" smtClean="0"/>
              <a:t>72</a:t>
            </a:fld>
            <a:endParaRPr lang="zh-CN" altLang="en-US"/>
          </a:p>
        </p:txBody>
      </p:sp>
      <p:sp>
        <p:nvSpPr>
          <p:cNvPr id="7" name="文本框 6">
            <a:extLst>
              <a:ext uri="{FF2B5EF4-FFF2-40B4-BE49-F238E27FC236}">
                <a16:creationId xmlns:a16="http://schemas.microsoft.com/office/drawing/2014/main" id="{346F9CF2-9E85-4F3B-A88F-4E0E023E7CF0}"/>
              </a:ext>
            </a:extLst>
          </p:cNvPr>
          <p:cNvSpPr txBox="1"/>
          <p:nvPr/>
        </p:nvSpPr>
        <p:spPr>
          <a:xfrm>
            <a:off x="41119" y="560430"/>
            <a:ext cx="9054417" cy="3693319"/>
          </a:xfrm>
          <a:prstGeom prst="rect">
            <a:avLst/>
          </a:prstGeom>
          <a:noFill/>
        </p:spPr>
        <p:txBody>
          <a:bodyPr wrap="square">
            <a:spAutoFit/>
          </a:bodyPr>
          <a:lstStyle/>
          <a:p>
            <a:r>
              <a:rPr lang="en-US" altLang="zh-CN" dirty="0"/>
              <a:t>0708</a:t>
            </a:r>
            <a:r>
              <a:rPr lang="zh-CN" altLang="en-US" dirty="0"/>
              <a:t>脑循环</a:t>
            </a:r>
            <a:endParaRPr lang="en-US" altLang="zh-CN" dirty="0"/>
          </a:p>
          <a:p>
            <a:pPr marL="342900" indent="-342900">
              <a:buFont typeface="+mj-lt"/>
              <a:buAutoNum type="arabicPeriod"/>
            </a:pPr>
            <a:r>
              <a:rPr lang="zh-CN" altLang="en-US" dirty="0"/>
              <a:t>中心线的长度一共有多少个点。那么</a:t>
            </a:r>
            <a:r>
              <a:rPr lang="en-US" altLang="zh-CN" dirty="0"/>
              <a:t>siphon</a:t>
            </a:r>
            <a:r>
              <a:rPr lang="zh-CN" altLang="en-US" dirty="0"/>
              <a:t>的部分有多少个点</a:t>
            </a:r>
            <a:endParaRPr lang="en-US" altLang="zh-CN" dirty="0"/>
          </a:p>
          <a:p>
            <a:r>
              <a:rPr lang="zh-CN" altLang="en-US" dirty="0">
                <a:solidFill>
                  <a:srgbClr val="FF0000"/>
                </a:solidFill>
              </a:rPr>
              <a:t>回答，有</a:t>
            </a:r>
            <a:r>
              <a:rPr lang="en-US" altLang="zh-CN" dirty="0">
                <a:solidFill>
                  <a:srgbClr val="FF0000"/>
                </a:solidFill>
              </a:rPr>
              <a:t>120</a:t>
            </a:r>
            <a:r>
              <a:rPr lang="zh-CN" altLang="en-US" dirty="0">
                <a:solidFill>
                  <a:srgbClr val="FF0000"/>
                </a:solidFill>
              </a:rPr>
              <a:t>个点，</a:t>
            </a:r>
            <a:r>
              <a:rPr lang="en-US" altLang="zh-CN" dirty="0">
                <a:solidFill>
                  <a:srgbClr val="FF0000"/>
                </a:solidFill>
              </a:rPr>
              <a:t>siphon</a:t>
            </a:r>
            <a:r>
              <a:rPr lang="zh-CN" altLang="en-US" dirty="0">
                <a:solidFill>
                  <a:srgbClr val="FF0000"/>
                </a:solidFill>
              </a:rPr>
              <a:t>部分大概是</a:t>
            </a:r>
            <a:r>
              <a:rPr lang="en-US" altLang="zh-CN" dirty="0">
                <a:solidFill>
                  <a:srgbClr val="FF0000"/>
                </a:solidFill>
              </a:rPr>
              <a:t>40</a:t>
            </a:r>
            <a:r>
              <a:rPr lang="zh-CN" altLang="en-US" dirty="0">
                <a:solidFill>
                  <a:srgbClr val="FF0000"/>
                </a:solidFill>
              </a:rPr>
              <a:t>～</a:t>
            </a:r>
            <a:r>
              <a:rPr lang="en-US" altLang="zh-CN" dirty="0">
                <a:solidFill>
                  <a:srgbClr val="FF0000"/>
                </a:solidFill>
              </a:rPr>
              <a:t>60</a:t>
            </a:r>
            <a:r>
              <a:rPr lang="zh-CN" altLang="en-US" dirty="0">
                <a:solidFill>
                  <a:srgbClr val="FF0000"/>
                </a:solidFill>
              </a:rPr>
              <a:t>，长度大概是</a:t>
            </a:r>
            <a:r>
              <a:rPr lang="en-US" altLang="zh-CN" dirty="0">
                <a:solidFill>
                  <a:srgbClr val="FF0000"/>
                </a:solidFill>
              </a:rPr>
              <a:t>20</a:t>
            </a:r>
            <a:r>
              <a:rPr lang="zh-CN" altLang="en-US" dirty="0">
                <a:solidFill>
                  <a:srgbClr val="FF0000"/>
                </a:solidFill>
              </a:rPr>
              <a:t>～</a:t>
            </a:r>
            <a:r>
              <a:rPr lang="en-US" altLang="zh-CN" dirty="0">
                <a:solidFill>
                  <a:srgbClr val="FF0000"/>
                </a:solidFill>
              </a:rPr>
              <a:t>40</a:t>
            </a:r>
            <a:r>
              <a:rPr lang="zh-CN" altLang="en-US" dirty="0">
                <a:solidFill>
                  <a:srgbClr val="FF0000"/>
                </a:solidFill>
              </a:rPr>
              <a:t>左右，分类只用</a:t>
            </a:r>
            <a:r>
              <a:rPr lang="en-US" altLang="zh-CN" dirty="0">
                <a:solidFill>
                  <a:srgbClr val="FF0000"/>
                </a:solidFill>
              </a:rPr>
              <a:t>siphon</a:t>
            </a:r>
            <a:r>
              <a:rPr lang="zh-CN" altLang="en-US" dirty="0">
                <a:solidFill>
                  <a:srgbClr val="FF0000"/>
                </a:solidFill>
              </a:rPr>
              <a:t>的中心线进行分类</a:t>
            </a:r>
            <a:endParaRPr lang="en-US" altLang="zh-CN" dirty="0">
              <a:solidFill>
                <a:srgbClr val="FF0000"/>
              </a:solidFill>
            </a:endParaRPr>
          </a:p>
          <a:p>
            <a:r>
              <a:rPr lang="en-US" altLang="zh-CN" dirty="0"/>
              <a:t>2. </a:t>
            </a:r>
            <a:r>
              <a:rPr lang="zh-CN" altLang="en-US" dirty="0"/>
              <a:t>关于网格的变形是怎么变的：</a:t>
            </a:r>
            <a:br>
              <a:rPr lang="en-US" altLang="zh-CN" dirty="0"/>
            </a:br>
            <a:r>
              <a:rPr lang="zh-CN" altLang="en-US" dirty="0">
                <a:solidFill>
                  <a:srgbClr val="FF0000"/>
                </a:solidFill>
              </a:rPr>
              <a:t>他的变形基准是基于中心线和目标中心线之间的变形，先构建原始中心线和网格的连接关系，然后再根据中心线的变形位置（移动，旋转）来进行网格的移动和变形</a:t>
            </a:r>
            <a:endParaRPr lang="en-US" altLang="zh-CN" dirty="0">
              <a:solidFill>
                <a:srgbClr val="FF0000"/>
              </a:solidFill>
            </a:endParaRPr>
          </a:p>
          <a:p>
            <a:r>
              <a:rPr lang="en-US" altLang="zh-CN" dirty="0"/>
              <a:t>3.</a:t>
            </a:r>
            <a:r>
              <a:rPr lang="zh-CN" altLang="en-US" dirty="0"/>
              <a:t> 用的是什么条件，转弯的地方红血球可能会影响</a:t>
            </a:r>
            <a:r>
              <a:rPr lang="en-US" altLang="zh-CN" dirty="0"/>
              <a:t>WSS</a:t>
            </a:r>
            <a:r>
              <a:rPr lang="zh-CN" altLang="en-US" dirty="0"/>
              <a:t>？</a:t>
            </a:r>
            <a:endParaRPr lang="en-US" altLang="zh-CN" dirty="0"/>
          </a:p>
          <a:p>
            <a:r>
              <a:rPr lang="zh-CN" altLang="en-US" dirty="0">
                <a:solidFill>
                  <a:srgbClr val="FF0000"/>
                </a:solidFill>
              </a:rPr>
              <a:t>用的是非定常流，刚性壁。</a:t>
            </a:r>
            <a:endParaRPr lang="en-US" altLang="zh-CN" dirty="0">
              <a:solidFill>
                <a:srgbClr val="FF0000"/>
              </a:solidFill>
            </a:endParaRPr>
          </a:p>
          <a:p>
            <a:r>
              <a:rPr lang="zh-CN" altLang="en-US" dirty="0">
                <a:solidFill>
                  <a:srgbClr val="FF0000"/>
                </a:solidFill>
              </a:rPr>
              <a:t>大岛老师：因为红细胞相对于动脉的尺度很小，而且一般都会集中在中间不会在血管壁周围，所以可以看成是非压缩性。所以不会影响</a:t>
            </a:r>
            <a:r>
              <a:rPr lang="en-US" altLang="zh-CN" dirty="0">
                <a:solidFill>
                  <a:srgbClr val="FF0000"/>
                </a:solidFill>
              </a:rPr>
              <a:t>WSS</a:t>
            </a:r>
            <a:r>
              <a:rPr lang="zh-CN" altLang="en-US" dirty="0">
                <a:solidFill>
                  <a:srgbClr val="FF0000"/>
                </a:solidFill>
              </a:rPr>
              <a:t>。</a:t>
            </a:r>
            <a:endParaRPr lang="en-US" altLang="zh-CN" dirty="0">
              <a:solidFill>
                <a:srgbClr val="FF0000"/>
              </a:solidFill>
            </a:endParaRPr>
          </a:p>
          <a:p>
            <a:r>
              <a:rPr lang="zh-CN" altLang="en-US" dirty="0">
                <a:solidFill>
                  <a:srgbClr val="FF0000"/>
                </a:solidFill>
              </a:rPr>
              <a:t>长谷川老师：虽然尺度小，但是在弯曲的部分是直接对血管壁做冲击的，所以有可能会影响？（有趣）</a:t>
            </a:r>
            <a:endParaRPr lang="en-US" altLang="zh-CN" dirty="0">
              <a:solidFill>
                <a:srgbClr val="FF0000"/>
              </a:solidFill>
            </a:endParaRPr>
          </a:p>
        </p:txBody>
      </p:sp>
    </p:spTree>
    <p:extLst>
      <p:ext uri="{BB962C8B-B14F-4D97-AF65-F5344CB8AC3E}">
        <p14:creationId xmlns:p14="http://schemas.microsoft.com/office/powerpoint/2010/main" val="20116399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964C2-7CE4-0DA8-B7D3-5196EEEF972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A5BD5E-051A-7CDA-45CA-802425A6888C}"/>
              </a:ext>
            </a:extLst>
          </p:cNvPr>
          <p:cNvSpPr>
            <a:spLocks noGrp="1"/>
          </p:cNvSpPr>
          <p:nvPr>
            <p:ph type="sldNum" sz="quarter" idx="12"/>
          </p:nvPr>
        </p:nvSpPr>
        <p:spPr/>
        <p:txBody>
          <a:bodyPr/>
          <a:lstStyle/>
          <a:p>
            <a:fld id="{8D04ACF1-8115-4F2A-BC52-125D9799F304}" type="slidenum">
              <a:rPr lang="zh-CN" altLang="en-US" smtClean="0"/>
              <a:t>73</a:t>
            </a:fld>
            <a:endParaRPr lang="zh-CN" altLang="en-US"/>
          </a:p>
        </p:txBody>
      </p:sp>
      <p:sp>
        <p:nvSpPr>
          <p:cNvPr id="3" name="文本框 2">
            <a:extLst>
              <a:ext uri="{FF2B5EF4-FFF2-40B4-BE49-F238E27FC236}">
                <a16:creationId xmlns:a16="http://schemas.microsoft.com/office/drawing/2014/main" id="{B3BF0CFF-1F0D-3611-6DF6-F84A40918F6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References</a:t>
            </a:r>
          </a:p>
        </p:txBody>
      </p:sp>
    </p:spTree>
    <p:extLst>
      <p:ext uri="{BB962C8B-B14F-4D97-AF65-F5344CB8AC3E}">
        <p14:creationId xmlns:p14="http://schemas.microsoft.com/office/powerpoint/2010/main" val="2932158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DA6DDE-6BED-BAE5-6E34-756E7A5B077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7DB0B1-2B61-95B8-9076-AA20D588DB17}"/>
              </a:ext>
            </a:extLst>
          </p:cNvPr>
          <p:cNvSpPr>
            <a:spLocks noGrp="1"/>
          </p:cNvSpPr>
          <p:nvPr>
            <p:ph type="sldNum" sz="quarter" idx="12"/>
          </p:nvPr>
        </p:nvSpPr>
        <p:spPr/>
        <p:txBody>
          <a:bodyPr/>
          <a:lstStyle/>
          <a:p>
            <a:fld id="{8D04ACF1-8115-4F2A-BC52-125D9799F304}" type="slidenum">
              <a:rPr lang="zh-CN" altLang="en-US" smtClean="0"/>
              <a:t>74</a:t>
            </a:fld>
            <a:endParaRPr lang="zh-CN" altLang="en-US"/>
          </a:p>
        </p:txBody>
      </p:sp>
      <p:sp>
        <p:nvSpPr>
          <p:cNvPr id="3" name="文本框 2">
            <a:extLst>
              <a:ext uri="{FF2B5EF4-FFF2-40B4-BE49-F238E27FC236}">
                <a16:creationId xmlns:a16="http://schemas.microsoft.com/office/drawing/2014/main" id="{A3BD2C37-4446-A351-3127-7410198975ED}"/>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Problems</a:t>
            </a:r>
          </a:p>
        </p:txBody>
      </p:sp>
    </p:spTree>
    <p:extLst>
      <p:ext uri="{BB962C8B-B14F-4D97-AF65-F5344CB8AC3E}">
        <p14:creationId xmlns:p14="http://schemas.microsoft.com/office/powerpoint/2010/main" val="50212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63D9A8-B207-50E2-7599-10704D7F52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E0E703-B5D3-1709-5BFF-3255ECC1FB24}"/>
              </a:ext>
            </a:extLst>
          </p:cNvPr>
          <p:cNvSpPr>
            <a:spLocks noGrp="1"/>
          </p:cNvSpPr>
          <p:nvPr>
            <p:ph type="sldNum" sz="quarter" idx="12"/>
          </p:nvPr>
        </p:nvSpPr>
        <p:spPr/>
        <p:txBody>
          <a:bodyPr/>
          <a:lstStyle/>
          <a:p>
            <a:fld id="{8D04ACF1-8115-4F2A-BC52-125D9799F304}" type="slidenum">
              <a:rPr lang="zh-CN" altLang="en-US" smtClean="0"/>
              <a:t>75</a:t>
            </a:fld>
            <a:endParaRPr lang="zh-CN" altLang="en-US"/>
          </a:p>
        </p:txBody>
      </p:sp>
      <p:sp>
        <p:nvSpPr>
          <p:cNvPr id="3" name="文本框 2">
            <a:extLst>
              <a:ext uri="{FF2B5EF4-FFF2-40B4-BE49-F238E27FC236}">
                <a16:creationId xmlns:a16="http://schemas.microsoft.com/office/drawing/2014/main" id="{27ACE5E4-D4FF-EFC4-996F-9A37B3329959}"/>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Image</a:t>
            </a:r>
          </a:p>
        </p:txBody>
      </p:sp>
    </p:spTree>
    <p:extLst>
      <p:ext uri="{BB962C8B-B14F-4D97-AF65-F5344CB8AC3E}">
        <p14:creationId xmlns:p14="http://schemas.microsoft.com/office/powerpoint/2010/main" val="1459097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2346F2-F905-5A50-E3F2-7C853501F53D}"/>
              </a:ext>
            </a:extLst>
          </p:cNvPr>
          <p:cNvSpPr>
            <a:spLocks noGrp="1"/>
          </p:cNvSpPr>
          <p:nvPr>
            <p:ph type="sldNum" sz="quarter" idx="12"/>
          </p:nvPr>
        </p:nvSpPr>
        <p:spPr/>
        <p:txBody>
          <a:bodyPr/>
          <a:lstStyle/>
          <a:p>
            <a:fld id="{8D04ACF1-8115-4F2A-BC52-125D9799F304}" type="slidenum">
              <a:rPr lang="zh-CN" altLang="en-US" smtClean="0"/>
              <a:t>76</a:t>
            </a:fld>
            <a:endParaRPr lang="zh-CN" altLang="en-US"/>
          </a:p>
        </p:txBody>
      </p:sp>
      <p:cxnSp>
        <p:nvCxnSpPr>
          <p:cNvPr id="24" name="直接箭头连接符 23">
            <a:extLst>
              <a:ext uri="{FF2B5EF4-FFF2-40B4-BE49-F238E27FC236}">
                <a16:creationId xmlns:a16="http://schemas.microsoft.com/office/drawing/2014/main" id="{856B549E-FA99-5ECA-D7DE-6C6A6C264CC6}"/>
              </a:ext>
            </a:extLst>
          </p:cNvPr>
          <p:cNvCxnSpPr>
            <a:cxnSpLocks/>
          </p:cNvCxnSpPr>
          <p:nvPr/>
        </p:nvCxnSpPr>
        <p:spPr>
          <a:xfrm>
            <a:off x="2894299" y="10676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ACCCCA47-DC8E-4A4C-9454-637CA9EB7957}"/>
              </a:ext>
            </a:extLst>
          </p:cNvPr>
          <p:cNvCxnSpPr>
            <a:cxnSpLocks/>
            <a:stCxn id="95" idx="2"/>
          </p:cNvCxnSpPr>
          <p:nvPr/>
        </p:nvCxnSpPr>
        <p:spPr>
          <a:xfrm>
            <a:off x="2887441" y="23252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9C3A10C4-D9D6-4854-FD6E-1D58CF6EE842}"/>
              </a:ext>
            </a:extLst>
          </p:cNvPr>
          <p:cNvSpPr/>
          <p:nvPr/>
        </p:nvSpPr>
        <p:spPr>
          <a:xfrm>
            <a:off x="2363739" y="5162286"/>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S2 Type</a:t>
            </a:r>
            <a:endParaRPr lang="zh-CN" altLang="en-US" dirty="0"/>
          </a:p>
        </p:txBody>
      </p:sp>
      <p:cxnSp>
        <p:nvCxnSpPr>
          <p:cNvPr id="41" name="直接连接符 40">
            <a:extLst>
              <a:ext uri="{FF2B5EF4-FFF2-40B4-BE49-F238E27FC236}">
                <a16:creationId xmlns:a16="http://schemas.microsoft.com/office/drawing/2014/main" id="{41925DB8-0C5A-5AA9-8431-8C4027186B8D}"/>
              </a:ext>
            </a:extLst>
          </p:cNvPr>
          <p:cNvCxnSpPr>
            <a:cxnSpLocks/>
          </p:cNvCxnSpPr>
          <p:nvPr/>
        </p:nvCxnSpPr>
        <p:spPr>
          <a:xfrm>
            <a:off x="1198523" y="4353047"/>
            <a:ext cx="453461"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43" name="直接箭头连接符 42">
            <a:extLst>
              <a:ext uri="{FF2B5EF4-FFF2-40B4-BE49-F238E27FC236}">
                <a16:creationId xmlns:a16="http://schemas.microsoft.com/office/drawing/2014/main" id="{1C3C3383-4584-3373-C2AC-8C7DEEAD9ED3}"/>
              </a:ext>
            </a:extLst>
          </p:cNvPr>
          <p:cNvCxnSpPr>
            <a:cxnSpLocks/>
          </p:cNvCxnSpPr>
          <p:nvPr/>
        </p:nvCxnSpPr>
        <p:spPr>
          <a:xfrm>
            <a:off x="1198524" y="4353047"/>
            <a:ext cx="0" cy="79294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44" name="文本框 43">
            <a:extLst>
              <a:ext uri="{FF2B5EF4-FFF2-40B4-BE49-F238E27FC236}">
                <a16:creationId xmlns:a16="http://schemas.microsoft.com/office/drawing/2014/main" id="{5C06B2E0-FFBE-8282-9EBD-4550420E5814}"/>
              </a:ext>
            </a:extLst>
          </p:cNvPr>
          <p:cNvSpPr txBox="1"/>
          <p:nvPr/>
        </p:nvSpPr>
        <p:spPr>
          <a:xfrm>
            <a:off x="1202920" y="4050977"/>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45" name="矩形 44">
            <a:extLst>
              <a:ext uri="{FF2B5EF4-FFF2-40B4-BE49-F238E27FC236}">
                <a16:creationId xmlns:a16="http://schemas.microsoft.com/office/drawing/2014/main" id="{4E9BA32D-5407-30B6-4912-5420B735AAF5}"/>
              </a:ext>
            </a:extLst>
          </p:cNvPr>
          <p:cNvSpPr/>
          <p:nvPr/>
        </p:nvSpPr>
        <p:spPr>
          <a:xfrm>
            <a:off x="5217428" y="5159342"/>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3A845DC8-B339-3D7D-C7BB-4E7F73049EFE}"/>
              </a:ext>
            </a:extLst>
          </p:cNvPr>
          <p:cNvSpPr txBox="1"/>
          <p:nvPr/>
        </p:nvSpPr>
        <p:spPr>
          <a:xfrm>
            <a:off x="2887442" y="2299613"/>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54" name="矩形 53">
            <a:extLst>
              <a:ext uri="{FF2B5EF4-FFF2-40B4-BE49-F238E27FC236}">
                <a16:creationId xmlns:a16="http://schemas.microsoft.com/office/drawing/2014/main" id="{F69C125B-6A87-5D6B-D7A4-900741225CFF}"/>
              </a:ext>
            </a:extLst>
          </p:cNvPr>
          <p:cNvSpPr/>
          <p:nvPr/>
        </p:nvSpPr>
        <p:spPr>
          <a:xfrm>
            <a:off x="652598" y="5162286"/>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S1 Type</a:t>
            </a:r>
            <a:endParaRPr lang="zh-CN" altLang="en-US" dirty="0"/>
          </a:p>
        </p:txBody>
      </p:sp>
      <p:cxnSp>
        <p:nvCxnSpPr>
          <p:cNvPr id="55" name="直接连接符 54">
            <a:extLst>
              <a:ext uri="{FF2B5EF4-FFF2-40B4-BE49-F238E27FC236}">
                <a16:creationId xmlns:a16="http://schemas.microsoft.com/office/drawing/2014/main" id="{D38A277B-70D6-3697-C360-9D930ED676E8}"/>
              </a:ext>
            </a:extLst>
          </p:cNvPr>
          <p:cNvCxnSpPr>
            <a:cxnSpLocks/>
          </p:cNvCxnSpPr>
          <p:nvPr/>
        </p:nvCxnSpPr>
        <p:spPr>
          <a:xfrm>
            <a:off x="4156346" y="3128685"/>
            <a:ext cx="1606026"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F9C4D36E-392A-92AF-8441-DF31864894B7}"/>
              </a:ext>
            </a:extLst>
          </p:cNvPr>
          <p:cNvSpPr txBox="1"/>
          <p:nvPr/>
        </p:nvSpPr>
        <p:spPr>
          <a:xfrm>
            <a:off x="4494313" y="28117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57" name="直接箭头连接符 56">
            <a:extLst>
              <a:ext uri="{FF2B5EF4-FFF2-40B4-BE49-F238E27FC236}">
                <a16:creationId xmlns:a16="http://schemas.microsoft.com/office/drawing/2014/main" id="{4AAE0662-91F9-45CB-97AD-7428D93E04BD}"/>
              </a:ext>
            </a:extLst>
          </p:cNvPr>
          <p:cNvCxnSpPr>
            <a:cxnSpLocks/>
          </p:cNvCxnSpPr>
          <p:nvPr/>
        </p:nvCxnSpPr>
        <p:spPr>
          <a:xfrm>
            <a:off x="5762372" y="3142136"/>
            <a:ext cx="0" cy="792158"/>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58" name="矩形 57">
            <a:extLst>
              <a:ext uri="{FF2B5EF4-FFF2-40B4-BE49-F238E27FC236}">
                <a16:creationId xmlns:a16="http://schemas.microsoft.com/office/drawing/2014/main" id="{C3F34402-67C9-AF38-7191-6FA3EE505C3A}"/>
              </a:ext>
            </a:extLst>
          </p:cNvPr>
          <p:cNvSpPr/>
          <p:nvPr/>
        </p:nvSpPr>
        <p:spPr>
          <a:xfrm>
            <a:off x="6952647" y="5159342"/>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5A07D0F5-6176-061A-B426-00ABDED3D266}"/>
              </a:ext>
            </a:extLst>
          </p:cNvPr>
          <p:cNvCxnSpPr>
            <a:cxnSpLocks/>
          </p:cNvCxnSpPr>
          <p:nvPr/>
        </p:nvCxnSpPr>
        <p:spPr>
          <a:xfrm>
            <a:off x="7006900" y="4344008"/>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B6D01489-DECC-4DC4-A0DD-B1DCE3C1188E}"/>
              </a:ext>
            </a:extLst>
          </p:cNvPr>
          <p:cNvSpPr txBox="1"/>
          <p:nvPr/>
        </p:nvSpPr>
        <p:spPr>
          <a:xfrm>
            <a:off x="7044992" y="40240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75F48135-644B-96DA-7F24-FE4D6DA8D4FB}"/>
              </a:ext>
            </a:extLst>
          </p:cNvPr>
          <p:cNvCxnSpPr>
            <a:cxnSpLocks/>
            <a:endCxn id="58" idx="0"/>
          </p:cNvCxnSpPr>
          <p:nvPr/>
        </p:nvCxnSpPr>
        <p:spPr>
          <a:xfrm>
            <a:off x="7498572" y="4342540"/>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02FAE526-736B-ADCF-2FCF-5C1DC1B50A44}"/>
              </a:ext>
            </a:extLst>
          </p:cNvPr>
          <p:cNvSpPr txBox="1"/>
          <p:nvPr/>
        </p:nvSpPr>
        <p:spPr>
          <a:xfrm>
            <a:off x="4533325" y="15597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8B226463-E4E7-90A9-8ED7-B6D5610A734D}"/>
              </a:ext>
            </a:extLst>
          </p:cNvPr>
          <p:cNvCxnSpPr>
            <a:cxnSpLocks/>
          </p:cNvCxnSpPr>
          <p:nvPr/>
        </p:nvCxnSpPr>
        <p:spPr>
          <a:xfrm>
            <a:off x="4139828" y="19074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4882A14D-60F8-1B44-D6AF-749680F0FB59}"/>
              </a:ext>
            </a:extLst>
          </p:cNvPr>
          <p:cNvSpPr/>
          <p:nvPr/>
        </p:nvSpPr>
        <p:spPr>
          <a:xfrm>
            <a:off x="5417555" y="1636217"/>
            <a:ext cx="1091849" cy="566456"/>
          </a:xfrm>
          <a:prstGeom prst="rect">
            <a:avLst/>
          </a:prstGeom>
          <a:solidFill>
            <a:schemeClr val="accent5">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EC5712FB-9210-4AB0-8B70-A8A8C3FC1F98}"/>
              </a:ext>
            </a:extLst>
          </p:cNvPr>
          <p:cNvSpPr/>
          <p:nvPr/>
        </p:nvSpPr>
        <p:spPr>
          <a:xfrm>
            <a:off x="1605802" y="14948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DECDE3D-CD34-D667-D650-03F85986C0D9}"/>
                  </a:ext>
                </a:extLst>
              </p:cNvPr>
              <p:cNvSpPr txBox="1"/>
              <p:nvPr/>
            </p:nvSpPr>
            <p:spPr>
              <a:xfrm>
                <a:off x="1924178" y="17236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DDECDE3D-CD34-D667-D650-03F85986C0D9}"/>
                  </a:ext>
                </a:extLst>
              </p:cNvPr>
              <p:cNvSpPr txBox="1">
                <a:spLocks noRot="1" noChangeAspect="1" noMove="1" noResize="1" noEditPoints="1" noAdjustHandles="1" noChangeArrowheads="1" noChangeShapeType="1" noTextEdit="1"/>
              </p:cNvSpPr>
              <p:nvPr/>
            </p:nvSpPr>
            <p:spPr>
              <a:xfrm>
                <a:off x="1924178" y="17236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5A1BC409-53A5-A7FA-82CF-2D85ADCDE657}"/>
              </a:ext>
            </a:extLst>
          </p:cNvPr>
          <p:cNvSpPr/>
          <p:nvPr/>
        </p:nvSpPr>
        <p:spPr>
          <a:xfrm>
            <a:off x="1612659" y="27098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B4B88B3B-CE24-3B12-9AE8-3F1D5EC626BE}"/>
                  </a:ext>
                </a:extLst>
              </p:cNvPr>
              <p:cNvSpPr txBox="1"/>
              <p:nvPr/>
            </p:nvSpPr>
            <p:spPr>
              <a:xfrm>
                <a:off x="1931035" y="29386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B4B88B3B-CE24-3B12-9AE8-3F1D5EC626BE}"/>
                  </a:ext>
                </a:extLst>
              </p:cNvPr>
              <p:cNvSpPr txBox="1">
                <a:spLocks noRot="1" noChangeAspect="1" noMove="1" noResize="1" noEditPoints="1" noAdjustHandles="1" noChangeArrowheads="1" noChangeShapeType="1" noTextEdit="1"/>
              </p:cNvSpPr>
              <p:nvPr/>
            </p:nvSpPr>
            <p:spPr>
              <a:xfrm>
                <a:off x="1931035" y="29386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0DABD46B-7730-CEDA-17C2-045E3B75D1F2}"/>
              </a:ext>
            </a:extLst>
          </p:cNvPr>
          <p:cNvCxnSpPr>
            <a:cxnSpLocks/>
          </p:cNvCxnSpPr>
          <p:nvPr/>
        </p:nvCxnSpPr>
        <p:spPr>
          <a:xfrm>
            <a:off x="2895951" y="353821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D1C03E82-B5EF-AFF8-17CA-F12B8074F25C}"/>
              </a:ext>
            </a:extLst>
          </p:cNvPr>
          <p:cNvSpPr txBox="1"/>
          <p:nvPr/>
        </p:nvSpPr>
        <p:spPr>
          <a:xfrm>
            <a:off x="2895952" y="35126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05" name="流程图: 决策 104">
            <a:extLst>
              <a:ext uri="{FF2B5EF4-FFF2-40B4-BE49-F238E27FC236}">
                <a16:creationId xmlns:a16="http://schemas.microsoft.com/office/drawing/2014/main" id="{F0B18536-7BB9-EEC6-D87C-549073AF4CCD}"/>
              </a:ext>
            </a:extLst>
          </p:cNvPr>
          <p:cNvSpPr/>
          <p:nvPr/>
        </p:nvSpPr>
        <p:spPr>
          <a:xfrm>
            <a:off x="1621169" y="3930511"/>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7BDDA358-EADE-ED4F-FF68-B020C3941013}"/>
                  </a:ext>
                </a:extLst>
              </p:cNvPr>
              <p:cNvSpPr txBox="1"/>
              <p:nvPr/>
            </p:nvSpPr>
            <p:spPr>
              <a:xfrm>
                <a:off x="1979771" y="4050977"/>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06" name="文本框 105">
                <a:extLst>
                  <a:ext uri="{FF2B5EF4-FFF2-40B4-BE49-F238E27FC236}">
                    <a16:creationId xmlns:a16="http://schemas.microsoft.com/office/drawing/2014/main" id="{7BDDA358-EADE-ED4F-FF68-B020C3941013}"/>
                  </a:ext>
                </a:extLst>
              </p:cNvPr>
              <p:cNvSpPr txBox="1">
                <a:spLocks noRot="1" noChangeAspect="1" noMove="1" noResize="1" noEditPoints="1" noAdjustHandles="1" noChangeArrowheads="1" noChangeShapeType="1" noTextEdit="1"/>
              </p:cNvSpPr>
              <p:nvPr/>
            </p:nvSpPr>
            <p:spPr>
              <a:xfrm>
                <a:off x="1979771" y="4050977"/>
                <a:ext cx="1970638" cy="584775"/>
              </a:xfrm>
              <a:prstGeom prst="rect">
                <a:avLst/>
              </a:prstGeom>
              <a:blipFill>
                <a:blip r:embed="rId4"/>
                <a:stretch>
                  <a:fillRect b="-6316"/>
                </a:stretch>
              </a:blipFill>
            </p:spPr>
            <p:txBody>
              <a:bodyPr/>
              <a:lstStyle/>
              <a:p>
                <a:r>
                  <a:rPr lang="zh-CN" altLang="en-US">
                    <a:noFill/>
                  </a:rPr>
                  <a:t> </a:t>
                </a:r>
              </a:p>
            </p:txBody>
          </p:sp>
        </mc:Fallback>
      </mc:AlternateContent>
      <p:cxnSp>
        <p:nvCxnSpPr>
          <p:cNvPr id="107" name="直接箭头连接符 106">
            <a:extLst>
              <a:ext uri="{FF2B5EF4-FFF2-40B4-BE49-F238E27FC236}">
                <a16:creationId xmlns:a16="http://schemas.microsoft.com/office/drawing/2014/main" id="{952CEF90-7DA7-1C20-BD9D-59D2452BA467}"/>
              </a:ext>
            </a:extLst>
          </p:cNvPr>
          <p:cNvCxnSpPr>
            <a:cxnSpLocks/>
          </p:cNvCxnSpPr>
          <p:nvPr/>
        </p:nvCxnSpPr>
        <p:spPr>
          <a:xfrm>
            <a:off x="2902807" y="4760183"/>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8" name="文本框 107">
            <a:extLst>
              <a:ext uri="{FF2B5EF4-FFF2-40B4-BE49-F238E27FC236}">
                <a16:creationId xmlns:a16="http://schemas.microsoft.com/office/drawing/2014/main" id="{8EAE5A93-B95E-429B-970D-EF045B1AE2A6}"/>
              </a:ext>
            </a:extLst>
          </p:cNvPr>
          <p:cNvSpPr txBox="1"/>
          <p:nvPr/>
        </p:nvSpPr>
        <p:spPr>
          <a:xfrm>
            <a:off x="2902808" y="4734575"/>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C46D6FAA-0909-A1E6-E45B-F7F17487618F}"/>
              </a:ext>
            </a:extLst>
          </p:cNvPr>
          <p:cNvSpPr/>
          <p:nvPr/>
        </p:nvSpPr>
        <p:spPr>
          <a:xfrm>
            <a:off x="4474858" y="3929800"/>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86008E38-B9E0-03E8-125D-4A79D3D461EC}"/>
                  </a:ext>
                </a:extLst>
              </p:cNvPr>
              <p:cNvSpPr txBox="1"/>
              <p:nvPr/>
            </p:nvSpPr>
            <p:spPr>
              <a:xfrm>
                <a:off x="4833460" y="4050266"/>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86008E38-B9E0-03E8-125D-4A79D3D461EC}"/>
                  </a:ext>
                </a:extLst>
              </p:cNvPr>
              <p:cNvSpPr txBox="1">
                <a:spLocks noRot="1" noChangeAspect="1" noMove="1" noResize="1" noEditPoints="1" noAdjustHandles="1" noChangeArrowheads="1" noChangeShapeType="1" noTextEdit="1"/>
              </p:cNvSpPr>
              <p:nvPr/>
            </p:nvSpPr>
            <p:spPr>
              <a:xfrm>
                <a:off x="4833460" y="4050266"/>
                <a:ext cx="1970638" cy="584775"/>
              </a:xfrm>
              <a:prstGeom prst="rect">
                <a:avLst/>
              </a:prstGeom>
              <a:blipFill>
                <a:blip r:embed="rId5"/>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4A1B73CE-F278-341B-528E-D449A6CE16CC}"/>
              </a:ext>
            </a:extLst>
          </p:cNvPr>
          <p:cNvCxnSpPr>
            <a:cxnSpLocks/>
          </p:cNvCxnSpPr>
          <p:nvPr/>
        </p:nvCxnSpPr>
        <p:spPr>
          <a:xfrm>
            <a:off x="5756496" y="4759388"/>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27A207F1-9D0E-E7A2-010D-472ADF9EAB06}"/>
              </a:ext>
            </a:extLst>
          </p:cNvPr>
          <p:cNvSpPr txBox="1"/>
          <p:nvPr/>
        </p:nvSpPr>
        <p:spPr>
          <a:xfrm>
            <a:off x="5756497" y="4733780"/>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611DA8E6-E417-AFB2-ABDB-761FD46995EB}"/>
              </a:ext>
            </a:extLst>
          </p:cNvPr>
          <p:cNvSpPr/>
          <p:nvPr/>
        </p:nvSpPr>
        <p:spPr>
          <a:xfrm>
            <a:off x="2125248" y="5011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graphicFrame>
        <p:nvGraphicFramePr>
          <p:cNvPr id="121" name="表格 120">
            <a:extLst>
              <a:ext uri="{FF2B5EF4-FFF2-40B4-BE49-F238E27FC236}">
                <a16:creationId xmlns:a16="http://schemas.microsoft.com/office/drawing/2014/main" id="{FB2C58D2-A79A-F03A-45C6-D0C3745E155E}"/>
              </a:ext>
            </a:extLst>
          </p:cNvPr>
          <p:cNvGraphicFramePr>
            <a:graphicFrameLocks noGrp="1"/>
          </p:cNvGraphicFramePr>
          <p:nvPr>
            <p:extLst>
              <p:ext uri="{D42A27DB-BD31-4B8C-83A1-F6EECF244321}">
                <p14:modId xmlns:p14="http://schemas.microsoft.com/office/powerpoint/2010/main" val="1974297393"/>
              </p:ext>
            </p:extLst>
          </p:nvPr>
        </p:nvGraphicFramePr>
        <p:xfrm>
          <a:off x="7399745" y="1678667"/>
          <a:ext cx="4372119" cy="1669276"/>
        </p:xfrm>
        <a:graphic>
          <a:graphicData uri="http://schemas.openxmlformats.org/drawingml/2006/table">
            <a:tbl>
              <a:tblPr firstRow="1" bandRow="1">
                <a:tableStyleId>{5C22544A-7EE6-4342-B048-85BDC9FD1C3A}</a:tableStyleId>
              </a:tblPr>
              <a:tblGrid>
                <a:gridCol w="533594">
                  <a:extLst>
                    <a:ext uri="{9D8B030D-6E8A-4147-A177-3AD203B41FA5}">
                      <a16:colId xmlns:a16="http://schemas.microsoft.com/office/drawing/2014/main" val="584696900"/>
                    </a:ext>
                  </a:extLst>
                </a:gridCol>
                <a:gridCol w="1114375">
                  <a:extLst>
                    <a:ext uri="{9D8B030D-6E8A-4147-A177-3AD203B41FA5}">
                      <a16:colId xmlns:a16="http://schemas.microsoft.com/office/drawing/2014/main" val="3854733287"/>
                    </a:ext>
                  </a:extLst>
                </a:gridCol>
                <a:gridCol w="1428750">
                  <a:extLst>
                    <a:ext uri="{9D8B030D-6E8A-4147-A177-3AD203B41FA5}">
                      <a16:colId xmlns:a16="http://schemas.microsoft.com/office/drawing/2014/main" val="3478779620"/>
                    </a:ext>
                  </a:extLst>
                </a:gridCol>
                <a:gridCol w="1295400">
                  <a:extLst>
                    <a:ext uri="{9D8B030D-6E8A-4147-A177-3AD203B41FA5}">
                      <a16:colId xmlns:a16="http://schemas.microsoft.com/office/drawing/2014/main" val="2067409049"/>
                    </a:ext>
                  </a:extLst>
                </a:gridCol>
              </a:tblGrid>
              <a:tr h="297676">
                <a:tc>
                  <a:txBody>
                    <a:bodyPr/>
                    <a:lstStyle/>
                    <a:p>
                      <a:pPr algn="ctr"/>
                      <a:r>
                        <a:rPr lang="en-US" altLang="zh-CN" sz="1200" dirty="0">
                          <a:solidFill>
                            <a:schemeClr val="tx1"/>
                          </a:solidFill>
                        </a:rPr>
                        <a:t>Type</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a:t>
                      </a:r>
                      <a:r>
                        <a:rPr lang="zh-CN" altLang="en-US" sz="1200" dirty="0">
                          <a:solidFill>
                            <a:schemeClr val="tx1"/>
                          </a:solidFill>
                        </a:rPr>
                        <a:t>・</a:t>
                      </a:r>
                      <a:r>
                        <a:rPr lang="en-US" altLang="zh-CN" sz="1200" dirty="0">
                          <a:solidFill>
                            <a:schemeClr val="tx1"/>
                          </a:solidFill>
                        </a:rPr>
                        <a:t>B2 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B2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45126">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7834556"/>
                  </a:ext>
                </a:extLst>
              </a:tr>
              <a:tr h="245126">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45126">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45126">
                <a:tc>
                  <a:txBody>
                    <a:bodyPr/>
                    <a:lstStyle/>
                    <a:p>
                      <a:pPr algn="ctr"/>
                      <a:r>
                        <a:rPr lang="en-US" altLang="zh-CN" sz="1200" dirty="0">
                          <a:solidFill>
                            <a:schemeClr val="tx1"/>
                          </a:solidFill>
                        </a:rPr>
                        <a:t>S1</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4510732"/>
                  </a:ext>
                </a:extLst>
              </a:tr>
              <a:tr h="245126">
                <a:tc>
                  <a:txBody>
                    <a:bodyPr/>
                    <a:lstStyle/>
                    <a:p>
                      <a:pPr algn="ctr"/>
                      <a:r>
                        <a:rPr lang="en-US" altLang="zh-CN" sz="1200" dirty="0">
                          <a:solidFill>
                            <a:schemeClr val="tx1"/>
                          </a:solidFill>
                        </a:rPr>
                        <a:t>S2</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7508381"/>
                  </a:ext>
                </a:extLst>
              </a:tr>
            </a:tbl>
          </a:graphicData>
        </a:graphic>
      </p:graphicFrame>
    </p:spTree>
    <p:extLst>
      <p:ext uri="{BB962C8B-B14F-4D97-AF65-F5344CB8AC3E}">
        <p14:creationId xmlns:p14="http://schemas.microsoft.com/office/powerpoint/2010/main" val="37680543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DBE953-9204-B9AA-90F6-9A19DE66A59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DFEE18-9185-FE72-08B4-133BD8FED229}"/>
              </a:ext>
            </a:extLst>
          </p:cNvPr>
          <p:cNvSpPr>
            <a:spLocks noGrp="1"/>
          </p:cNvSpPr>
          <p:nvPr>
            <p:ph type="sldNum" sz="quarter" idx="12"/>
          </p:nvPr>
        </p:nvSpPr>
        <p:spPr/>
        <p:txBody>
          <a:bodyPr/>
          <a:lstStyle/>
          <a:p>
            <a:fld id="{8D04ACF1-8115-4F2A-BC52-125D9799F304}" type="slidenum">
              <a:rPr lang="zh-CN" altLang="en-US" smtClean="0"/>
              <a:t>77</a:t>
            </a:fld>
            <a:endParaRPr lang="zh-CN" altLang="en-US"/>
          </a:p>
        </p:txBody>
      </p:sp>
      <p:cxnSp>
        <p:nvCxnSpPr>
          <p:cNvPr id="24" name="直接箭头连接符 23">
            <a:extLst>
              <a:ext uri="{FF2B5EF4-FFF2-40B4-BE49-F238E27FC236}">
                <a16:creationId xmlns:a16="http://schemas.microsoft.com/office/drawing/2014/main" id="{B7316370-DDD0-4EB5-F639-A0D8D68964E0}"/>
              </a:ext>
            </a:extLst>
          </p:cNvPr>
          <p:cNvCxnSpPr>
            <a:cxnSpLocks/>
          </p:cNvCxnSpPr>
          <p:nvPr/>
        </p:nvCxnSpPr>
        <p:spPr>
          <a:xfrm>
            <a:off x="2646649" y="14105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05AE5BEB-C438-15ED-AF54-8D358DD1817D}"/>
              </a:ext>
            </a:extLst>
          </p:cNvPr>
          <p:cNvCxnSpPr>
            <a:cxnSpLocks/>
            <a:stCxn id="95" idx="2"/>
          </p:cNvCxnSpPr>
          <p:nvPr/>
        </p:nvCxnSpPr>
        <p:spPr>
          <a:xfrm>
            <a:off x="2639791" y="26681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C4162CD1-CC46-5C05-60B9-3BA490EBA667}"/>
              </a:ext>
            </a:extLst>
          </p:cNvPr>
          <p:cNvSpPr/>
          <p:nvPr/>
        </p:nvSpPr>
        <p:spPr>
          <a:xfrm>
            <a:off x="2109233" y="5155633"/>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 Type</a:t>
            </a:r>
            <a:endParaRPr lang="zh-CN" altLang="en-US" dirty="0"/>
          </a:p>
        </p:txBody>
      </p:sp>
      <p:sp>
        <p:nvSpPr>
          <p:cNvPr id="45" name="矩形 44">
            <a:extLst>
              <a:ext uri="{FF2B5EF4-FFF2-40B4-BE49-F238E27FC236}">
                <a16:creationId xmlns:a16="http://schemas.microsoft.com/office/drawing/2014/main" id="{F1C975C5-4D5E-71CA-28CF-BCDDC5B547BC}"/>
              </a:ext>
            </a:extLst>
          </p:cNvPr>
          <p:cNvSpPr/>
          <p:nvPr/>
        </p:nvSpPr>
        <p:spPr>
          <a:xfrm>
            <a:off x="5066920" y="5151989"/>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1A1C12D8-8D49-9387-3B44-52E833D4449F}"/>
              </a:ext>
            </a:extLst>
          </p:cNvPr>
          <p:cNvSpPr txBox="1"/>
          <p:nvPr/>
        </p:nvSpPr>
        <p:spPr>
          <a:xfrm>
            <a:off x="2639792" y="2642513"/>
            <a:ext cx="523868" cy="338554"/>
          </a:xfrm>
          <a:prstGeom prst="rect">
            <a:avLst/>
          </a:prstGeom>
          <a:noFill/>
        </p:spPr>
        <p:txBody>
          <a:bodyPr wrap="square" rtlCol="0">
            <a:spAutoFit/>
          </a:bodyPr>
          <a:lstStyle/>
          <a:p>
            <a:r>
              <a:rPr lang="en-US" altLang="zh-CN" sz="1600" dirty="0"/>
              <a:t>Yes</a:t>
            </a:r>
            <a:endParaRPr lang="zh-CN" altLang="en-US" sz="1600" dirty="0"/>
          </a:p>
        </p:txBody>
      </p:sp>
      <p:cxnSp>
        <p:nvCxnSpPr>
          <p:cNvPr id="55" name="直接连接符 54">
            <a:extLst>
              <a:ext uri="{FF2B5EF4-FFF2-40B4-BE49-F238E27FC236}">
                <a16:creationId xmlns:a16="http://schemas.microsoft.com/office/drawing/2014/main" id="{FAF967DA-2817-58F4-84C0-766848CCAB44}"/>
              </a:ext>
            </a:extLst>
          </p:cNvPr>
          <p:cNvCxnSpPr>
            <a:cxnSpLocks/>
          </p:cNvCxnSpPr>
          <p:nvPr/>
        </p:nvCxnSpPr>
        <p:spPr>
          <a:xfrm>
            <a:off x="3908696" y="3471585"/>
            <a:ext cx="1697292"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811B16FF-63B9-B2AF-E01E-9D72DEF73724}"/>
              </a:ext>
            </a:extLst>
          </p:cNvPr>
          <p:cNvSpPr txBox="1"/>
          <p:nvPr/>
        </p:nvSpPr>
        <p:spPr>
          <a:xfrm>
            <a:off x="4458481" y="3146429"/>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58" name="矩形 57">
            <a:extLst>
              <a:ext uri="{FF2B5EF4-FFF2-40B4-BE49-F238E27FC236}">
                <a16:creationId xmlns:a16="http://schemas.microsoft.com/office/drawing/2014/main" id="{3B685331-880F-7D66-F7FC-18487B1905B3}"/>
              </a:ext>
            </a:extLst>
          </p:cNvPr>
          <p:cNvSpPr/>
          <p:nvPr/>
        </p:nvSpPr>
        <p:spPr>
          <a:xfrm>
            <a:off x="6802139" y="5151989"/>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2431A6C8-1DC9-F76B-210E-1D22C4BCB413}"/>
              </a:ext>
            </a:extLst>
          </p:cNvPr>
          <p:cNvCxnSpPr>
            <a:cxnSpLocks/>
          </p:cNvCxnSpPr>
          <p:nvPr/>
        </p:nvCxnSpPr>
        <p:spPr>
          <a:xfrm>
            <a:off x="6856392" y="4336655"/>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11D16AF6-8404-F0C5-7A5C-1C3241A4F7D1}"/>
              </a:ext>
            </a:extLst>
          </p:cNvPr>
          <p:cNvSpPr txBox="1"/>
          <p:nvPr/>
        </p:nvSpPr>
        <p:spPr>
          <a:xfrm>
            <a:off x="6894484" y="401673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F3BA52F3-AF18-B40C-3F28-EFC9DDCBD091}"/>
              </a:ext>
            </a:extLst>
          </p:cNvPr>
          <p:cNvCxnSpPr>
            <a:cxnSpLocks/>
            <a:endCxn id="58" idx="0"/>
          </p:cNvCxnSpPr>
          <p:nvPr/>
        </p:nvCxnSpPr>
        <p:spPr>
          <a:xfrm>
            <a:off x="7348064" y="4335187"/>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FA254467-FC1A-AF79-A65A-BE0122BFAC54}"/>
              </a:ext>
            </a:extLst>
          </p:cNvPr>
          <p:cNvSpPr txBox="1"/>
          <p:nvPr/>
        </p:nvSpPr>
        <p:spPr>
          <a:xfrm>
            <a:off x="4285675" y="19026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163CFEEC-7FC3-AA9F-2D8E-CAFEB8BE11DB}"/>
              </a:ext>
            </a:extLst>
          </p:cNvPr>
          <p:cNvCxnSpPr>
            <a:cxnSpLocks/>
          </p:cNvCxnSpPr>
          <p:nvPr/>
        </p:nvCxnSpPr>
        <p:spPr>
          <a:xfrm>
            <a:off x="3892178" y="22503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D5EE46B4-3DFA-ED22-2DD4-E09E245415F1}"/>
              </a:ext>
            </a:extLst>
          </p:cNvPr>
          <p:cNvSpPr/>
          <p:nvPr/>
        </p:nvSpPr>
        <p:spPr>
          <a:xfrm>
            <a:off x="5169905" y="1979117"/>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CACD08E8-46B3-62C0-4804-6FBEAD888FF6}"/>
              </a:ext>
            </a:extLst>
          </p:cNvPr>
          <p:cNvSpPr/>
          <p:nvPr/>
        </p:nvSpPr>
        <p:spPr>
          <a:xfrm>
            <a:off x="1358152" y="18377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864428A3-3766-61CF-F976-FA74D4A6AA0C}"/>
                  </a:ext>
                </a:extLst>
              </p:cNvPr>
              <p:cNvSpPr txBox="1"/>
              <p:nvPr/>
            </p:nvSpPr>
            <p:spPr>
              <a:xfrm>
                <a:off x="1676528" y="20665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864428A3-3766-61CF-F976-FA74D4A6AA0C}"/>
                  </a:ext>
                </a:extLst>
              </p:cNvPr>
              <p:cNvSpPr txBox="1">
                <a:spLocks noRot="1" noChangeAspect="1" noMove="1" noResize="1" noEditPoints="1" noAdjustHandles="1" noChangeArrowheads="1" noChangeShapeType="1" noTextEdit="1"/>
              </p:cNvSpPr>
              <p:nvPr/>
            </p:nvSpPr>
            <p:spPr>
              <a:xfrm>
                <a:off x="1676528" y="20665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9A618B03-9A44-980A-D9C7-3C5A36FAC2BA}"/>
              </a:ext>
            </a:extLst>
          </p:cNvPr>
          <p:cNvSpPr/>
          <p:nvPr/>
        </p:nvSpPr>
        <p:spPr>
          <a:xfrm>
            <a:off x="1365009" y="30527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810E0A9-FC1E-8224-BF04-4F2CE07AD942}"/>
                  </a:ext>
                </a:extLst>
              </p:cNvPr>
              <p:cNvSpPr txBox="1"/>
              <p:nvPr/>
            </p:nvSpPr>
            <p:spPr>
              <a:xfrm>
                <a:off x="1683385" y="32815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4810E0A9-FC1E-8224-BF04-4F2CE07AD942}"/>
                  </a:ext>
                </a:extLst>
              </p:cNvPr>
              <p:cNvSpPr txBox="1">
                <a:spLocks noRot="1" noChangeAspect="1" noMove="1" noResize="1" noEditPoints="1" noAdjustHandles="1" noChangeArrowheads="1" noChangeShapeType="1" noTextEdit="1"/>
              </p:cNvSpPr>
              <p:nvPr/>
            </p:nvSpPr>
            <p:spPr>
              <a:xfrm>
                <a:off x="1683385" y="32815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BCA8B1FC-C91B-BBC9-C2A2-2801FC7E1BC8}"/>
              </a:ext>
            </a:extLst>
          </p:cNvPr>
          <p:cNvCxnSpPr>
            <a:cxnSpLocks/>
            <a:endCxn id="40" idx="0"/>
          </p:cNvCxnSpPr>
          <p:nvPr/>
        </p:nvCxnSpPr>
        <p:spPr>
          <a:xfrm>
            <a:off x="2648301" y="3881115"/>
            <a:ext cx="6857" cy="127451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F42F1A69-7106-433D-AECB-1619273E41D5}"/>
              </a:ext>
            </a:extLst>
          </p:cNvPr>
          <p:cNvSpPr txBox="1"/>
          <p:nvPr/>
        </p:nvSpPr>
        <p:spPr>
          <a:xfrm>
            <a:off x="2648302" y="38555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55CE5279-389E-FA37-5D82-4D54557575EC}"/>
              </a:ext>
            </a:extLst>
          </p:cNvPr>
          <p:cNvSpPr/>
          <p:nvPr/>
        </p:nvSpPr>
        <p:spPr>
          <a:xfrm>
            <a:off x="4324350" y="3922447"/>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F6D8EED-780E-258C-CB2B-69FB031E3C32}"/>
                  </a:ext>
                </a:extLst>
              </p:cNvPr>
              <p:cNvSpPr txBox="1"/>
              <p:nvPr/>
            </p:nvSpPr>
            <p:spPr>
              <a:xfrm>
                <a:off x="4682952" y="4042913"/>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AF6D8EED-780E-258C-CB2B-69FB031E3C32}"/>
                  </a:ext>
                </a:extLst>
              </p:cNvPr>
              <p:cNvSpPr txBox="1">
                <a:spLocks noRot="1" noChangeAspect="1" noMove="1" noResize="1" noEditPoints="1" noAdjustHandles="1" noChangeArrowheads="1" noChangeShapeType="1" noTextEdit="1"/>
              </p:cNvSpPr>
              <p:nvPr/>
            </p:nvSpPr>
            <p:spPr>
              <a:xfrm>
                <a:off x="4682952" y="4042913"/>
                <a:ext cx="1970638" cy="584775"/>
              </a:xfrm>
              <a:prstGeom prst="rect">
                <a:avLst/>
              </a:prstGeom>
              <a:blipFill>
                <a:blip r:embed="rId4"/>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2D6EE78C-2698-B6D7-0798-3E2FFD7073F9}"/>
              </a:ext>
            </a:extLst>
          </p:cNvPr>
          <p:cNvCxnSpPr>
            <a:cxnSpLocks/>
          </p:cNvCxnSpPr>
          <p:nvPr/>
        </p:nvCxnSpPr>
        <p:spPr>
          <a:xfrm>
            <a:off x="5605988" y="475203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337290A8-13B1-6418-3CAE-29FD6D176EC5}"/>
              </a:ext>
            </a:extLst>
          </p:cNvPr>
          <p:cNvSpPr txBox="1"/>
          <p:nvPr/>
        </p:nvSpPr>
        <p:spPr>
          <a:xfrm>
            <a:off x="5605989" y="472642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72027101-463A-50B6-8BFE-4F9AA719B388}"/>
              </a:ext>
            </a:extLst>
          </p:cNvPr>
          <p:cNvSpPr/>
          <p:nvPr/>
        </p:nvSpPr>
        <p:spPr>
          <a:xfrm>
            <a:off x="1877598" y="8440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cxnSp>
        <p:nvCxnSpPr>
          <p:cNvPr id="5" name="直接箭头连接符 4">
            <a:extLst>
              <a:ext uri="{FF2B5EF4-FFF2-40B4-BE49-F238E27FC236}">
                <a16:creationId xmlns:a16="http://schemas.microsoft.com/office/drawing/2014/main" id="{6434A330-1F57-4C5F-EFA7-9A6531180780}"/>
              </a:ext>
            </a:extLst>
          </p:cNvPr>
          <p:cNvCxnSpPr>
            <a:cxnSpLocks/>
          </p:cNvCxnSpPr>
          <p:nvPr/>
        </p:nvCxnSpPr>
        <p:spPr>
          <a:xfrm>
            <a:off x="5597479" y="3458188"/>
            <a:ext cx="3428" cy="45958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01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F88640-9876-3DBF-EE5F-7084338ED63D}"/>
            </a:ext>
          </a:extLst>
        </p:cNvPr>
        <p:cNvGrpSpPr/>
        <p:nvPr/>
      </p:nvGrpSpPr>
      <p:grpSpPr>
        <a:xfrm>
          <a:off x="0" y="0"/>
          <a:ext cx="0" cy="0"/>
          <a:chOff x="0" y="0"/>
          <a:chExt cx="0" cy="0"/>
        </a:xfrm>
      </p:grpSpPr>
      <p:pic>
        <p:nvPicPr>
          <p:cNvPr id="17" name="图片 16" descr="图片包含 背景图案&#10;&#10;AI 生成的内容可能不正确。">
            <a:extLst>
              <a:ext uri="{FF2B5EF4-FFF2-40B4-BE49-F238E27FC236}">
                <a16:creationId xmlns:a16="http://schemas.microsoft.com/office/drawing/2014/main" id="{8A32D44F-FB4E-6E34-4F23-24D84EA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97865" cy="4843689"/>
          </a:xfrm>
          <a:prstGeom prst="rect">
            <a:avLst/>
          </a:prstGeom>
        </p:spPr>
      </p:pic>
      <p:sp>
        <p:nvSpPr>
          <p:cNvPr id="2" name="灯片编号占位符 1">
            <a:extLst>
              <a:ext uri="{FF2B5EF4-FFF2-40B4-BE49-F238E27FC236}">
                <a16:creationId xmlns:a16="http://schemas.microsoft.com/office/drawing/2014/main" id="{80D47A8A-A217-2805-3D46-EFE5B9CDAA44}"/>
              </a:ext>
            </a:extLst>
          </p:cNvPr>
          <p:cNvSpPr>
            <a:spLocks noGrp="1"/>
          </p:cNvSpPr>
          <p:nvPr>
            <p:ph type="sldNum" sz="quarter" idx="12"/>
          </p:nvPr>
        </p:nvSpPr>
        <p:spPr/>
        <p:txBody>
          <a:bodyPr/>
          <a:lstStyle/>
          <a:p>
            <a:fld id="{8D04ACF1-8115-4F2A-BC52-125D9799F304}" type="slidenum">
              <a:rPr lang="zh-CN" altLang="en-US" smtClean="0"/>
              <a:t>78</a:t>
            </a:fld>
            <a:endParaRPr lang="zh-CN" altLang="en-US"/>
          </a:p>
        </p:txBody>
      </p:sp>
      <p:pic>
        <p:nvPicPr>
          <p:cNvPr id="3" name="图片 2" descr="卡通人物&#10;&#10;AI 生成的内容可能不正确。">
            <a:extLst>
              <a:ext uri="{FF2B5EF4-FFF2-40B4-BE49-F238E27FC236}">
                <a16:creationId xmlns:a16="http://schemas.microsoft.com/office/drawing/2014/main" id="{B60B67AA-F8CD-46DE-4FE6-D3DE188C2E3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922"/>
                    </a14:imgEffect>
                    <a14:imgEffect>
                      <a14:saturation sat="117000"/>
                    </a14:imgEffect>
                    <a14:imgEffect>
                      <a14:brightnessContrast bright="12000" contrast="32000"/>
                    </a14:imgEffect>
                  </a14:imgLayer>
                </a14:imgProps>
              </a:ext>
            </a:extLst>
          </a:blip>
          <a:srcRect l="18802" r="26133" b="41022"/>
          <a:stretch>
            <a:fillRect/>
          </a:stretch>
        </p:blipFill>
        <p:spPr>
          <a:xfrm>
            <a:off x="234779" y="1054295"/>
            <a:ext cx="2902856" cy="3109121"/>
          </a:xfrm>
          <a:prstGeom prst="rect">
            <a:avLst/>
          </a:prstGeom>
        </p:spPr>
      </p:pic>
      <p:pic>
        <p:nvPicPr>
          <p:cNvPr id="4" name="图片 3" descr="图片包含 饼图&#10;&#10;AI 生成的内容可能不正确。">
            <a:extLst>
              <a:ext uri="{FF2B5EF4-FFF2-40B4-BE49-F238E27FC236}">
                <a16:creationId xmlns:a16="http://schemas.microsoft.com/office/drawing/2014/main" id="{64F94DDC-D53E-B606-F214-34E073D8F119}"/>
              </a:ext>
            </a:extLst>
          </p:cNvPr>
          <p:cNvPicPr>
            <a:picLocks noChangeAspect="1"/>
          </p:cNvPicPr>
          <p:nvPr/>
        </p:nvPicPr>
        <p:blipFill>
          <a:blip r:embed="rId5">
            <a:extLst>
              <a:ext uri="{28A0092B-C50C-407E-A947-70E740481C1C}">
                <a14:useLocalDpi xmlns:a14="http://schemas.microsoft.com/office/drawing/2010/main" val="0"/>
              </a:ext>
            </a:extLst>
          </a:blip>
          <a:srcRect l="10000" t="4553" r="5926" b="6153"/>
          <a:stretch>
            <a:fillRect/>
          </a:stretch>
        </p:blipFill>
        <p:spPr>
          <a:xfrm>
            <a:off x="2520062" y="183651"/>
            <a:ext cx="1487724" cy="1521576"/>
          </a:xfrm>
          <a:prstGeom prst="ellipse">
            <a:avLst/>
          </a:prstGeom>
          <a:ln w="41275">
            <a:solidFill>
              <a:schemeClr val="accent2">
                <a:lumMod val="75000"/>
              </a:schemeClr>
            </a:solidFill>
          </a:ln>
        </p:spPr>
      </p:pic>
      <p:pic>
        <p:nvPicPr>
          <p:cNvPr id="5" name="图片 4">
            <a:extLst>
              <a:ext uri="{FF2B5EF4-FFF2-40B4-BE49-F238E27FC236}">
                <a16:creationId xmlns:a16="http://schemas.microsoft.com/office/drawing/2014/main" id="{7ECEB48D-EFD4-0505-0CED-14F31B21E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3074" y="670667"/>
            <a:ext cx="342821" cy="181795"/>
          </a:xfrm>
          <a:prstGeom prst="rect">
            <a:avLst/>
          </a:prstGeom>
        </p:spPr>
      </p:pic>
      <p:pic>
        <p:nvPicPr>
          <p:cNvPr id="6" name="图片 5">
            <a:extLst>
              <a:ext uri="{FF2B5EF4-FFF2-40B4-BE49-F238E27FC236}">
                <a16:creationId xmlns:a16="http://schemas.microsoft.com/office/drawing/2014/main" id="{279DBF69-4780-0334-09EA-B6A2996CCF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6568" y="776598"/>
            <a:ext cx="342821" cy="181795"/>
          </a:xfrm>
          <a:prstGeom prst="rect">
            <a:avLst/>
          </a:prstGeom>
        </p:spPr>
      </p:pic>
      <p:pic>
        <p:nvPicPr>
          <p:cNvPr id="7" name="图片 6" descr="卡通人物&#10;&#10;AI 生成的内容可能不正确。">
            <a:extLst>
              <a:ext uri="{FF2B5EF4-FFF2-40B4-BE49-F238E27FC236}">
                <a16:creationId xmlns:a16="http://schemas.microsoft.com/office/drawing/2014/main" id="{A8B74AC9-F209-279F-F7D2-AA67CE58C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2024" y="1757092"/>
            <a:ext cx="1439972" cy="1471736"/>
          </a:xfrm>
          <a:prstGeom prst="ellipse">
            <a:avLst/>
          </a:prstGeom>
          <a:ln w="41275">
            <a:solidFill>
              <a:schemeClr val="accent2">
                <a:lumMod val="75000"/>
              </a:schemeClr>
            </a:solidFill>
          </a:ln>
        </p:spPr>
      </p:pic>
      <p:pic>
        <p:nvPicPr>
          <p:cNvPr id="8" name="图片 7" descr="图标&#10;&#10;AI 生成的内容可能不正确。">
            <a:extLst>
              <a:ext uri="{FF2B5EF4-FFF2-40B4-BE49-F238E27FC236}">
                <a16:creationId xmlns:a16="http://schemas.microsoft.com/office/drawing/2014/main" id="{32E055D8-2849-4034-810E-5478831C8A94}"/>
              </a:ext>
            </a:extLst>
          </p:cNvPr>
          <p:cNvPicPr>
            <a:picLocks noChangeAspect="1"/>
          </p:cNvPicPr>
          <p:nvPr/>
        </p:nvPicPr>
        <p:blipFill>
          <a:blip r:embed="rId8">
            <a:extLst>
              <a:ext uri="{28A0092B-C50C-407E-A947-70E740481C1C}">
                <a14:useLocalDpi xmlns:a14="http://schemas.microsoft.com/office/drawing/2010/main" val="0"/>
              </a:ext>
            </a:extLst>
          </a:blip>
          <a:srcRect l="5273" t="5452"/>
          <a:stretch>
            <a:fillRect/>
          </a:stretch>
        </p:blipFill>
        <p:spPr>
          <a:xfrm>
            <a:off x="2203309" y="3154928"/>
            <a:ext cx="1412306" cy="1365034"/>
          </a:xfrm>
          <a:prstGeom prst="ellipse">
            <a:avLst/>
          </a:prstGeom>
          <a:ln w="41275">
            <a:solidFill>
              <a:schemeClr val="accent2">
                <a:lumMod val="75000"/>
              </a:schemeClr>
            </a:solidFill>
          </a:ln>
        </p:spPr>
      </p:pic>
      <p:cxnSp>
        <p:nvCxnSpPr>
          <p:cNvPr id="9" name="直线连接符 8">
            <a:extLst>
              <a:ext uri="{FF2B5EF4-FFF2-40B4-BE49-F238E27FC236}">
                <a16:creationId xmlns:a16="http://schemas.microsoft.com/office/drawing/2014/main" id="{BBD466CD-EF94-351C-83C4-66F360666DC8}"/>
              </a:ext>
            </a:extLst>
          </p:cNvPr>
          <p:cNvCxnSpPr>
            <a:cxnSpLocks/>
          </p:cNvCxnSpPr>
          <p:nvPr/>
        </p:nvCxnSpPr>
        <p:spPr>
          <a:xfrm>
            <a:off x="2306876" y="2802673"/>
            <a:ext cx="224572" cy="415747"/>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DE99D988-6038-6240-3AA0-A69269A6B27E}"/>
              </a:ext>
            </a:extLst>
          </p:cNvPr>
          <p:cNvCxnSpPr>
            <a:cxnSpLocks/>
          </p:cNvCxnSpPr>
          <p:nvPr/>
        </p:nvCxnSpPr>
        <p:spPr>
          <a:xfrm>
            <a:off x="2537139" y="2455376"/>
            <a:ext cx="552683" cy="1879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直线连接符 10">
            <a:extLst>
              <a:ext uri="{FF2B5EF4-FFF2-40B4-BE49-F238E27FC236}">
                <a16:creationId xmlns:a16="http://schemas.microsoft.com/office/drawing/2014/main" id="{2BE2B156-552D-0D11-D8B8-7C5C4B8FF9E6}"/>
              </a:ext>
            </a:extLst>
          </p:cNvPr>
          <p:cNvCxnSpPr>
            <a:cxnSpLocks/>
          </p:cNvCxnSpPr>
          <p:nvPr/>
        </p:nvCxnSpPr>
        <p:spPr>
          <a:xfrm flipH="1">
            <a:off x="2306876" y="1376696"/>
            <a:ext cx="313859" cy="30690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88675E0F-0EEC-F532-6D3D-DF12C487DE43}"/>
              </a:ext>
            </a:extLst>
          </p:cNvPr>
          <p:cNvSpPr txBox="1"/>
          <p:nvPr/>
        </p:nvSpPr>
        <p:spPr>
          <a:xfrm>
            <a:off x="2741184" y="1116395"/>
            <a:ext cx="1045479" cy="584775"/>
          </a:xfrm>
          <a:prstGeom prst="rect">
            <a:avLst/>
          </a:prstGeom>
          <a:noFill/>
        </p:spPr>
        <p:txBody>
          <a:bodyPr wrap="none" rtlCol="0">
            <a:spAutoFit/>
          </a:bodyPr>
          <a:lstStyle/>
          <a:p>
            <a:pPr algn="ctr"/>
            <a:r>
              <a:rPr kumimoji="1" lang="en-US" altLang="zh-CN" sz="1600" b="1" dirty="0"/>
              <a:t>Ischemic</a:t>
            </a:r>
          </a:p>
          <a:p>
            <a:pPr algn="ctr"/>
            <a:r>
              <a:rPr kumimoji="1" lang="en-US" altLang="zh-CN" sz="1600" b="1" dirty="0"/>
              <a:t>Stroke</a:t>
            </a:r>
            <a:endParaRPr kumimoji="1" lang="zh-CN" altLang="en-US" sz="1600" b="1" dirty="0"/>
          </a:p>
        </p:txBody>
      </p:sp>
      <p:sp>
        <p:nvSpPr>
          <p:cNvPr id="13" name="文本框 12">
            <a:extLst>
              <a:ext uri="{FF2B5EF4-FFF2-40B4-BE49-F238E27FC236}">
                <a16:creationId xmlns:a16="http://schemas.microsoft.com/office/drawing/2014/main" id="{D947B47C-D987-6F64-5B31-C63783D7AACB}"/>
              </a:ext>
            </a:extLst>
          </p:cNvPr>
          <p:cNvSpPr txBox="1"/>
          <p:nvPr/>
        </p:nvSpPr>
        <p:spPr>
          <a:xfrm>
            <a:off x="3140650" y="2644053"/>
            <a:ext cx="1401346" cy="584775"/>
          </a:xfrm>
          <a:prstGeom prst="rect">
            <a:avLst/>
          </a:prstGeom>
          <a:noFill/>
        </p:spPr>
        <p:txBody>
          <a:bodyPr wrap="none" rtlCol="0">
            <a:spAutoFit/>
          </a:bodyPr>
          <a:lstStyle/>
          <a:p>
            <a:pPr algn="ctr"/>
            <a:r>
              <a:rPr kumimoji="1" lang="en-US" altLang="zh-CN" sz="1600" b="1" dirty="0"/>
              <a:t>Hemorrhagic</a:t>
            </a:r>
          </a:p>
          <a:p>
            <a:pPr algn="ctr"/>
            <a:r>
              <a:rPr kumimoji="1" lang="en-US" altLang="zh-CN" sz="1600" b="1" dirty="0"/>
              <a:t>Stroke</a:t>
            </a:r>
            <a:endParaRPr kumimoji="1" lang="zh-CN" altLang="en-US" sz="1600" b="1" dirty="0"/>
          </a:p>
        </p:txBody>
      </p:sp>
      <p:sp>
        <p:nvSpPr>
          <p:cNvPr id="14" name="文本框 13">
            <a:extLst>
              <a:ext uri="{FF2B5EF4-FFF2-40B4-BE49-F238E27FC236}">
                <a16:creationId xmlns:a16="http://schemas.microsoft.com/office/drawing/2014/main" id="{802A6D06-9D11-F51D-36C5-A8CDE08E8FC5}"/>
              </a:ext>
            </a:extLst>
          </p:cNvPr>
          <p:cNvSpPr txBox="1"/>
          <p:nvPr/>
        </p:nvSpPr>
        <p:spPr>
          <a:xfrm>
            <a:off x="2331339" y="4087736"/>
            <a:ext cx="1128579" cy="338554"/>
          </a:xfrm>
          <a:prstGeom prst="rect">
            <a:avLst/>
          </a:prstGeom>
          <a:noFill/>
        </p:spPr>
        <p:txBody>
          <a:bodyPr wrap="none" rtlCol="0">
            <a:spAutoFit/>
          </a:bodyPr>
          <a:lstStyle/>
          <a:p>
            <a:pPr algn="ctr"/>
            <a:r>
              <a:rPr kumimoji="1" lang="en-US" altLang="zh-CN" sz="1600" b="1" dirty="0"/>
              <a:t>Aneurysm</a:t>
            </a:r>
            <a:endParaRPr kumimoji="1" lang="zh-CN" altLang="en-US" sz="1600" b="1" dirty="0"/>
          </a:p>
        </p:txBody>
      </p:sp>
      <p:pic>
        <p:nvPicPr>
          <p:cNvPr id="15" name="图片 14" descr="木桌子上&#10;&#10;AI 生成的内容可能不正确。">
            <a:extLst>
              <a:ext uri="{FF2B5EF4-FFF2-40B4-BE49-F238E27FC236}">
                <a16:creationId xmlns:a16="http://schemas.microsoft.com/office/drawing/2014/main" id="{F200A555-1E2F-C65B-374D-D4FA9BFF9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1278" y="706096"/>
            <a:ext cx="246021" cy="176631"/>
          </a:xfrm>
          <a:prstGeom prst="rect">
            <a:avLst/>
          </a:prstGeom>
        </p:spPr>
      </p:pic>
      <p:pic>
        <p:nvPicPr>
          <p:cNvPr id="16" name="图片 15" descr="徽标&#10;&#10;AI 生成的内容可能不正确。">
            <a:extLst>
              <a:ext uri="{FF2B5EF4-FFF2-40B4-BE49-F238E27FC236}">
                <a16:creationId xmlns:a16="http://schemas.microsoft.com/office/drawing/2014/main" id="{EE87A1D6-4CA2-1E20-D872-B6EABC1ED544}"/>
              </a:ext>
            </a:extLst>
          </p:cNvPr>
          <p:cNvPicPr>
            <a:picLocks noChangeAspect="1"/>
          </p:cNvPicPr>
          <p:nvPr/>
        </p:nvPicPr>
        <p:blipFill>
          <a:blip r:embed="rId10">
            <a:extLst>
              <a:ext uri="{28A0092B-C50C-407E-A947-70E740481C1C}">
                <a14:useLocalDpi xmlns:a14="http://schemas.microsoft.com/office/drawing/2010/main" val="0"/>
              </a:ext>
            </a:extLst>
          </a:blip>
          <a:srcRect t="1995" r="66085"/>
          <a:stretch>
            <a:fillRect/>
          </a:stretch>
        </p:blipFill>
        <p:spPr>
          <a:xfrm>
            <a:off x="6136411" y="987072"/>
            <a:ext cx="1109703" cy="1059693"/>
          </a:xfrm>
          <a:prstGeom prst="rect">
            <a:avLst/>
          </a:prstGeom>
        </p:spPr>
      </p:pic>
      <p:pic>
        <p:nvPicPr>
          <p:cNvPr id="18" name="图片 17" descr="徽标&#10;&#10;AI 生成的内容可能不正确。">
            <a:extLst>
              <a:ext uri="{FF2B5EF4-FFF2-40B4-BE49-F238E27FC236}">
                <a16:creationId xmlns:a16="http://schemas.microsoft.com/office/drawing/2014/main" id="{40170C39-B056-9F38-B2C6-A9E1D75D958C}"/>
              </a:ext>
            </a:extLst>
          </p:cNvPr>
          <p:cNvPicPr>
            <a:picLocks noChangeAspect="1"/>
          </p:cNvPicPr>
          <p:nvPr/>
        </p:nvPicPr>
        <p:blipFill>
          <a:blip r:embed="rId10">
            <a:extLst>
              <a:ext uri="{28A0092B-C50C-407E-A947-70E740481C1C}">
                <a14:useLocalDpi xmlns:a14="http://schemas.microsoft.com/office/drawing/2010/main" val="0"/>
              </a:ext>
            </a:extLst>
          </a:blip>
          <a:srcRect l="66957" t="1997" r="-872"/>
          <a:stretch>
            <a:fillRect/>
          </a:stretch>
        </p:blipFill>
        <p:spPr>
          <a:xfrm>
            <a:off x="7624563" y="987072"/>
            <a:ext cx="1109703" cy="1059693"/>
          </a:xfrm>
          <a:prstGeom prst="rect">
            <a:avLst/>
          </a:prstGeom>
        </p:spPr>
      </p:pic>
      <p:sp>
        <p:nvSpPr>
          <p:cNvPr id="19" name="右箭头 18">
            <a:extLst>
              <a:ext uri="{FF2B5EF4-FFF2-40B4-BE49-F238E27FC236}">
                <a16:creationId xmlns:a16="http://schemas.microsoft.com/office/drawing/2014/main" id="{84968515-C916-A23F-D466-0CE370D4D27C}"/>
              </a:ext>
            </a:extLst>
          </p:cNvPr>
          <p:cNvSpPr/>
          <p:nvPr/>
        </p:nvSpPr>
        <p:spPr>
          <a:xfrm>
            <a:off x="7246114" y="1392156"/>
            <a:ext cx="296829" cy="24952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20" name="图片 19" descr="图片包含 图示&#10;&#10;AI 生成的内容可能不正确。">
            <a:extLst>
              <a:ext uri="{FF2B5EF4-FFF2-40B4-BE49-F238E27FC236}">
                <a16:creationId xmlns:a16="http://schemas.microsoft.com/office/drawing/2014/main" id="{74B55BDE-4F76-1DFF-D2AD-F5361068374C}"/>
              </a:ext>
            </a:extLst>
          </p:cNvPr>
          <p:cNvPicPr>
            <a:picLocks noChangeAspect="1"/>
          </p:cNvPicPr>
          <p:nvPr/>
        </p:nvPicPr>
        <p:blipFill>
          <a:blip r:embed="rId11">
            <a:extLst>
              <a:ext uri="{28A0092B-C50C-407E-A947-70E740481C1C}">
                <a14:useLocalDpi xmlns:a14="http://schemas.microsoft.com/office/drawing/2010/main" val="0"/>
              </a:ext>
            </a:extLst>
          </a:blip>
          <a:srcRect r="3765" b="50000"/>
          <a:stretch>
            <a:fillRect/>
          </a:stretch>
        </p:blipFill>
        <p:spPr>
          <a:xfrm>
            <a:off x="6155182" y="2213108"/>
            <a:ext cx="1293829" cy="1176383"/>
          </a:xfrm>
          <a:prstGeom prst="rect">
            <a:avLst/>
          </a:prstGeom>
        </p:spPr>
      </p:pic>
      <p:pic>
        <p:nvPicPr>
          <p:cNvPr id="21" name="图片 20" descr="图片包含 图示&#10;&#10;AI 生成的内容可能不正确。">
            <a:extLst>
              <a:ext uri="{FF2B5EF4-FFF2-40B4-BE49-F238E27FC236}">
                <a16:creationId xmlns:a16="http://schemas.microsoft.com/office/drawing/2014/main" id="{9B7969DF-51CB-17A5-9D55-1163227130BC}"/>
              </a:ext>
            </a:extLst>
          </p:cNvPr>
          <p:cNvPicPr>
            <a:picLocks noChangeAspect="1"/>
          </p:cNvPicPr>
          <p:nvPr/>
        </p:nvPicPr>
        <p:blipFill>
          <a:blip r:embed="rId11">
            <a:extLst>
              <a:ext uri="{28A0092B-C50C-407E-A947-70E740481C1C}">
                <a14:useLocalDpi xmlns:a14="http://schemas.microsoft.com/office/drawing/2010/main" val="0"/>
              </a:ext>
            </a:extLst>
          </a:blip>
          <a:srcRect l="3144" t="52697" r="621" b="1345"/>
          <a:stretch>
            <a:fillRect/>
          </a:stretch>
        </p:blipFill>
        <p:spPr>
          <a:xfrm>
            <a:off x="7538103" y="2273921"/>
            <a:ext cx="1320166" cy="1103306"/>
          </a:xfrm>
          <a:prstGeom prst="rect">
            <a:avLst/>
          </a:prstGeom>
        </p:spPr>
      </p:pic>
    </p:spTree>
    <p:extLst>
      <p:ext uri="{BB962C8B-B14F-4D97-AF65-F5344CB8AC3E}">
        <p14:creationId xmlns:p14="http://schemas.microsoft.com/office/powerpoint/2010/main" val="3574967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8213BC-7573-2A4A-F4F5-409577F5CB59}"/>
              </a:ext>
            </a:extLst>
          </p:cNvPr>
          <p:cNvSpPr>
            <a:spLocks noGrp="1"/>
          </p:cNvSpPr>
          <p:nvPr>
            <p:ph type="sldNum" sz="quarter" idx="12"/>
          </p:nvPr>
        </p:nvSpPr>
        <p:spPr/>
        <p:txBody>
          <a:bodyPr/>
          <a:lstStyle/>
          <a:p>
            <a:fld id="{8D04ACF1-8115-4F2A-BC52-125D9799F304}" type="slidenum">
              <a:rPr lang="zh-CN" altLang="en-US" smtClean="0"/>
              <a:t>79</a:t>
            </a:fld>
            <a:endParaRPr lang="zh-CN" altLang="en-US"/>
          </a:p>
        </p:txBody>
      </p:sp>
      <p:pic>
        <p:nvPicPr>
          <p:cNvPr id="3" name="图片 2">
            <a:extLst>
              <a:ext uri="{FF2B5EF4-FFF2-40B4-BE49-F238E27FC236}">
                <a16:creationId xmlns:a16="http://schemas.microsoft.com/office/drawing/2014/main" id="{894A0967-30FF-5D6C-A90B-7AFFD7AF25CF}"/>
              </a:ext>
            </a:extLst>
          </p:cNvPr>
          <p:cNvPicPr>
            <a:picLocks noChangeAspect="1"/>
          </p:cNvPicPr>
          <p:nvPr/>
        </p:nvPicPr>
        <p:blipFill>
          <a:blip r:embed="rId2"/>
          <a:srcRect r="68444"/>
          <a:stretch/>
        </p:blipFill>
        <p:spPr>
          <a:xfrm>
            <a:off x="369114" y="488168"/>
            <a:ext cx="1574430" cy="2949783"/>
          </a:xfrm>
          <a:prstGeom prst="rect">
            <a:avLst/>
          </a:prstGeom>
        </p:spPr>
      </p:pic>
      <p:pic>
        <p:nvPicPr>
          <p:cNvPr id="4" name="图片 3">
            <a:extLst>
              <a:ext uri="{FF2B5EF4-FFF2-40B4-BE49-F238E27FC236}">
                <a16:creationId xmlns:a16="http://schemas.microsoft.com/office/drawing/2014/main" id="{AA37E4EA-9139-F230-45DF-7ABE8F47E1ED}"/>
              </a:ext>
            </a:extLst>
          </p:cNvPr>
          <p:cNvPicPr>
            <a:picLocks noChangeAspect="1"/>
          </p:cNvPicPr>
          <p:nvPr/>
        </p:nvPicPr>
        <p:blipFill>
          <a:blip r:embed="rId2"/>
          <a:srcRect l="65586" t="67" r="2858" b="-67"/>
          <a:stretch/>
        </p:blipFill>
        <p:spPr>
          <a:xfrm>
            <a:off x="2189452" y="488168"/>
            <a:ext cx="1569652" cy="2940832"/>
          </a:xfrm>
          <a:prstGeom prst="rect">
            <a:avLst/>
          </a:prstGeom>
        </p:spPr>
      </p:pic>
      <p:pic>
        <p:nvPicPr>
          <p:cNvPr id="5" name="图片 4">
            <a:extLst>
              <a:ext uri="{FF2B5EF4-FFF2-40B4-BE49-F238E27FC236}">
                <a16:creationId xmlns:a16="http://schemas.microsoft.com/office/drawing/2014/main" id="{9D1CA150-F89D-7C52-CF90-2EF79A83C140}"/>
              </a:ext>
            </a:extLst>
          </p:cNvPr>
          <p:cNvPicPr>
            <a:picLocks noChangeAspect="1"/>
          </p:cNvPicPr>
          <p:nvPr/>
        </p:nvPicPr>
        <p:blipFill>
          <a:blip r:embed="rId3"/>
          <a:stretch>
            <a:fillRect/>
          </a:stretch>
        </p:blipFill>
        <p:spPr>
          <a:xfrm>
            <a:off x="3991881" y="488167"/>
            <a:ext cx="1662023" cy="2940833"/>
          </a:xfrm>
          <a:prstGeom prst="rect">
            <a:avLst/>
          </a:prstGeom>
        </p:spPr>
      </p:pic>
      <p:sp>
        <p:nvSpPr>
          <p:cNvPr id="6" name="箭头: 右 22">
            <a:extLst>
              <a:ext uri="{FF2B5EF4-FFF2-40B4-BE49-F238E27FC236}">
                <a16:creationId xmlns:a16="http://schemas.microsoft.com/office/drawing/2014/main" id="{5DA868B9-231F-8752-DAAA-C849AB7BB2B4}"/>
              </a:ext>
            </a:extLst>
          </p:cNvPr>
          <p:cNvSpPr/>
          <p:nvPr/>
        </p:nvSpPr>
        <p:spPr>
          <a:xfrm>
            <a:off x="1872859" y="1780329"/>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7" name="箭头: 右 23">
            <a:extLst>
              <a:ext uri="{FF2B5EF4-FFF2-40B4-BE49-F238E27FC236}">
                <a16:creationId xmlns:a16="http://schemas.microsoft.com/office/drawing/2014/main" id="{B836326F-D3B3-1058-468F-2F24AD67F36B}"/>
              </a:ext>
            </a:extLst>
          </p:cNvPr>
          <p:cNvSpPr/>
          <p:nvPr/>
        </p:nvSpPr>
        <p:spPr>
          <a:xfrm>
            <a:off x="3691187" y="1823558"/>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8" name="箭头: 下 30">
            <a:extLst>
              <a:ext uri="{FF2B5EF4-FFF2-40B4-BE49-F238E27FC236}">
                <a16:creationId xmlns:a16="http://schemas.microsoft.com/office/drawing/2014/main" id="{3B3ED0E3-2C9D-4BB0-0225-E4F64AC7BE61}"/>
              </a:ext>
            </a:extLst>
          </p:cNvPr>
          <p:cNvSpPr/>
          <p:nvPr/>
        </p:nvSpPr>
        <p:spPr>
          <a:xfrm rot="11539333">
            <a:off x="1116928"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9" name="箭头: 下 30">
            <a:extLst>
              <a:ext uri="{FF2B5EF4-FFF2-40B4-BE49-F238E27FC236}">
                <a16:creationId xmlns:a16="http://schemas.microsoft.com/office/drawing/2014/main" id="{DB2015B2-7BBC-8F24-2A27-A5F74A98A15C}"/>
              </a:ext>
            </a:extLst>
          </p:cNvPr>
          <p:cNvSpPr/>
          <p:nvPr/>
        </p:nvSpPr>
        <p:spPr>
          <a:xfrm rot="11539333">
            <a:off x="3021534"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10" name="箭头: 下 30">
            <a:extLst>
              <a:ext uri="{FF2B5EF4-FFF2-40B4-BE49-F238E27FC236}">
                <a16:creationId xmlns:a16="http://schemas.microsoft.com/office/drawing/2014/main" id="{73F3E3BB-F4CB-56BC-E1E5-DE8A2E154FFD}"/>
              </a:ext>
            </a:extLst>
          </p:cNvPr>
          <p:cNvSpPr/>
          <p:nvPr/>
        </p:nvSpPr>
        <p:spPr>
          <a:xfrm rot="11539333">
            <a:off x="4795769" y="2980677"/>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10CB663E-4725-78E8-9E99-6A53E93C75AA}"/>
              </a:ext>
            </a:extLst>
          </p:cNvPr>
          <p:cNvPicPr>
            <a:picLocks noChangeAspect="1"/>
          </p:cNvPicPr>
          <p:nvPr/>
        </p:nvPicPr>
        <p:blipFill>
          <a:blip r:embed="rId4"/>
          <a:stretch>
            <a:fillRect/>
          </a:stretch>
        </p:blipFill>
        <p:spPr>
          <a:xfrm>
            <a:off x="466249" y="3497304"/>
            <a:ext cx="1459307" cy="2465615"/>
          </a:xfrm>
          <a:prstGeom prst="rect">
            <a:avLst/>
          </a:prstGeom>
        </p:spPr>
      </p:pic>
      <p:pic>
        <p:nvPicPr>
          <p:cNvPr id="12" name="图片 11">
            <a:extLst>
              <a:ext uri="{FF2B5EF4-FFF2-40B4-BE49-F238E27FC236}">
                <a16:creationId xmlns:a16="http://schemas.microsoft.com/office/drawing/2014/main" id="{C768F79F-CCA8-4B24-F5DA-65C0C93F6998}"/>
              </a:ext>
            </a:extLst>
          </p:cNvPr>
          <p:cNvPicPr>
            <a:picLocks noChangeAspect="1"/>
          </p:cNvPicPr>
          <p:nvPr/>
        </p:nvPicPr>
        <p:blipFill>
          <a:blip r:embed="rId5"/>
          <a:stretch>
            <a:fillRect/>
          </a:stretch>
        </p:blipFill>
        <p:spPr>
          <a:xfrm>
            <a:off x="466249" y="4955990"/>
            <a:ext cx="1006929" cy="1006929"/>
          </a:xfrm>
          <a:prstGeom prst="rect">
            <a:avLst/>
          </a:prstGeom>
        </p:spPr>
      </p:pic>
      <p:sp>
        <p:nvSpPr>
          <p:cNvPr id="13" name="文本框 12">
            <a:extLst>
              <a:ext uri="{FF2B5EF4-FFF2-40B4-BE49-F238E27FC236}">
                <a16:creationId xmlns:a16="http://schemas.microsoft.com/office/drawing/2014/main" id="{7FDFB748-D748-5716-B84E-20BFF5241E3C}"/>
              </a:ext>
            </a:extLst>
          </p:cNvPr>
          <p:cNvSpPr txBox="1"/>
          <p:nvPr/>
        </p:nvSpPr>
        <p:spPr>
          <a:xfrm>
            <a:off x="673078" y="4730111"/>
            <a:ext cx="587828" cy="507831"/>
          </a:xfrm>
          <a:prstGeom prst="rect">
            <a:avLst/>
          </a:prstGeom>
          <a:noFill/>
        </p:spPr>
        <p:txBody>
          <a:bodyPr wrap="square" rtlCol="0">
            <a:spAutoFit/>
          </a:bodyPr>
          <a:lstStyle/>
          <a:p>
            <a:r>
              <a:rPr lang="en-US" altLang="zh-CN" sz="1350" b="1">
                <a:solidFill>
                  <a:srgbClr val="FF0000"/>
                </a:solidFill>
              </a:rPr>
              <a:t>INLET</a:t>
            </a:r>
            <a:endParaRPr lang="zh-CN" altLang="en-US" sz="1350" b="1">
              <a:solidFill>
                <a:srgbClr val="FF0000"/>
              </a:solidFill>
            </a:endParaRPr>
          </a:p>
        </p:txBody>
      </p:sp>
      <p:sp>
        <p:nvSpPr>
          <p:cNvPr id="14" name="箭头: 下 30">
            <a:extLst>
              <a:ext uri="{FF2B5EF4-FFF2-40B4-BE49-F238E27FC236}">
                <a16:creationId xmlns:a16="http://schemas.microsoft.com/office/drawing/2014/main" id="{6B2DB1FB-3322-1747-0E60-C951C02BF7DC}"/>
              </a:ext>
            </a:extLst>
          </p:cNvPr>
          <p:cNvSpPr/>
          <p:nvPr/>
        </p:nvSpPr>
        <p:spPr>
          <a:xfrm rot="11539333">
            <a:off x="1401659" y="5530211"/>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a16="http://schemas.microsoft.com/office/drawing/2014/main" id="{ADCA93A9-AC8E-0AFE-C4D5-85C3B0FE3FB0}"/>
              </a:ext>
            </a:extLst>
          </p:cNvPr>
          <p:cNvPicPr>
            <a:picLocks noChangeAspect="1"/>
          </p:cNvPicPr>
          <p:nvPr/>
        </p:nvPicPr>
        <p:blipFill>
          <a:blip r:embed="rId6"/>
          <a:stretch>
            <a:fillRect/>
          </a:stretch>
        </p:blipFill>
        <p:spPr>
          <a:xfrm>
            <a:off x="6297801" y="760768"/>
            <a:ext cx="1404440" cy="2752136"/>
          </a:xfrm>
          <a:prstGeom prst="rect">
            <a:avLst/>
          </a:prstGeom>
        </p:spPr>
      </p:pic>
      <p:sp>
        <p:nvSpPr>
          <p:cNvPr id="16" name="箭头: 下 48">
            <a:extLst>
              <a:ext uri="{FF2B5EF4-FFF2-40B4-BE49-F238E27FC236}">
                <a16:creationId xmlns:a16="http://schemas.microsoft.com/office/drawing/2014/main" id="{6C6200C7-13E0-EE4C-C6D6-C1DC115B22FB}"/>
              </a:ext>
            </a:extLst>
          </p:cNvPr>
          <p:cNvSpPr/>
          <p:nvPr/>
        </p:nvSpPr>
        <p:spPr>
          <a:xfrm rot="12995946">
            <a:off x="6733087" y="3045428"/>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3591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8CCB-3547-7F55-A473-87D0767ACFD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A1505B-56CB-F032-70C9-507D868C028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Current Challenges and Research Aim </a:t>
            </a:r>
          </a:p>
        </p:txBody>
      </p:sp>
      <p:sp>
        <p:nvSpPr>
          <p:cNvPr id="3" name="文本框 2">
            <a:extLst>
              <a:ext uri="{FF2B5EF4-FFF2-40B4-BE49-F238E27FC236}">
                <a16:creationId xmlns:a16="http://schemas.microsoft.com/office/drawing/2014/main" id="{D0961C34-A9BC-C719-9EC7-7A956628BFC8}"/>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descr="徽标, 图标&#10;&#10;AI 生成的内容可能不正确。">
            <a:extLst>
              <a:ext uri="{FF2B5EF4-FFF2-40B4-BE49-F238E27FC236}">
                <a16:creationId xmlns:a16="http://schemas.microsoft.com/office/drawing/2014/main" id="{0DDB4CC0-46D3-E858-65F2-73769B5A194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33046" y="1086637"/>
            <a:ext cx="945900" cy="945900"/>
          </a:xfrm>
          <a:prstGeom prst="rect">
            <a:avLst/>
          </a:prstGeom>
        </p:spPr>
      </p:pic>
      <p:pic>
        <p:nvPicPr>
          <p:cNvPr id="7" name="图片 6" descr="形状, 箭头&#10;&#10;AI 生成的内容可能不正确。">
            <a:extLst>
              <a:ext uri="{FF2B5EF4-FFF2-40B4-BE49-F238E27FC236}">
                <a16:creationId xmlns:a16="http://schemas.microsoft.com/office/drawing/2014/main" id="{0D1E25D3-6923-4696-2220-32C461F2A7E3}"/>
              </a:ext>
            </a:extLst>
          </p:cNvPr>
          <p:cNvPicPr>
            <a:picLocks noChangeAspect="1"/>
          </p:cNvPicPr>
          <p:nvPr/>
        </p:nvPicPr>
        <p:blipFill>
          <a:blip r:embed="rId5">
            <a:extLst>
              <a:ext uri="{28A0092B-C50C-407E-A947-70E740481C1C}">
                <a14:useLocalDpi xmlns:a14="http://schemas.microsoft.com/office/drawing/2010/main" val="0"/>
              </a:ext>
            </a:extLst>
          </a:blip>
          <a:srcRect b="21153"/>
          <a:stretch>
            <a:fillRect/>
          </a:stretch>
        </p:blipFill>
        <p:spPr>
          <a:xfrm>
            <a:off x="7353262" y="2819933"/>
            <a:ext cx="1322898" cy="1043064"/>
          </a:xfrm>
          <a:prstGeom prst="rect">
            <a:avLst/>
          </a:prstGeom>
        </p:spPr>
      </p:pic>
      <p:pic>
        <p:nvPicPr>
          <p:cNvPr id="11" name="图片 10" descr="形状&#10;&#10;AI 生成的内容可能不正确。">
            <a:extLst>
              <a:ext uri="{FF2B5EF4-FFF2-40B4-BE49-F238E27FC236}">
                <a16:creationId xmlns:a16="http://schemas.microsoft.com/office/drawing/2014/main" id="{5C11C750-C170-79A7-6DE1-05BADB195284}"/>
              </a:ext>
            </a:extLst>
          </p:cNvPr>
          <p:cNvPicPr>
            <a:picLocks noChangeAspect="1"/>
          </p:cNvPicPr>
          <p:nvPr/>
        </p:nvPicPr>
        <p:blipFill>
          <a:blip r:embed="rId6">
            <a:extLst>
              <a:ext uri="{28A0092B-C50C-407E-A947-70E740481C1C}">
                <a14:useLocalDpi xmlns:a14="http://schemas.microsoft.com/office/drawing/2010/main" val="0"/>
              </a:ext>
            </a:extLst>
          </a:blip>
          <a:srcRect r="33763"/>
          <a:stretch>
            <a:fillRect/>
          </a:stretch>
        </p:blipFill>
        <p:spPr>
          <a:xfrm>
            <a:off x="8485571" y="3237033"/>
            <a:ext cx="456155" cy="688676"/>
          </a:xfrm>
          <a:prstGeom prst="rect">
            <a:avLst/>
          </a:prstGeom>
        </p:spPr>
      </p:pic>
      <p:sp>
        <p:nvSpPr>
          <p:cNvPr id="12" name="思想气泡: 云 11">
            <a:extLst>
              <a:ext uri="{FF2B5EF4-FFF2-40B4-BE49-F238E27FC236}">
                <a16:creationId xmlns:a16="http://schemas.microsoft.com/office/drawing/2014/main" id="{08DA873F-61C4-6CF4-80B9-30DC1E5322DD}"/>
              </a:ext>
            </a:extLst>
          </p:cNvPr>
          <p:cNvSpPr/>
          <p:nvPr/>
        </p:nvSpPr>
        <p:spPr>
          <a:xfrm>
            <a:off x="940741" y="901983"/>
            <a:ext cx="476410" cy="284309"/>
          </a:xfrm>
          <a:prstGeom prst="cloudCallout">
            <a:avLst>
              <a:gd name="adj1" fmla="val -40188"/>
              <a:gd name="adj2" fmla="val 108446"/>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3" name="思想气泡: 云 12">
            <a:extLst>
              <a:ext uri="{FF2B5EF4-FFF2-40B4-BE49-F238E27FC236}">
                <a16:creationId xmlns:a16="http://schemas.microsoft.com/office/drawing/2014/main" id="{BC73DB62-DA54-6595-D6F0-79421E5B3F92}"/>
              </a:ext>
            </a:extLst>
          </p:cNvPr>
          <p:cNvSpPr/>
          <p:nvPr/>
        </p:nvSpPr>
        <p:spPr>
          <a:xfrm>
            <a:off x="7115057" y="2634451"/>
            <a:ext cx="476410" cy="284309"/>
          </a:xfrm>
          <a:prstGeom prst="cloudCallout">
            <a:avLst>
              <a:gd name="adj1" fmla="val 59812"/>
              <a:gd name="adj2" fmla="val 86824"/>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对话气泡: 圆角矩形 14">
            <a:extLst>
              <a:ext uri="{FF2B5EF4-FFF2-40B4-BE49-F238E27FC236}">
                <a16:creationId xmlns:a16="http://schemas.microsoft.com/office/drawing/2014/main" id="{36EB4863-2003-61A1-F73C-EA89355BC2C5}"/>
              </a:ext>
            </a:extLst>
          </p:cNvPr>
          <p:cNvSpPr/>
          <p:nvPr/>
        </p:nvSpPr>
        <p:spPr>
          <a:xfrm>
            <a:off x="1810964" y="1081317"/>
            <a:ext cx="7055085" cy="776979"/>
          </a:xfrm>
          <a:prstGeom prst="wedgeRoundRectCallout">
            <a:avLst>
              <a:gd name="adj1" fmla="val -55417"/>
              <a:gd name="adj2" fmla="val 19975"/>
              <a:gd name="adj3" fmla="val 16667"/>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7" name="对话气泡: 圆角矩形 16">
            <a:extLst>
              <a:ext uri="{FF2B5EF4-FFF2-40B4-BE49-F238E27FC236}">
                <a16:creationId xmlns:a16="http://schemas.microsoft.com/office/drawing/2014/main" id="{C0C1F062-491A-20F7-4A09-0921839C20C6}"/>
              </a:ext>
            </a:extLst>
          </p:cNvPr>
          <p:cNvSpPr/>
          <p:nvPr/>
        </p:nvSpPr>
        <p:spPr>
          <a:xfrm>
            <a:off x="467840" y="2111974"/>
            <a:ext cx="6186370" cy="1043065"/>
          </a:xfrm>
          <a:prstGeom prst="wedgeRoundRectCallout">
            <a:avLst>
              <a:gd name="adj1" fmla="val 55144"/>
              <a:gd name="adj2" fmla="val 46128"/>
              <a:gd name="adj3" fmla="val 16667"/>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对话气泡: 圆角矩形 18">
            <a:extLst>
              <a:ext uri="{FF2B5EF4-FFF2-40B4-BE49-F238E27FC236}">
                <a16:creationId xmlns:a16="http://schemas.microsoft.com/office/drawing/2014/main" id="{CB6AB9BF-3B3C-E6FF-23B6-E825C22CBB9F}"/>
              </a:ext>
            </a:extLst>
          </p:cNvPr>
          <p:cNvSpPr/>
          <p:nvPr/>
        </p:nvSpPr>
        <p:spPr>
          <a:xfrm>
            <a:off x="233046" y="3350187"/>
            <a:ext cx="6421164" cy="888666"/>
          </a:xfrm>
          <a:prstGeom prst="wedgeRoundRectCallout">
            <a:avLst>
              <a:gd name="adj1" fmla="val 57517"/>
              <a:gd name="adj2" fmla="val -33964"/>
              <a:gd name="adj3" fmla="val 16667"/>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B20390E-0BE4-488E-E2D1-6817F6DFA698}"/>
              </a:ext>
            </a:extLst>
          </p:cNvPr>
          <p:cNvSpPr/>
          <p:nvPr/>
        </p:nvSpPr>
        <p:spPr>
          <a:xfrm>
            <a:off x="342900" y="4601481"/>
            <a:ext cx="8523149" cy="1489640"/>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88C41DD-8408-E0D8-EA5B-B2FD3BA77727}"/>
              </a:ext>
            </a:extLst>
          </p:cNvPr>
          <p:cNvSpPr txBox="1"/>
          <p:nvPr/>
        </p:nvSpPr>
        <p:spPr>
          <a:xfrm>
            <a:off x="2007069" y="1152886"/>
            <a:ext cx="6828209" cy="584775"/>
          </a:xfrm>
          <a:prstGeom prst="rect">
            <a:avLst/>
          </a:prstGeom>
          <a:noFill/>
        </p:spPr>
        <p:txBody>
          <a:bodyPr wrap="square" rtlCol="0">
            <a:spAutoFit/>
          </a:bodyPr>
          <a:lstStyle/>
          <a:p>
            <a:r>
              <a:rPr lang="en-US" altLang="zh-CN" sz="1600" b="1" dirty="0">
                <a:solidFill>
                  <a:schemeClr val="tx2">
                    <a:lumMod val="90000"/>
                    <a:lumOff val="10000"/>
                  </a:schemeClr>
                </a:solidFill>
              </a:rPr>
              <a:t>Is shape classification too subjective? Could an </a:t>
            </a:r>
            <a:r>
              <a:rPr lang="en-US" altLang="zh-CN" sz="1600" b="1" u="sng" dirty="0">
                <a:solidFill>
                  <a:schemeClr val="tx2">
                    <a:lumMod val="90000"/>
                    <a:lumOff val="10000"/>
                  </a:schemeClr>
                </a:solidFill>
              </a:rPr>
              <a:t>objective classification</a:t>
            </a:r>
            <a:r>
              <a:rPr lang="en-US" altLang="zh-CN" sz="1600" b="1" dirty="0">
                <a:solidFill>
                  <a:schemeClr val="tx2">
                    <a:lumMod val="90000"/>
                    <a:lumOff val="10000"/>
                  </a:schemeClr>
                </a:solidFill>
              </a:rPr>
              <a:t> method be proposed?</a:t>
            </a:r>
            <a:endParaRPr lang="zh-CN" altLang="en-US" sz="1600" b="1" dirty="0">
              <a:solidFill>
                <a:schemeClr val="tx2">
                  <a:lumMod val="90000"/>
                  <a:lumOff val="10000"/>
                </a:schemeClr>
              </a:solidFill>
            </a:endParaRPr>
          </a:p>
        </p:txBody>
      </p:sp>
      <p:sp>
        <p:nvSpPr>
          <p:cNvPr id="22" name="文本框 21">
            <a:extLst>
              <a:ext uri="{FF2B5EF4-FFF2-40B4-BE49-F238E27FC236}">
                <a16:creationId xmlns:a16="http://schemas.microsoft.com/office/drawing/2014/main" id="{37EE099B-D286-D438-D8D3-54F5269F3464}"/>
              </a:ext>
            </a:extLst>
          </p:cNvPr>
          <p:cNvSpPr txBox="1"/>
          <p:nvPr/>
        </p:nvSpPr>
        <p:spPr>
          <a:xfrm>
            <a:off x="705996" y="2203329"/>
            <a:ext cx="5687465" cy="830997"/>
          </a:xfrm>
          <a:prstGeom prst="rect">
            <a:avLst/>
          </a:prstGeom>
          <a:noFill/>
        </p:spPr>
        <p:txBody>
          <a:bodyPr wrap="square" rtlCol="0">
            <a:spAutoFit/>
          </a:bodyPr>
          <a:lstStyle/>
          <a:p>
            <a:pPr algn="just"/>
            <a:r>
              <a:rPr lang="en-US" altLang="zh-CN" sz="1600" b="1" dirty="0">
                <a:solidFill>
                  <a:schemeClr val="accent6">
                    <a:lumMod val="50000"/>
                  </a:schemeClr>
                </a:solidFill>
              </a:rPr>
              <a:t>How can vascular shape be </a:t>
            </a:r>
            <a:r>
              <a:rPr lang="en-US" altLang="zh-CN" sz="1600" b="1" u="sng" dirty="0">
                <a:solidFill>
                  <a:schemeClr val="accent6">
                    <a:lumMod val="50000"/>
                  </a:schemeClr>
                </a:solidFill>
              </a:rPr>
              <a:t>quantitatively characterized </a:t>
            </a:r>
            <a:r>
              <a:rPr lang="en-US" altLang="zh-CN" sz="1600" b="1" dirty="0">
                <a:solidFill>
                  <a:schemeClr val="accent6">
                    <a:lumMod val="50000"/>
                  </a:schemeClr>
                </a:solidFill>
              </a:rPr>
              <a:t>to investigate its relationship with hemodynamics, thereby </a:t>
            </a:r>
            <a:r>
              <a:rPr lang="en-US" altLang="zh-CN" sz="1600" b="1" u="sng" dirty="0">
                <a:solidFill>
                  <a:schemeClr val="accent6">
                    <a:lumMod val="50000"/>
                  </a:schemeClr>
                </a:solidFill>
              </a:rPr>
              <a:t>improving objectivity and reliability </a:t>
            </a:r>
            <a:r>
              <a:rPr lang="en-US" altLang="zh-CN" sz="1600" b="1" dirty="0">
                <a:solidFill>
                  <a:schemeClr val="accent6">
                    <a:lumMod val="50000"/>
                  </a:schemeClr>
                </a:solidFill>
              </a:rPr>
              <a:t>…</a:t>
            </a:r>
            <a:endParaRPr lang="zh-CN" altLang="en-US" sz="1600" b="1" dirty="0">
              <a:solidFill>
                <a:schemeClr val="accent6">
                  <a:lumMod val="50000"/>
                </a:schemeClr>
              </a:solidFill>
            </a:endParaRPr>
          </a:p>
        </p:txBody>
      </p:sp>
      <p:sp>
        <p:nvSpPr>
          <p:cNvPr id="23" name="文本框 22">
            <a:extLst>
              <a:ext uri="{FF2B5EF4-FFF2-40B4-BE49-F238E27FC236}">
                <a16:creationId xmlns:a16="http://schemas.microsoft.com/office/drawing/2014/main" id="{47DA58DC-421C-BA8A-DF4F-DA3371B5F6BF}"/>
              </a:ext>
            </a:extLst>
          </p:cNvPr>
          <p:cNvSpPr txBox="1"/>
          <p:nvPr/>
        </p:nvSpPr>
        <p:spPr>
          <a:xfrm>
            <a:off x="348003" y="3487515"/>
            <a:ext cx="6191250" cy="584775"/>
          </a:xfrm>
          <a:prstGeom prst="rect">
            <a:avLst/>
          </a:prstGeom>
          <a:noFill/>
        </p:spPr>
        <p:txBody>
          <a:bodyPr wrap="square" rtlCol="0">
            <a:spAutoFit/>
          </a:bodyPr>
          <a:lstStyle/>
          <a:p>
            <a:r>
              <a:rPr lang="en-US" altLang="zh-CN" sz="1600" b="1" dirty="0">
                <a:solidFill>
                  <a:schemeClr val="accent2">
                    <a:lumMod val="75000"/>
                  </a:schemeClr>
                </a:solidFill>
              </a:rPr>
              <a:t>In what ways can the </a:t>
            </a:r>
            <a:r>
              <a:rPr lang="en-US" altLang="zh-CN" sz="1600" b="1" u="sng" dirty="0">
                <a:solidFill>
                  <a:schemeClr val="accent2">
                    <a:lumMod val="75000"/>
                  </a:schemeClr>
                </a:solidFill>
              </a:rPr>
              <a:t>relationship between vascular shape and hemodynamic characteristics be quantitatively investigated?</a:t>
            </a:r>
            <a:endParaRPr lang="zh-CN" altLang="en-US" sz="1600" b="1" u="sng" dirty="0">
              <a:solidFill>
                <a:schemeClr val="accent2">
                  <a:lumMod val="75000"/>
                </a:schemeClr>
              </a:solidFill>
            </a:endParaRPr>
          </a:p>
        </p:txBody>
      </p:sp>
      <p:pic>
        <p:nvPicPr>
          <p:cNvPr id="24" name="图片 23" descr="图标&#10;&#10;AI 生成的内容可能不正确。">
            <a:extLst>
              <a:ext uri="{FF2B5EF4-FFF2-40B4-BE49-F238E27FC236}">
                <a16:creationId xmlns:a16="http://schemas.microsoft.com/office/drawing/2014/main" id="{43569AB2-63FB-F6D9-7268-11796D343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807" y="4189409"/>
            <a:ext cx="563681" cy="552628"/>
          </a:xfrm>
          <a:prstGeom prst="rect">
            <a:avLst/>
          </a:prstGeom>
        </p:spPr>
      </p:pic>
      <p:sp>
        <p:nvSpPr>
          <p:cNvPr id="25" name="文本框 24">
            <a:extLst>
              <a:ext uri="{FF2B5EF4-FFF2-40B4-BE49-F238E27FC236}">
                <a16:creationId xmlns:a16="http://schemas.microsoft.com/office/drawing/2014/main" id="{2287B352-FC98-AA47-96D9-2916362C5162}"/>
              </a:ext>
            </a:extLst>
          </p:cNvPr>
          <p:cNvSpPr txBox="1"/>
          <p:nvPr/>
        </p:nvSpPr>
        <p:spPr>
          <a:xfrm>
            <a:off x="467840" y="4730993"/>
            <a:ext cx="8330296"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Standardized extraction of vascular shape parameters</a:t>
            </a:r>
          </a:p>
          <a:p>
            <a:pPr marL="285750" indent="-285750">
              <a:buFont typeface="Arial" panose="020B0604020202020204" pitchFamily="34" charset="0"/>
              <a:buChar char="•"/>
            </a:pPr>
            <a:r>
              <a:rPr lang="en-US" altLang="zh-CN" sz="2000" dirty="0"/>
              <a:t>Objective Shape Classification Using Geometric Features</a:t>
            </a:r>
          </a:p>
          <a:p>
            <a:pPr marL="285750" indent="-285750">
              <a:buFont typeface="Arial" panose="020B0604020202020204" pitchFamily="34" charset="0"/>
              <a:buChar char="•"/>
            </a:pPr>
            <a:r>
              <a:rPr lang="en-US" altLang="zh-CN" sz="2000" dirty="0"/>
              <a:t>Quantitative comparison between shape parameters and hemodynamic characteristics</a:t>
            </a:r>
            <a:endParaRPr lang="zh-CN" altLang="en-US" sz="2000" dirty="0"/>
          </a:p>
        </p:txBody>
      </p:sp>
      <p:sp>
        <p:nvSpPr>
          <p:cNvPr id="26" name="文本框 25">
            <a:extLst>
              <a:ext uri="{FF2B5EF4-FFF2-40B4-BE49-F238E27FC236}">
                <a16:creationId xmlns:a16="http://schemas.microsoft.com/office/drawing/2014/main" id="{B5A2EE04-7BAA-E896-A661-592FFEA40725}"/>
              </a:ext>
            </a:extLst>
          </p:cNvPr>
          <p:cNvSpPr txBox="1"/>
          <p:nvPr/>
        </p:nvSpPr>
        <p:spPr>
          <a:xfrm>
            <a:off x="7115057" y="4584250"/>
            <a:ext cx="1633524" cy="461665"/>
          </a:xfrm>
          <a:prstGeom prst="rect">
            <a:avLst/>
          </a:prstGeom>
          <a:noFill/>
        </p:spPr>
        <p:txBody>
          <a:bodyPr wrap="none" rtlCol="0">
            <a:spAutoFit/>
          </a:bodyPr>
          <a:lstStyle/>
          <a:p>
            <a:r>
              <a:rPr lang="en-US" altLang="zh-CN" sz="2400" b="1" dirty="0"/>
              <a:t>Key Points</a:t>
            </a:r>
            <a:endParaRPr lang="zh-CN" altLang="en-US" sz="2400" b="1" dirty="0"/>
          </a:p>
        </p:txBody>
      </p:sp>
      <p:sp>
        <p:nvSpPr>
          <p:cNvPr id="4" name="灯片编号占位符 1">
            <a:extLst>
              <a:ext uri="{FF2B5EF4-FFF2-40B4-BE49-F238E27FC236}">
                <a16:creationId xmlns:a16="http://schemas.microsoft.com/office/drawing/2014/main" id="{DCA12BBC-74C4-2A6B-9B61-58B56BA95797}"/>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8</a:t>
            </a:fld>
            <a:endParaRPr lang="zh-CN" altLang="en-US" dirty="0"/>
          </a:p>
        </p:txBody>
      </p:sp>
    </p:spTree>
    <p:extLst>
      <p:ext uri="{BB962C8B-B14F-4D97-AF65-F5344CB8AC3E}">
        <p14:creationId xmlns:p14="http://schemas.microsoft.com/office/powerpoint/2010/main" val="2700695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C06D9A-73F4-B514-5AC7-EE609F9FD6B2}"/>
              </a:ext>
            </a:extLst>
          </p:cNvPr>
          <p:cNvSpPr>
            <a:spLocks noGrp="1"/>
          </p:cNvSpPr>
          <p:nvPr>
            <p:ph type="sldNum" sz="quarter" idx="12"/>
          </p:nvPr>
        </p:nvSpPr>
        <p:spPr/>
        <p:txBody>
          <a:bodyPr/>
          <a:lstStyle/>
          <a:p>
            <a:fld id="{8D04ACF1-8115-4F2A-BC52-125D9799F304}" type="slidenum">
              <a:rPr lang="zh-CN" altLang="en-US" smtClean="0"/>
              <a:t>80</a:t>
            </a:fld>
            <a:endParaRPr lang="zh-CN" altLang="en-US"/>
          </a:p>
        </p:txBody>
      </p:sp>
      <p:pic>
        <p:nvPicPr>
          <p:cNvPr id="3" name="图片 2">
            <a:extLst>
              <a:ext uri="{FF2B5EF4-FFF2-40B4-BE49-F238E27FC236}">
                <a16:creationId xmlns:a16="http://schemas.microsoft.com/office/drawing/2014/main" id="{D74832E5-906E-C137-08FD-1DC9CF86A297}"/>
              </a:ext>
            </a:extLst>
          </p:cNvPr>
          <p:cNvPicPr>
            <a:picLocks noChangeAspect="1"/>
          </p:cNvPicPr>
          <p:nvPr/>
        </p:nvPicPr>
        <p:blipFill>
          <a:blip r:embed="rId2"/>
          <a:stretch>
            <a:fillRect/>
          </a:stretch>
        </p:blipFill>
        <p:spPr>
          <a:xfrm>
            <a:off x="273539" y="323476"/>
            <a:ext cx="2057400" cy="4031674"/>
          </a:xfrm>
          <a:prstGeom prst="rect">
            <a:avLst/>
          </a:prstGeom>
        </p:spPr>
      </p:pic>
      <p:sp>
        <p:nvSpPr>
          <p:cNvPr id="4" name="矩形 3">
            <a:extLst>
              <a:ext uri="{FF2B5EF4-FFF2-40B4-BE49-F238E27FC236}">
                <a16:creationId xmlns:a16="http://schemas.microsoft.com/office/drawing/2014/main" id="{DF2E6996-DF46-D737-A79B-36B48F09F173}"/>
              </a:ext>
            </a:extLst>
          </p:cNvPr>
          <p:cNvSpPr/>
          <p:nvPr/>
        </p:nvSpPr>
        <p:spPr>
          <a:xfrm>
            <a:off x="1006996" y="1958714"/>
            <a:ext cx="628650" cy="6858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0C9AAF82-3832-E853-DC50-6BCB9EEA6C95}"/>
              </a:ext>
            </a:extLst>
          </p:cNvPr>
          <p:cNvSpPr/>
          <p:nvPr/>
        </p:nvSpPr>
        <p:spPr>
          <a:xfrm>
            <a:off x="971278" y="1599146"/>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D86CA56A-5319-F76F-3213-B0557BF9A3D0}"/>
              </a:ext>
            </a:extLst>
          </p:cNvPr>
          <p:cNvSpPr/>
          <p:nvPr/>
        </p:nvSpPr>
        <p:spPr>
          <a:xfrm>
            <a:off x="1158173" y="1251483"/>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1305B078-EB7D-DEB4-8890-379122B03AC6}"/>
              </a:ext>
            </a:extLst>
          </p:cNvPr>
          <p:cNvSpPr txBox="1"/>
          <p:nvPr/>
        </p:nvSpPr>
        <p:spPr>
          <a:xfrm>
            <a:off x="1281287" y="1522605"/>
            <a:ext cx="333746" cy="415498"/>
          </a:xfrm>
          <a:prstGeom prst="rect">
            <a:avLst/>
          </a:prstGeom>
          <a:noFill/>
        </p:spPr>
        <p:txBody>
          <a:bodyPr wrap="none" rtlCol="0">
            <a:spAutoFit/>
          </a:bodyPr>
          <a:lstStyle/>
          <a:p>
            <a:r>
              <a:rPr lang="en-US" altLang="zh-CN" sz="2100" b="1">
                <a:solidFill>
                  <a:srgbClr val="FFFF00"/>
                </a:solidFill>
              </a:rPr>
              <a:t>1</a:t>
            </a:r>
            <a:endParaRPr lang="zh-CN" altLang="en-US" sz="2100" b="1">
              <a:solidFill>
                <a:srgbClr val="FFFF00"/>
              </a:solidFill>
            </a:endParaRPr>
          </a:p>
        </p:txBody>
      </p:sp>
      <p:sp>
        <p:nvSpPr>
          <p:cNvPr id="8" name="文本框 7">
            <a:extLst>
              <a:ext uri="{FF2B5EF4-FFF2-40B4-BE49-F238E27FC236}">
                <a16:creationId xmlns:a16="http://schemas.microsoft.com/office/drawing/2014/main" id="{A9C71AA8-41B3-7507-A273-EB7AF5881F9D}"/>
              </a:ext>
            </a:extLst>
          </p:cNvPr>
          <p:cNvSpPr txBox="1"/>
          <p:nvPr/>
        </p:nvSpPr>
        <p:spPr>
          <a:xfrm>
            <a:off x="1469159" y="1154947"/>
            <a:ext cx="333746" cy="415498"/>
          </a:xfrm>
          <a:prstGeom prst="rect">
            <a:avLst/>
          </a:prstGeom>
          <a:noFill/>
        </p:spPr>
        <p:txBody>
          <a:bodyPr wrap="none" rtlCol="0">
            <a:spAutoFit/>
          </a:bodyPr>
          <a:lstStyle/>
          <a:p>
            <a:r>
              <a:rPr lang="en-US" altLang="zh-CN" sz="2100" b="1">
                <a:solidFill>
                  <a:srgbClr val="FFFF00"/>
                </a:solidFill>
              </a:rPr>
              <a:t>2</a:t>
            </a:r>
            <a:endParaRPr lang="zh-CN" altLang="en-US" sz="2100" b="1">
              <a:solidFill>
                <a:srgbClr val="FFFF00"/>
              </a:solidFill>
            </a:endParaRPr>
          </a:p>
        </p:txBody>
      </p:sp>
      <p:sp>
        <p:nvSpPr>
          <p:cNvPr id="9" name="文本框 8">
            <a:extLst>
              <a:ext uri="{FF2B5EF4-FFF2-40B4-BE49-F238E27FC236}">
                <a16:creationId xmlns:a16="http://schemas.microsoft.com/office/drawing/2014/main" id="{0DC1B9F8-06E5-FF90-9896-2D41CAB44292}"/>
              </a:ext>
            </a:extLst>
          </p:cNvPr>
          <p:cNvSpPr txBox="1"/>
          <p:nvPr/>
        </p:nvSpPr>
        <p:spPr>
          <a:xfrm>
            <a:off x="1204079" y="2644514"/>
            <a:ext cx="333746" cy="415498"/>
          </a:xfrm>
          <a:prstGeom prst="rect">
            <a:avLst/>
          </a:prstGeom>
          <a:noFill/>
        </p:spPr>
        <p:txBody>
          <a:bodyPr wrap="none" rtlCol="0">
            <a:spAutoFit/>
          </a:bodyPr>
          <a:lstStyle/>
          <a:p>
            <a:r>
              <a:rPr lang="en-US" altLang="zh-CN" sz="2100" b="1">
                <a:solidFill>
                  <a:srgbClr val="FF0000"/>
                </a:solidFill>
              </a:rPr>
              <a:t>3</a:t>
            </a:r>
            <a:endParaRPr lang="zh-CN" altLang="en-US" sz="2100" b="1">
              <a:solidFill>
                <a:srgbClr val="FF0000"/>
              </a:solidFill>
            </a:endParaRPr>
          </a:p>
        </p:txBody>
      </p:sp>
      <p:sp>
        <p:nvSpPr>
          <p:cNvPr id="10" name="文本框 9">
            <a:extLst>
              <a:ext uri="{FF2B5EF4-FFF2-40B4-BE49-F238E27FC236}">
                <a16:creationId xmlns:a16="http://schemas.microsoft.com/office/drawing/2014/main" id="{506935BE-2324-72A5-D24E-9C842FD271C8}"/>
              </a:ext>
            </a:extLst>
          </p:cNvPr>
          <p:cNvSpPr txBox="1"/>
          <p:nvPr/>
        </p:nvSpPr>
        <p:spPr>
          <a:xfrm>
            <a:off x="4126999" y="622572"/>
            <a:ext cx="230258" cy="323165"/>
          </a:xfrm>
          <a:prstGeom prst="rect">
            <a:avLst/>
          </a:prstGeom>
          <a:noFill/>
        </p:spPr>
        <p:txBody>
          <a:bodyPr wrap="square" rtlCol="0">
            <a:spAutoFit/>
          </a:bodyPr>
          <a:lstStyle/>
          <a:p>
            <a:r>
              <a:rPr lang="en-US" altLang="zh-CN" sz="1500" b="1"/>
              <a:t>1</a:t>
            </a:r>
            <a:endParaRPr lang="zh-CN" altLang="en-US" sz="1500" b="1"/>
          </a:p>
        </p:txBody>
      </p:sp>
      <p:sp>
        <p:nvSpPr>
          <p:cNvPr id="11" name="文本框 10">
            <a:extLst>
              <a:ext uri="{FF2B5EF4-FFF2-40B4-BE49-F238E27FC236}">
                <a16:creationId xmlns:a16="http://schemas.microsoft.com/office/drawing/2014/main" id="{C2E01C91-58DB-C8C0-E0AA-B2451D5B21B9}"/>
              </a:ext>
            </a:extLst>
          </p:cNvPr>
          <p:cNvSpPr txBox="1"/>
          <p:nvPr/>
        </p:nvSpPr>
        <p:spPr>
          <a:xfrm>
            <a:off x="5493371" y="620354"/>
            <a:ext cx="292068" cy="323165"/>
          </a:xfrm>
          <a:prstGeom prst="rect">
            <a:avLst/>
          </a:prstGeom>
          <a:noFill/>
        </p:spPr>
        <p:txBody>
          <a:bodyPr wrap="none" rtlCol="0">
            <a:spAutoFit/>
          </a:bodyPr>
          <a:lstStyle/>
          <a:p>
            <a:r>
              <a:rPr lang="en-US" altLang="zh-CN" sz="1500" b="1"/>
              <a:t>2</a:t>
            </a:r>
            <a:endParaRPr lang="zh-CN" altLang="en-US" sz="1500" b="1"/>
          </a:p>
        </p:txBody>
      </p:sp>
      <p:sp>
        <p:nvSpPr>
          <p:cNvPr id="12" name="文本框 11">
            <a:extLst>
              <a:ext uri="{FF2B5EF4-FFF2-40B4-BE49-F238E27FC236}">
                <a16:creationId xmlns:a16="http://schemas.microsoft.com/office/drawing/2014/main" id="{AB96093B-1EE7-07F1-9814-62085B90FF38}"/>
              </a:ext>
            </a:extLst>
          </p:cNvPr>
          <p:cNvSpPr txBox="1"/>
          <p:nvPr/>
        </p:nvSpPr>
        <p:spPr>
          <a:xfrm>
            <a:off x="6922286" y="616170"/>
            <a:ext cx="292068" cy="323165"/>
          </a:xfrm>
          <a:prstGeom prst="rect">
            <a:avLst/>
          </a:prstGeom>
          <a:noFill/>
        </p:spPr>
        <p:txBody>
          <a:bodyPr wrap="none" rtlCol="0">
            <a:spAutoFit/>
          </a:bodyPr>
          <a:lstStyle/>
          <a:p>
            <a:r>
              <a:rPr lang="en-US" altLang="zh-CN" sz="1500" b="1"/>
              <a:t>3</a:t>
            </a:r>
            <a:endParaRPr lang="zh-CN" altLang="en-US" sz="1500" b="1"/>
          </a:p>
        </p:txBody>
      </p:sp>
      <p:pic>
        <p:nvPicPr>
          <p:cNvPr id="14" name="图片 13">
            <a:extLst>
              <a:ext uri="{FF2B5EF4-FFF2-40B4-BE49-F238E27FC236}">
                <a16:creationId xmlns:a16="http://schemas.microsoft.com/office/drawing/2014/main" id="{40465DDE-0660-FCB9-E904-AFF3FF049BCA}"/>
              </a:ext>
            </a:extLst>
          </p:cNvPr>
          <p:cNvPicPr>
            <a:picLocks noChangeAspect="1"/>
          </p:cNvPicPr>
          <p:nvPr/>
        </p:nvPicPr>
        <p:blipFill>
          <a:blip r:embed="rId3"/>
          <a:srcRect l="2428" t="917" r="73284" b="67107"/>
          <a:stretch/>
        </p:blipFill>
        <p:spPr>
          <a:xfrm>
            <a:off x="3655046" y="918814"/>
            <a:ext cx="1191695" cy="919667"/>
          </a:xfrm>
          <a:prstGeom prst="rect">
            <a:avLst/>
          </a:prstGeom>
        </p:spPr>
      </p:pic>
      <p:sp>
        <p:nvSpPr>
          <p:cNvPr id="15" name="文本框 14">
            <a:extLst>
              <a:ext uri="{FF2B5EF4-FFF2-40B4-BE49-F238E27FC236}">
                <a16:creationId xmlns:a16="http://schemas.microsoft.com/office/drawing/2014/main" id="{8E8C997A-ECC5-5408-A058-DA54BA246E6E}"/>
              </a:ext>
            </a:extLst>
          </p:cNvPr>
          <p:cNvSpPr txBox="1"/>
          <p:nvPr/>
        </p:nvSpPr>
        <p:spPr>
          <a:xfrm>
            <a:off x="3063759" y="1294614"/>
            <a:ext cx="506870" cy="323165"/>
          </a:xfrm>
          <a:prstGeom prst="rect">
            <a:avLst/>
          </a:prstGeom>
          <a:noFill/>
        </p:spPr>
        <p:txBody>
          <a:bodyPr wrap="none" rtlCol="0">
            <a:spAutoFit/>
          </a:bodyPr>
          <a:lstStyle/>
          <a:p>
            <a:r>
              <a:rPr lang="en-US" altLang="zh-CN" sz="1500" b="1"/>
              <a:t>300</a:t>
            </a:r>
            <a:endParaRPr lang="zh-CN" altLang="en-US" sz="1500" b="1"/>
          </a:p>
        </p:txBody>
      </p:sp>
      <p:sp>
        <p:nvSpPr>
          <p:cNvPr id="16" name="文本框 15">
            <a:extLst>
              <a:ext uri="{FF2B5EF4-FFF2-40B4-BE49-F238E27FC236}">
                <a16:creationId xmlns:a16="http://schemas.microsoft.com/office/drawing/2014/main" id="{3B7F9DC1-2BF3-C3A7-365F-3E7A4E0D5FB7}"/>
              </a:ext>
            </a:extLst>
          </p:cNvPr>
          <p:cNvSpPr txBox="1"/>
          <p:nvPr/>
        </p:nvSpPr>
        <p:spPr>
          <a:xfrm>
            <a:off x="3059550" y="2301025"/>
            <a:ext cx="506870" cy="323165"/>
          </a:xfrm>
          <a:prstGeom prst="rect">
            <a:avLst/>
          </a:prstGeom>
          <a:noFill/>
        </p:spPr>
        <p:txBody>
          <a:bodyPr wrap="none" rtlCol="0">
            <a:spAutoFit/>
          </a:bodyPr>
          <a:lstStyle/>
          <a:p>
            <a:r>
              <a:rPr lang="en-US" altLang="zh-CN" sz="1500" b="1"/>
              <a:t>400</a:t>
            </a:r>
            <a:endParaRPr lang="zh-CN" altLang="en-US" sz="1500" b="1"/>
          </a:p>
        </p:txBody>
      </p:sp>
      <p:sp>
        <p:nvSpPr>
          <p:cNvPr id="17" name="文本框 16">
            <a:extLst>
              <a:ext uri="{FF2B5EF4-FFF2-40B4-BE49-F238E27FC236}">
                <a16:creationId xmlns:a16="http://schemas.microsoft.com/office/drawing/2014/main" id="{EF4A7B50-F89C-DDBC-6757-B0ED1DD840F0}"/>
              </a:ext>
            </a:extLst>
          </p:cNvPr>
          <p:cNvSpPr txBox="1"/>
          <p:nvPr/>
        </p:nvSpPr>
        <p:spPr>
          <a:xfrm>
            <a:off x="3059551" y="3377722"/>
            <a:ext cx="506870" cy="323165"/>
          </a:xfrm>
          <a:prstGeom prst="rect">
            <a:avLst/>
          </a:prstGeom>
          <a:noFill/>
        </p:spPr>
        <p:txBody>
          <a:bodyPr wrap="none" rtlCol="0">
            <a:spAutoFit/>
          </a:bodyPr>
          <a:lstStyle/>
          <a:p>
            <a:r>
              <a:rPr lang="en-US" altLang="zh-CN" sz="1500" b="1"/>
              <a:t>500</a:t>
            </a:r>
            <a:endParaRPr lang="zh-CN" altLang="en-US" sz="1500" b="1"/>
          </a:p>
        </p:txBody>
      </p:sp>
      <p:sp>
        <p:nvSpPr>
          <p:cNvPr id="18" name="文本框 17">
            <a:extLst>
              <a:ext uri="{FF2B5EF4-FFF2-40B4-BE49-F238E27FC236}">
                <a16:creationId xmlns:a16="http://schemas.microsoft.com/office/drawing/2014/main" id="{205A8227-68BB-6598-3166-7B575058BBF3}"/>
              </a:ext>
            </a:extLst>
          </p:cNvPr>
          <p:cNvSpPr txBox="1"/>
          <p:nvPr/>
        </p:nvSpPr>
        <p:spPr>
          <a:xfrm>
            <a:off x="3059550" y="4435623"/>
            <a:ext cx="506870" cy="323165"/>
          </a:xfrm>
          <a:prstGeom prst="rect">
            <a:avLst/>
          </a:prstGeom>
          <a:noFill/>
        </p:spPr>
        <p:txBody>
          <a:bodyPr wrap="none" rtlCol="0">
            <a:spAutoFit/>
          </a:bodyPr>
          <a:lstStyle/>
          <a:p>
            <a:r>
              <a:rPr lang="en-US" altLang="zh-CN" sz="1500" b="1" dirty="0"/>
              <a:t>600</a:t>
            </a:r>
            <a:endParaRPr lang="zh-CN" altLang="en-US" sz="1500" b="1" dirty="0"/>
          </a:p>
        </p:txBody>
      </p:sp>
      <p:pic>
        <p:nvPicPr>
          <p:cNvPr id="19" name="图片 18">
            <a:extLst>
              <a:ext uri="{FF2B5EF4-FFF2-40B4-BE49-F238E27FC236}">
                <a16:creationId xmlns:a16="http://schemas.microsoft.com/office/drawing/2014/main" id="{A9C5762B-9AB0-BAF5-5BFF-2D275A52A24A}"/>
              </a:ext>
            </a:extLst>
          </p:cNvPr>
          <p:cNvPicPr>
            <a:picLocks noChangeAspect="1"/>
          </p:cNvPicPr>
          <p:nvPr/>
        </p:nvPicPr>
        <p:blipFill>
          <a:blip r:embed="rId3"/>
          <a:srcRect l="2428" t="917" r="73284" b="67107"/>
          <a:stretch/>
        </p:blipFill>
        <p:spPr>
          <a:xfrm>
            <a:off x="3655046" y="1992926"/>
            <a:ext cx="1191695" cy="919667"/>
          </a:xfrm>
          <a:prstGeom prst="rect">
            <a:avLst/>
          </a:prstGeom>
        </p:spPr>
      </p:pic>
      <p:pic>
        <p:nvPicPr>
          <p:cNvPr id="20" name="图片 19">
            <a:extLst>
              <a:ext uri="{FF2B5EF4-FFF2-40B4-BE49-F238E27FC236}">
                <a16:creationId xmlns:a16="http://schemas.microsoft.com/office/drawing/2014/main" id="{C32B3F58-87E6-EDAF-2E96-2E7E75A50BFA}"/>
              </a:ext>
            </a:extLst>
          </p:cNvPr>
          <p:cNvPicPr>
            <a:picLocks noChangeAspect="1"/>
          </p:cNvPicPr>
          <p:nvPr/>
        </p:nvPicPr>
        <p:blipFill>
          <a:blip r:embed="rId3"/>
          <a:srcRect l="2428" t="917" r="73284" b="67107"/>
          <a:stretch/>
        </p:blipFill>
        <p:spPr>
          <a:xfrm>
            <a:off x="3655046" y="3067039"/>
            <a:ext cx="1191695" cy="919667"/>
          </a:xfrm>
          <a:prstGeom prst="rect">
            <a:avLst/>
          </a:prstGeom>
        </p:spPr>
      </p:pic>
      <p:pic>
        <p:nvPicPr>
          <p:cNvPr id="21" name="图片 20">
            <a:extLst>
              <a:ext uri="{FF2B5EF4-FFF2-40B4-BE49-F238E27FC236}">
                <a16:creationId xmlns:a16="http://schemas.microsoft.com/office/drawing/2014/main" id="{B7E6A90D-D832-DA0B-0FE9-51CFD1EC21FF}"/>
              </a:ext>
            </a:extLst>
          </p:cNvPr>
          <p:cNvPicPr>
            <a:picLocks noChangeAspect="1"/>
          </p:cNvPicPr>
          <p:nvPr/>
        </p:nvPicPr>
        <p:blipFill>
          <a:blip r:embed="rId3"/>
          <a:srcRect l="2428" t="917" r="73284" b="67107"/>
          <a:stretch/>
        </p:blipFill>
        <p:spPr>
          <a:xfrm>
            <a:off x="3655046" y="4137373"/>
            <a:ext cx="1191695" cy="919667"/>
          </a:xfrm>
          <a:prstGeom prst="rect">
            <a:avLst/>
          </a:prstGeom>
        </p:spPr>
      </p:pic>
      <p:pic>
        <p:nvPicPr>
          <p:cNvPr id="22" name="图片 21">
            <a:extLst>
              <a:ext uri="{FF2B5EF4-FFF2-40B4-BE49-F238E27FC236}">
                <a16:creationId xmlns:a16="http://schemas.microsoft.com/office/drawing/2014/main" id="{DAFD9192-ADCE-25D0-0CC7-0293F9A2BFEF}"/>
              </a:ext>
            </a:extLst>
          </p:cNvPr>
          <p:cNvPicPr>
            <a:picLocks noChangeAspect="1"/>
          </p:cNvPicPr>
          <p:nvPr/>
        </p:nvPicPr>
        <p:blipFill>
          <a:blip r:embed="rId4"/>
          <a:srcRect l="3962" t="292" r="63070" b="55598"/>
          <a:stretch/>
        </p:blipFill>
        <p:spPr>
          <a:xfrm>
            <a:off x="5037171" y="913236"/>
            <a:ext cx="1239170" cy="925244"/>
          </a:xfrm>
          <a:prstGeom prst="rect">
            <a:avLst/>
          </a:prstGeom>
        </p:spPr>
      </p:pic>
      <p:pic>
        <p:nvPicPr>
          <p:cNvPr id="23" name="图片 22">
            <a:extLst>
              <a:ext uri="{FF2B5EF4-FFF2-40B4-BE49-F238E27FC236}">
                <a16:creationId xmlns:a16="http://schemas.microsoft.com/office/drawing/2014/main" id="{D8497E7A-4549-E0EF-7D19-97D1C1BD3507}"/>
              </a:ext>
            </a:extLst>
          </p:cNvPr>
          <p:cNvPicPr>
            <a:picLocks noChangeAspect="1"/>
          </p:cNvPicPr>
          <p:nvPr/>
        </p:nvPicPr>
        <p:blipFill>
          <a:blip r:embed="rId4"/>
          <a:srcRect l="3962" t="292" r="63070" b="55598"/>
          <a:stretch/>
        </p:blipFill>
        <p:spPr>
          <a:xfrm>
            <a:off x="5037171" y="1992926"/>
            <a:ext cx="1239170" cy="915827"/>
          </a:xfrm>
          <a:prstGeom prst="rect">
            <a:avLst/>
          </a:prstGeom>
        </p:spPr>
      </p:pic>
      <p:pic>
        <p:nvPicPr>
          <p:cNvPr id="24" name="图片 23">
            <a:extLst>
              <a:ext uri="{FF2B5EF4-FFF2-40B4-BE49-F238E27FC236}">
                <a16:creationId xmlns:a16="http://schemas.microsoft.com/office/drawing/2014/main" id="{7405E131-7A24-E556-39A9-85702DF39E1C}"/>
              </a:ext>
            </a:extLst>
          </p:cNvPr>
          <p:cNvPicPr>
            <a:picLocks noChangeAspect="1"/>
          </p:cNvPicPr>
          <p:nvPr/>
        </p:nvPicPr>
        <p:blipFill>
          <a:blip r:embed="rId4"/>
          <a:srcRect l="3962" t="292" r="63070" b="55598"/>
          <a:stretch/>
        </p:blipFill>
        <p:spPr>
          <a:xfrm>
            <a:off x="5037171" y="3070879"/>
            <a:ext cx="1239170" cy="915827"/>
          </a:xfrm>
          <a:prstGeom prst="rect">
            <a:avLst/>
          </a:prstGeom>
        </p:spPr>
      </p:pic>
      <p:pic>
        <p:nvPicPr>
          <p:cNvPr id="25" name="图片 24">
            <a:extLst>
              <a:ext uri="{FF2B5EF4-FFF2-40B4-BE49-F238E27FC236}">
                <a16:creationId xmlns:a16="http://schemas.microsoft.com/office/drawing/2014/main" id="{056A455E-7C37-B02D-0FCD-ECB7A5D284B0}"/>
              </a:ext>
            </a:extLst>
          </p:cNvPr>
          <p:cNvPicPr>
            <a:picLocks noChangeAspect="1"/>
          </p:cNvPicPr>
          <p:nvPr/>
        </p:nvPicPr>
        <p:blipFill>
          <a:blip r:embed="rId4"/>
          <a:srcRect l="3962" t="292" r="63070" b="55598"/>
          <a:stretch/>
        </p:blipFill>
        <p:spPr>
          <a:xfrm>
            <a:off x="5037171" y="4132770"/>
            <a:ext cx="1239170" cy="924270"/>
          </a:xfrm>
          <a:prstGeom prst="rect">
            <a:avLst/>
          </a:prstGeom>
        </p:spPr>
      </p:pic>
      <p:pic>
        <p:nvPicPr>
          <p:cNvPr id="26" name="图片 25">
            <a:extLst>
              <a:ext uri="{FF2B5EF4-FFF2-40B4-BE49-F238E27FC236}">
                <a16:creationId xmlns:a16="http://schemas.microsoft.com/office/drawing/2014/main" id="{5C668347-88BE-F800-D9BA-105A24EEAE98}"/>
              </a:ext>
            </a:extLst>
          </p:cNvPr>
          <p:cNvPicPr>
            <a:picLocks noChangeAspect="1"/>
          </p:cNvPicPr>
          <p:nvPr/>
        </p:nvPicPr>
        <p:blipFill>
          <a:blip r:embed="rId5"/>
          <a:srcRect r="63851" b="52366"/>
          <a:stretch/>
        </p:blipFill>
        <p:spPr>
          <a:xfrm>
            <a:off x="6466771" y="913236"/>
            <a:ext cx="1239170" cy="925244"/>
          </a:xfrm>
          <a:prstGeom prst="rect">
            <a:avLst/>
          </a:prstGeom>
        </p:spPr>
      </p:pic>
      <p:pic>
        <p:nvPicPr>
          <p:cNvPr id="27" name="图片 26">
            <a:extLst>
              <a:ext uri="{FF2B5EF4-FFF2-40B4-BE49-F238E27FC236}">
                <a16:creationId xmlns:a16="http://schemas.microsoft.com/office/drawing/2014/main" id="{57B418AB-1D81-9E8B-4EF4-9A5B1B0B0A1A}"/>
              </a:ext>
            </a:extLst>
          </p:cNvPr>
          <p:cNvPicPr>
            <a:picLocks noChangeAspect="1"/>
          </p:cNvPicPr>
          <p:nvPr/>
        </p:nvPicPr>
        <p:blipFill>
          <a:blip r:embed="rId5"/>
          <a:srcRect r="63851" b="52366"/>
          <a:stretch/>
        </p:blipFill>
        <p:spPr>
          <a:xfrm>
            <a:off x="6466771" y="1992926"/>
            <a:ext cx="1239170" cy="915827"/>
          </a:xfrm>
          <a:prstGeom prst="rect">
            <a:avLst/>
          </a:prstGeom>
        </p:spPr>
      </p:pic>
      <p:pic>
        <p:nvPicPr>
          <p:cNvPr id="28" name="图片 27">
            <a:extLst>
              <a:ext uri="{FF2B5EF4-FFF2-40B4-BE49-F238E27FC236}">
                <a16:creationId xmlns:a16="http://schemas.microsoft.com/office/drawing/2014/main" id="{7A1BD123-82B7-13C9-6655-0F4F45054DA0}"/>
              </a:ext>
            </a:extLst>
          </p:cNvPr>
          <p:cNvPicPr>
            <a:picLocks noChangeAspect="1"/>
          </p:cNvPicPr>
          <p:nvPr/>
        </p:nvPicPr>
        <p:blipFill>
          <a:blip r:embed="rId5"/>
          <a:srcRect r="63851" b="52366"/>
          <a:stretch/>
        </p:blipFill>
        <p:spPr>
          <a:xfrm>
            <a:off x="6466771" y="3070879"/>
            <a:ext cx="1239170" cy="915827"/>
          </a:xfrm>
          <a:prstGeom prst="rect">
            <a:avLst/>
          </a:prstGeom>
        </p:spPr>
      </p:pic>
      <p:pic>
        <p:nvPicPr>
          <p:cNvPr id="29" name="图片 28">
            <a:extLst>
              <a:ext uri="{FF2B5EF4-FFF2-40B4-BE49-F238E27FC236}">
                <a16:creationId xmlns:a16="http://schemas.microsoft.com/office/drawing/2014/main" id="{4F4F93A6-2687-872F-22E6-5EA6AD7EBDF6}"/>
              </a:ext>
            </a:extLst>
          </p:cNvPr>
          <p:cNvPicPr>
            <a:picLocks noChangeAspect="1"/>
          </p:cNvPicPr>
          <p:nvPr/>
        </p:nvPicPr>
        <p:blipFill>
          <a:blip r:embed="rId5"/>
          <a:srcRect r="63851" b="52366"/>
          <a:stretch/>
        </p:blipFill>
        <p:spPr>
          <a:xfrm>
            <a:off x="6466771" y="4128549"/>
            <a:ext cx="1239170" cy="924270"/>
          </a:xfrm>
          <a:prstGeom prst="rect">
            <a:avLst/>
          </a:prstGeom>
        </p:spPr>
      </p:pic>
    </p:spTree>
    <p:extLst>
      <p:ext uri="{BB962C8B-B14F-4D97-AF65-F5344CB8AC3E}">
        <p14:creationId xmlns:p14="http://schemas.microsoft.com/office/powerpoint/2010/main" val="792620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CC5E3E-5BDA-0D9E-5195-2956070D12E8}"/>
              </a:ext>
            </a:extLst>
          </p:cNvPr>
          <p:cNvSpPr>
            <a:spLocks noGrp="1"/>
          </p:cNvSpPr>
          <p:nvPr>
            <p:ph type="sldNum" sz="quarter" idx="12"/>
          </p:nvPr>
        </p:nvSpPr>
        <p:spPr/>
        <p:txBody>
          <a:bodyPr/>
          <a:lstStyle/>
          <a:p>
            <a:fld id="{8D04ACF1-8115-4F2A-BC52-125D9799F304}" type="slidenum">
              <a:rPr lang="zh-CN" altLang="en-US" smtClean="0"/>
              <a:t>81</a:t>
            </a:fld>
            <a:endParaRPr lang="zh-CN" altLang="en-US"/>
          </a:p>
        </p:txBody>
      </p:sp>
      <p:pic>
        <p:nvPicPr>
          <p:cNvPr id="3" name="图片 2" descr="图示&#10;&#10;AI 生成的内容可能不正确。">
            <a:extLst>
              <a:ext uri="{FF2B5EF4-FFF2-40B4-BE49-F238E27FC236}">
                <a16:creationId xmlns:a16="http://schemas.microsoft.com/office/drawing/2014/main" id="{B2884FC9-878B-92FD-4E11-C669C5C0D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18" y="2562042"/>
            <a:ext cx="2226818" cy="2324144"/>
          </a:xfrm>
          <a:prstGeom prst="rect">
            <a:avLst/>
          </a:prstGeom>
        </p:spPr>
      </p:pic>
      <p:pic>
        <p:nvPicPr>
          <p:cNvPr id="4" name="图片 3" descr="背景图案&#10;&#10;AI 生成的内容可能不正确。">
            <a:extLst>
              <a:ext uri="{FF2B5EF4-FFF2-40B4-BE49-F238E27FC236}">
                <a16:creationId xmlns:a16="http://schemas.microsoft.com/office/drawing/2014/main" id="{DCD5E8B8-64A0-9F2E-C76A-121D0512C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157" y="3017113"/>
            <a:ext cx="462852" cy="1502329"/>
          </a:xfrm>
          <a:prstGeom prst="rect">
            <a:avLst/>
          </a:prstGeom>
        </p:spPr>
      </p:pic>
      <p:pic>
        <p:nvPicPr>
          <p:cNvPr id="5" name="图片 4" descr="图示&#10;&#10;AI 生成的内容可能不正确。">
            <a:extLst>
              <a:ext uri="{FF2B5EF4-FFF2-40B4-BE49-F238E27FC236}">
                <a16:creationId xmlns:a16="http://schemas.microsoft.com/office/drawing/2014/main" id="{6AE43753-B0A5-CAAF-0C62-5C6CAB19128C}"/>
              </a:ext>
            </a:extLst>
          </p:cNvPr>
          <p:cNvPicPr>
            <a:picLocks noChangeAspect="1"/>
          </p:cNvPicPr>
          <p:nvPr/>
        </p:nvPicPr>
        <p:blipFill>
          <a:blip r:embed="rId4">
            <a:extLst>
              <a:ext uri="{28A0092B-C50C-407E-A947-70E740481C1C}">
                <a14:useLocalDpi xmlns:a14="http://schemas.microsoft.com/office/drawing/2010/main" val="0"/>
              </a:ext>
            </a:extLst>
          </a:blip>
          <a:srcRect b="8727"/>
          <a:stretch>
            <a:fillRect/>
          </a:stretch>
        </p:blipFill>
        <p:spPr>
          <a:xfrm>
            <a:off x="445258" y="2137789"/>
            <a:ext cx="2935941" cy="2679710"/>
          </a:xfrm>
          <a:prstGeom prst="rect">
            <a:avLst/>
          </a:prstGeom>
        </p:spPr>
      </p:pic>
      <p:pic>
        <p:nvPicPr>
          <p:cNvPr id="6" name="图片 5">
            <a:extLst>
              <a:ext uri="{FF2B5EF4-FFF2-40B4-BE49-F238E27FC236}">
                <a16:creationId xmlns:a16="http://schemas.microsoft.com/office/drawing/2014/main" id="{D247AA4C-D5D5-7FDD-5568-78BF015D1A2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3033705" y="2215102"/>
            <a:ext cx="1190263" cy="1255649"/>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7" name="右箭头 6">
            <a:extLst>
              <a:ext uri="{FF2B5EF4-FFF2-40B4-BE49-F238E27FC236}">
                <a16:creationId xmlns:a16="http://schemas.microsoft.com/office/drawing/2014/main" id="{E94C6FC9-37E8-A1B9-3F3C-DAA07B349AD7}"/>
              </a:ext>
            </a:extLst>
          </p:cNvPr>
          <p:cNvSpPr/>
          <p:nvPr/>
        </p:nvSpPr>
        <p:spPr>
          <a:xfrm rot="19591622">
            <a:off x="2634757" y="3077760"/>
            <a:ext cx="618690" cy="307880"/>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443AA2A-B0F8-B10A-8827-D3C9402B2595}"/>
              </a:ext>
            </a:extLst>
          </p:cNvPr>
          <p:cNvSpPr txBox="1"/>
          <p:nvPr/>
        </p:nvSpPr>
        <p:spPr>
          <a:xfrm>
            <a:off x="3062416" y="3517339"/>
            <a:ext cx="1570423" cy="369332"/>
          </a:xfrm>
          <a:prstGeom prst="rect">
            <a:avLst/>
          </a:prstGeom>
          <a:noFill/>
        </p:spPr>
        <p:txBody>
          <a:bodyPr wrap="square" rtlCol="0">
            <a:spAutoFit/>
          </a:bodyPr>
          <a:lstStyle/>
          <a:p>
            <a:pPr algn="just"/>
            <a:r>
              <a:rPr kumimoji="1" lang="en-US" altLang="zh-CN" b="1" dirty="0">
                <a:solidFill>
                  <a:schemeClr val="tx2">
                    <a:lumMod val="50000"/>
                    <a:lumOff val="50000"/>
                  </a:schemeClr>
                </a:solidFill>
              </a:rPr>
              <a:t>ICA Siphon</a:t>
            </a:r>
          </a:p>
        </p:txBody>
      </p:sp>
      <p:sp>
        <p:nvSpPr>
          <p:cNvPr id="9" name="右箭头 8">
            <a:extLst>
              <a:ext uri="{FF2B5EF4-FFF2-40B4-BE49-F238E27FC236}">
                <a16:creationId xmlns:a16="http://schemas.microsoft.com/office/drawing/2014/main" id="{5F9647D6-8904-48AF-FF0F-647D2926C559}"/>
              </a:ext>
            </a:extLst>
          </p:cNvPr>
          <p:cNvSpPr/>
          <p:nvPr/>
        </p:nvSpPr>
        <p:spPr>
          <a:xfrm rot="2047587">
            <a:off x="3943643" y="3094511"/>
            <a:ext cx="504463" cy="289661"/>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6ED175EB-9E1D-2513-746D-6CB9F010D504}"/>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6109" r="75831" b="6828"/>
          <a:stretch>
            <a:fillRect/>
          </a:stretch>
        </p:blipFill>
        <p:spPr bwMode="auto">
          <a:xfrm>
            <a:off x="7463222" y="819784"/>
            <a:ext cx="1141624" cy="3253720"/>
          </a:xfrm>
          <a:prstGeom prst="rect">
            <a:avLst/>
          </a:prstGeom>
          <a:ln w="25400">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3E8E28CD-7A95-1671-2650-08F6E1DC6E6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7425546" y="1203625"/>
            <a:ext cx="945410" cy="997345"/>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4B5E4F1D-1242-B9F2-A9D3-B6363A5F1B1D}"/>
              </a:ext>
            </a:extLst>
          </p:cNvPr>
          <p:cNvSpPr txBox="1"/>
          <p:nvPr/>
        </p:nvSpPr>
        <p:spPr>
          <a:xfrm>
            <a:off x="7425546" y="1702021"/>
            <a:ext cx="945410" cy="461665"/>
          </a:xfrm>
          <a:prstGeom prst="rect">
            <a:avLst/>
          </a:prstGeom>
          <a:noFill/>
        </p:spPr>
        <p:txBody>
          <a:bodyPr wrap="square" rtlCol="0">
            <a:spAutoFit/>
          </a:bodyPr>
          <a:lstStyle/>
          <a:p>
            <a:pPr algn="ctr"/>
            <a:r>
              <a:rPr kumimoji="1" lang="en-US" altLang="zh-CN" sz="1200" b="1" dirty="0">
                <a:solidFill>
                  <a:schemeClr val="tx2">
                    <a:lumMod val="50000"/>
                    <a:lumOff val="50000"/>
                  </a:schemeClr>
                </a:solidFill>
              </a:rPr>
              <a:t>ICA</a:t>
            </a:r>
          </a:p>
          <a:p>
            <a:pPr algn="ctr"/>
            <a:r>
              <a:rPr kumimoji="1" lang="en-US" altLang="zh-CN" sz="1200" b="1" dirty="0">
                <a:solidFill>
                  <a:schemeClr val="tx2">
                    <a:lumMod val="50000"/>
                    <a:lumOff val="50000"/>
                  </a:schemeClr>
                </a:solidFill>
              </a:rPr>
              <a:t>Siphon</a:t>
            </a:r>
          </a:p>
        </p:txBody>
      </p:sp>
      <p:sp>
        <p:nvSpPr>
          <p:cNvPr id="13" name="文本框 12">
            <a:extLst>
              <a:ext uri="{FF2B5EF4-FFF2-40B4-BE49-F238E27FC236}">
                <a16:creationId xmlns:a16="http://schemas.microsoft.com/office/drawing/2014/main" id="{E5AAD53E-AF21-57C8-7977-D115CF4D853C}"/>
              </a:ext>
            </a:extLst>
          </p:cNvPr>
          <p:cNvSpPr txBox="1"/>
          <p:nvPr/>
        </p:nvSpPr>
        <p:spPr>
          <a:xfrm>
            <a:off x="7971281" y="3659214"/>
            <a:ext cx="945410" cy="307777"/>
          </a:xfrm>
          <a:prstGeom prst="rect">
            <a:avLst/>
          </a:prstGeom>
          <a:noFill/>
        </p:spPr>
        <p:txBody>
          <a:bodyPr wrap="square" rtlCol="0">
            <a:spAutoFit/>
          </a:bodyPr>
          <a:lstStyle/>
          <a:p>
            <a:pPr algn="ctr"/>
            <a:r>
              <a:rPr kumimoji="1" lang="en-US" altLang="zh-CN" sz="1400" dirty="0"/>
              <a:t>CCA</a:t>
            </a:r>
          </a:p>
        </p:txBody>
      </p:sp>
      <p:sp>
        <p:nvSpPr>
          <p:cNvPr id="14" name="文本框 13">
            <a:extLst>
              <a:ext uri="{FF2B5EF4-FFF2-40B4-BE49-F238E27FC236}">
                <a16:creationId xmlns:a16="http://schemas.microsoft.com/office/drawing/2014/main" id="{18365125-D321-2F8F-79C4-353C6BDC9299}"/>
              </a:ext>
            </a:extLst>
          </p:cNvPr>
          <p:cNvSpPr txBox="1"/>
          <p:nvPr/>
        </p:nvSpPr>
        <p:spPr>
          <a:xfrm>
            <a:off x="7534076" y="2325299"/>
            <a:ext cx="945410" cy="369332"/>
          </a:xfrm>
          <a:prstGeom prst="rect">
            <a:avLst/>
          </a:prstGeom>
          <a:noFill/>
        </p:spPr>
        <p:txBody>
          <a:bodyPr wrap="square" rtlCol="0">
            <a:spAutoFit/>
          </a:bodyPr>
          <a:lstStyle/>
          <a:p>
            <a:pPr algn="ctr"/>
            <a:r>
              <a:rPr kumimoji="1" lang="en-US" altLang="zh-CN" dirty="0"/>
              <a:t>ICA</a:t>
            </a:r>
          </a:p>
        </p:txBody>
      </p:sp>
      <p:sp>
        <p:nvSpPr>
          <p:cNvPr id="15" name="文本框 14">
            <a:extLst>
              <a:ext uri="{FF2B5EF4-FFF2-40B4-BE49-F238E27FC236}">
                <a16:creationId xmlns:a16="http://schemas.microsoft.com/office/drawing/2014/main" id="{E4302DEA-6AB9-318D-FB5C-4F39E6AC5276}"/>
              </a:ext>
            </a:extLst>
          </p:cNvPr>
          <p:cNvSpPr txBox="1"/>
          <p:nvPr/>
        </p:nvSpPr>
        <p:spPr>
          <a:xfrm>
            <a:off x="7227520" y="730517"/>
            <a:ext cx="945410" cy="307777"/>
          </a:xfrm>
          <a:prstGeom prst="rect">
            <a:avLst/>
          </a:prstGeom>
          <a:noFill/>
        </p:spPr>
        <p:txBody>
          <a:bodyPr wrap="square" rtlCol="0">
            <a:spAutoFit/>
          </a:bodyPr>
          <a:lstStyle/>
          <a:p>
            <a:pPr algn="ctr"/>
            <a:r>
              <a:rPr kumimoji="1" lang="en-US" altLang="zh-CN" sz="1400" dirty="0"/>
              <a:t>ACA</a:t>
            </a:r>
          </a:p>
        </p:txBody>
      </p:sp>
    </p:spTree>
    <p:extLst>
      <p:ext uri="{BB962C8B-B14F-4D97-AF65-F5344CB8AC3E}">
        <p14:creationId xmlns:p14="http://schemas.microsoft.com/office/powerpoint/2010/main" val="3755037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B88430-A210-180C-7738-B35B175F313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375F0A-83B2-EB5B-C3E3-DECD0559FAFB}"/>
              </a:ext>
            </a:extLst>
          </p:cNvPr>
          <p:cNvSpPr>
            <a:spLocks noGrp="1"/>
          </p:cNvSpPr>
          <p:nvPr>
            <p:ph type="sldNum" sz="quarter" idx="12"/>
          </p:nvPr>
        </p:nvSpPr>
        <p:spPr/>
        <p:txBody>
          <a:bodyPr/>
          <a:lstStyle/>
          <a:p>
            <a:fld id="{8D04ACF1-8115-4F2A-BC52-125D9799F304}" type="slidenum">
              <a:rPr lang="zh-CN" altLang="en-US" smtClean="0"/>
              <a:t>82</a:t>
            </a:fld>
            <a:endParaRPr lang="zh-CN" altLang="en-US"/>
          </a:p>
        </p:txBody>
      </p:sp>
      <p:pic>
        <p:nvPicPr>
          <p:cNvPr id="16" name="图片 15" descr="表格&#10;&#10;AI 生成的内容可能不正确。">
            <a:extLst>
              <a:ext uri="{FF2B5EF4-FFF2-40B4-BE49-F238E27FC236}">
                <a16:creationId xmlns:a16="http://schemas.microsoft.com/office/drawing/2014/main" id="{A495461C-9C38-CE8F-1E97-235D1CDB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652" y="1000895"/>
            <a:ext cx="4239900" cy="1554323"/>
          </a:xfrm>
          <a:prstGeom prst="rect">
            <a:avLst/>
          </a:prstGeom>
        </p:spPr>
      </p:pic>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1</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2</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54431">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54431">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54431">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54431">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Choice>
        <mc:Fallback xmlns="">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826" t="-102222" r="-244565" b="-41777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5745" t="-102222" r="-91489" b="-417778"/>
                          </a:stretch>
                        </a:blip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74320">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74320">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74320">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74320">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Fallback>
      </mc:AlternateContent>
    </p:spTree>
    <p:extLst>
      <p:ext uri="{BB962C8B-B14F-4D97-AF65-F5344CB8AC3E}">
        <p14:creationId xmlns:p14="http://schemas.microsoft.com/office/powerpoint/2010/main" val="1824379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87232-367E-D63A-ED01-ED02AC770BB2}"/>
            </a:ext>
          </a:extLst>
        </p:cNvPr>
        <p:cNvGrpSpPr/>
        <p:nvPr/>
      </p:nvGrpSpPr>
      <p:grpSpPr>
        <a:xfrm>
          <a:off x="0" y="0"/>
          <a:ext cx="0" cy="0"/>
          <a:chOff x="0" y="0"/>
          <a:chExt cx="0" cy="0"/>
        </a:xfrm>
      </p:grpSpPr>
      <p:pic>
        <p:nvPicPr>
          <p:cNvPr id="59" name="图片 58" descr="图表&#10;&#10;AI 生成的内容可能不正确。">
            <a:extLst>
              <a:ext uri="{FF2B5EF4-FFF2-40B4-BE49-F238E27FC236}">
                <a16:creationId xmlns:a16="http://schemas.microsoft.com/office/drawing/2014/main" id="{A7C33C6A-E828-DF4D-172D-A1AC571549B7}"/>
              </a:ext>
            </a:extLst>
          </p:cNvPr>
          <p:cNvPicPr>
            <a:picLocks noChangeAspect="1"/>
          </p:cNvPicPr>
          <p:nvPr/>
        </p:nvPicPr>
        <p:blipFill>
          <a:blip r:embed="rId3">
            <a:extLst>
              <a:ext uri="{28A0092B-C50C-407E-A947-70E740481C1C}">
                <a14:useLocalDpi xmlns:a14="http://schemas.microsoft.com/office/drawing/2010/main" val="0"/>
              </a:ext>
            </a:extLst>
          </a:blip>
          <a:srcRect l="45609" t="1454" r="27335" b="-1454"/>
          <a:stretch>
            <a:fillRect/>
          </a:stretch>
        </p:blipFill>
        <p:spPr>
          <a:xfrm>
            <a:off x="2944992" y="776586"/>
            <a:ext cx="1737706" cy="2036434"/>
          </a:xfrm>
          <a:prstGeom prst="rect">
            <a:avLst/>
          </a:prstGeom>
        </p:spPr>
      </p:pic>
      <p:pic>
        <p:nvPicPr>
          <p:cNvPr id="58" name="图片 57" descr="图表&#10;&#10;AI 生成的内容可能不正确。">
            <a:extLst>
              <a:ext uri="{FF2B5EF4-FFF2-40B4-BE49-F238E27FC236}">
                <a16:creationId xmlns:a16="http://schemas.microsoft.com/office/drawing/2014/main" id="{0657D6E6-ED63-9EA7-F379-4C892305D501}"/>
              </a:ext>
            </a:extLst>
          </p:cNvPr>
          <p:cNvPicPr>
            <a:picLocks noChangeAspect="1"/>
          </p:cNvPicPr>
          <p:nvPr/>
        </p:nvPicPr>
        <p:blipFill>
          <a:blip r:embed="rId3">
            <a:extLst>
              <a:ext uri="{28A0092B-C50C-407E-A947-70E740481C1C}">
                <a14:useLocalDpi xmlns:a14="http://schemas.microsoft.com/office/drawing/2010/main" val="0"/>
              </a:ext>
            </a:extLst>
          </a:blip>
          <a:srcRect l="20345" t="413" r="53952" b="-413"/>
          <a:stretch>
            <a:fillRect/>
          </a:stretch>
        </p:blipFill>
        <p:spPr>
          <a:xfrm>
            <a:off x="1270294" y="729374"/>
            <a:ext cx="1650828" cy="2036434"/>
          </a:xfrm>
          <a:prstGeom prst="rect">
            <a:avLst/>
          </a:prstGeom>
        </p:spPr>
      </p:pic>
      <p:sp>
        <p:nvSpPr>
          <p:cNvPr id="2" name="灯片编号占位符 1">
            <a:extLst>
              <a:ext uri="{FF2B5EF4-FFF2-40B4-BE49-F238E27FC236}">
                <a16:creationId xmlns:a16="http://schemas.microsoft.com/office/drawing/2014/main" id="{F83A6A65-856A-C6F1-3AEE-5ADCED7ABDC8}"/>
              </a:ext>
            </a:extLst>
          </p:cNvPr>
          <p:cNvSpPr>
            <a:spLocks noGrp="1"/>
          </p:cNvSpPr>
          <p:nvPr>
            <p:ph type="sldNum" sz="quarter" idx="12"/>
          </p:nvPr>
        </p:nvSpPr>
        <p:spPr/>
        <p:txBody>
          <a:bodyPr/>
          <a:lstStyle/>
          <a:p>
            <a:fld id="{8D04ACF1-8115-4F2A-BC52-125D9799F304}" type="slidenum">
              <a:rPr lang="zh-CN" altLang="en-US" smtClean="0"/>
              <a:t>83</a:t>
            </a:fld>
            <a:endParaRPr lang="zh-CN" altLang="en-US"/>
          </a:p>
        </p:txBody>
      </p:sp>
      <p:pic>
        <p:nvPicPr>
          <p:cNvPr id="12" name="图片 11" descr="图表&#10;&#10;AI 生成的内容可能不正确。">
            <a:extLst>
              <a:ext uri="{FF2B5EF4-FFF2-40B4-BE49-F238E27FC236}">
                <a16:creationId xmlns:a16="http://schemas.microsoft.com/office/drawing/2014/main" id="{944440C5-6EC1-66ED-3ECD-01EEE00FB03A}"/>
              </a:ext>
            </a:extLst>
          </p:cNvPr>
          <p:cNvPicPr>
            <a:picLocks noChangeAspect="1"/>
          </p:cNvPicPr>
          <p:nvPr/>
        </p:nvPicPr>
        <p:blipFill>
          <a:blip r:embed="rId3">
            <a:extLst>
              <a:ext uri="{28A0092B-C50C-407E-A947-70E740481C1C}">
                <a14:useLocalDpi xmlns:a14="http://schemas.microsoft.com/office/drawing/2010/main" val="0"/>
              </a:ext>
            </a:extLst>
          </a:blip>
          <a:srcRect r="80547"/>
          <a:stretch>
            <a:fillRect/>
          </a:stretch>
        </p:blipFill>
        <p:spPr>
          <a:xfrm>
            <a:off x="0" y="709165"/>
            <a:ext cx="1249429" cy="2036434"/>
          </a:xfrm>
          <a:prstGeom prst="rect">
            <a:avLst/>
          </a:prstGeom>
        </p:spPr>
      </p:pic>
      <p:pic>
        <p:nvPicPr>
          <p:cNvPr id="16" name="图片 15" descr="图示&#10;&#10;AI 生成的内容可能不正确。">
            <a:extLst>
              <a:ext uri="{FF2B5EF4-FFF2-40B4-BE49-F238E27FC236}">
                <a16:creationId xmlns:a16="http://schemas.microsoft.com/office/drawing/2014/main" id="{DB1E6F36-3991-E466-1005-EB28E47CC798}"/>
              </a:ext>
            </a:extLst>
          </p:cNvPr>
          <p:cNvPicPr>
            <a:picLocks noChangeAspect="1"/>
          </p:cNvPicPr>
          <p:nvPr/>
        </p:nvPicPr>
        <p:blipFill>
          <a:blip r:embed="rId4">
            <a:extLst>
              <a:ext uri="{28A0092B-C50C-407E-A947-70E740481C1C}">
                <a14:useLocalDpi xmlns:a14="http://schemas.microsoft.com/office/drawing/2010/main" val="0"/>
              </a:ext>
            </a:extLst>
          </a:blip>
          <a:srcRect l="49854" t="385" r="25734" b="16332"/>
          <a:stretch>
            <a:fillRect/>
          </a:stretch>
        </p:blipFill>
        <p:spPr>
          <a:xfrm>
            <a:off x="7125332" y="631488"/>
            <a:ext cx="1831989" cy="2042540"/>
          </a:xfrm>
          <a:prstGeom prst="rect">
            <a:avLst/>
          </a:prstGeom>
        </p:spPr>
      </p:pic>
      <p:sp>
        <p:nvSpPr>
          <p:cNvPr id="4" name="文本框 3">
            <a:extLst>
              <a:ext uri="{FF2B5EF4-FFF2-40B4-BE49-F238E27FC236}">
                <a16:creationId xmlns:a16="http://schemas.microsoft.com/office/drawing/2014/main" id="{F5D1CF16-233A-08C1-18C5-E50334FBFB07}"/>
              </a:ext>
            </a:extLst>
          </p:cNvPr>
          <p:cNvSpPr txBox="1"/>
          <p:nvPr/>
        </p:nvSpPr>
        <p:spPr>
          <a:xfrm>
            <a:off x="1702084" y="1133904"/>
            <a:ext cx="2148840" cy="276999"/>
          </a:xfrm>
          <a:prstGeom prst="rect">
            <a:avLst/>
          </a:prstGeom>
          <a:noFill/>
        </p:spPr>
        <p:txBody>
          <a:bodyPr wrap="square" rtlCol="0">
            <a:spAutoFit/>
          </a:bodyPr>
          <a:lstStyle/>
          <a:p>
            <a:r>
              <a:rPr lang="en-US" altLang="zh-CN" sz="1200" dirty="0"/>
              <a:t>B1 Max Curvature </a:t>
            </a:r>
            <a:endParaRPr lang="zh-CN" altLang="en-US" sz="1200" dirty="0"/>
          </a:p>
        </p:txBody>
      </p:sp>
      <p:sp>
        <p:nvSpPr>
          <p:cNvPr id="5" name="文本框 4">
            <a:extLst>
              <a:ext uri="{FF2B5EF4-FFF2-40B4-BE49-F238E27FC236}">
                <a16:creationId xmlns:a16="http://schemas.microsoft.com/office/drawing/2014/main" id="{EA0C58AB-882F-C34A-0500-ED187C85DD78}"/>
              </a:ext>
            </a:extLst>
          </p:cNvPr>
          <p:cNvSpPr txBox="1"/>
          <p:nvPr/>
        </p:nvSpPr>
        <p:spPr>
          <a:xfrm>
            <a:off x="2787998" y="1697153"/>
            <a:ext cx="2148840" cy="276999"/>
          </a:xfrm>
          <a:prstGeom prst="rect">
            <a:avLst/>
          </a:prstGeom>
          <a:noFill/>
        </p:spPr>
        <p:txBody>
          <a:bodyPr wrap="square" rtlCol="0">
            <a:spAutoFit/>
          </a:bodyPr>
          <a:lstStyle/>
          <a:p>
            <a:r>
              <a:rPr lang="en-US" altLang="zh-CN" sz="1200" dirty="0"/>
              <a:t>B2 Max Curvature </a:t>
            </a:r>
            <a:endParaRPr lang="zh-CN" altLang="en-US" sz="1200" dirty="0"/>
          </a:p>
        </p:txBody>
      </p:sp>
      <p:sp>
        <p:nvSpPr>
          <p:cNvPr id="7" name="文本框 6">
            <a:extLst>
              <a:ext uri="{FF2B5EF4-FFF2-40B4-BE49-F238E27FC236}">
                <a16:creationId xmlns:a16="http://schemas.microsoft.com/office/drawing/2014/main" id="{930619CC-88BB-4D09-417C-DFD02C89728E}"/>
              </a:ext>
            </a:extLst>
          </p:cNvPr>
          <p:cNvSpPr txBox="1"/>
          <p:nvPr/>
        </p:nvSpPr>
        <p:spPr>
          <a:xfrm>
            <a:off x="252246" y="1139368"/>
            <a:ext cx="541020" cy="307777"/>
          </a:xfrm>
          <a:prstGeom prst="rect">
            <a:avLst/>
          </a:prstGeom>
          <a:noFill/>
        </p:spPr>
        <p:txBody>
          <a:bodyPr wrap="square" rtlCol="0">
            <a:spAutoFit/>
          </a:bodyPr>
          <a:lstStyle/>
          <a:p>
            <a:r>
              <a:rPr lang="en-US" altLang="zh-CN" sz="1400" dirty="0"/>
              <a:t>B1</a:t>
            </a:r>
            <a:endParaRPr lang="zh-CN" altLang="en-US" sz="1400" dirty="0"/>
          </a:p>
        </p:txBody>
      </p:sp>
      <p:sp>
        <p:nvSpPr>
          <p:cNvPr id="8" name="文本框 7">
            <a:extLst>
              <a:ext uri="{FF2B5EF4-FFF2-40B4-BE49-F238E27FC236}">
                <a16:creationId xmlns:a16="http://schemas.microsoft.com/office/drawing/2014/main" id="{4EBCEB6F-7004-BBE6-AB71-2135E14CA6E1}"/>
              </a:ext>
            </a:extLst>
          </p:cNvPr>
          <p:cNvSpPr txBox="1"/>
          <p:nvPr/>
        </p:nvSpPr>
        <p:spPr>
          <a:xfrm>
            <a:off x="708409" y="1652758"/>
            <a:ext cx="541020" cy="307777"/>
          </a:xfrm>
          <a:prstGeom prst="rect">
            <a:avLst/>
          </a:prstGeom>
          <a:noFill/>
        </p:spPr>
        <p:txBody>
          <a:bodyPr wrap="square" rtlCol="0">
            <a:spAutoFit/>
          </a:bodyPr>
          <a:lstStyle/>
          <a:p>
            <a:r>
              <a:rPr lang="en-US" altLang="zh-CN" sz="1400" dirty="0"/>
              <a:t>B2</a:t>
            </a:r>
            <a:endParaRPr lang="zh-CN" altLang="en-US" sz="1400" dirty="0"/>
          </a:p>
        </p:txBody>
      </p:sp>
      <p:pic>
        <p:nvPicPr>
          <p:cNvPr id="6" name="图片 5" descr="图表&#10;&#10;AI 生成的内容可能不正确。">
            <a:extLst>
              <a:ext uri="{FF2B5EF4-FFF2-40B4-BE49-F238E27FC236}">
                <a16:creationId xmlns:a16="http://schemas.microsoft.com/office/drawing/2014/main" id="{8B734CC4-D770-70D5-3505-0BA7F7CE30D3}"/>
              </a:ext>
            </a:extLst>
          </p:cNvPr>
          <p:cNvPicPr>
            <a:picLocks noChangeAspect="1"/>
          </p:cNvPicPr>
          <p:nvPr/>
        </p:nvPicPr>
        <p:blipFill>
          <a:blip r:embed="rId3">
            <a:extLst>
              <a:ext uri="{28A0092B-C50C-407E-A947-70E740481C1C}">
                <a14:useLocalDpi xmlns:a14="http://schemas.microsoft.com/office/drawing/2010/main" val="0"/>
              </a:ext>
            </a:extLst>
          </a:blip>
          <a:srcRect l="79597" r="-155" b="12579"/>
          <a:stretch>
            <a:fillRect/>
          </a:stretch>
        </p:blipFill>
        <p:spPr>
          <a:xfrm>
            <a:off x="5411434" y="749746"/>
            <a:ext cx="1320487" cy="1780275"/>
          </a:xfrm>
          <a:prstGeom prst="rect">
            <a:avLst/>
          </a:prstGeom>
        </p:spPr>
      </p:pic>
      <p:pic>
        <p:nvPicPr>
          <p:cNvPr id="10" name="图片 9">
            <a:extLst>
              <a:ext uri="{FF2B5EF4-FFF2-40B4-BE49-F238E27FC236}">
                <a16:creationId xmlns:a16="http://schemas.microsoft.com/office/drawing/2014/main" id="{21F5630B-914F-03C0-D725-74066E23301E}"/>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6720840" y="1304394"/>
            <a:ext cx="424939" cy="394051"/>
          </a:xfrm>
          <a:prstGeom prst="rect">
            <a:avLst/>
          </a:prstGeom>
        </p:spPr>
      </p:pic>
      <p:sp>
        <p:nvSpPr>
          <p:cNvPr id="11" name="文本框 10">
            <a:extLst>
              <a:ext uri="{FF2B5EF4-FFF2-40B4-BE49-F238E27FC236}">
                <a16:creationId xmlns:a16="http://schemas.microsoft.com/office/drawing/2014/main" id="{AC5DC50D-BB26-1F1B-4D44-8D91FC7243CF}"/>
              </a:ext>
            </a:extLst>
          </p:cNvPr>
          <p:cNvSpPr txBox="1"/>
          <p:nvPr/>
        </p:nvSpPr>
        <p:spPr>
          <a:xfrm>
            <a:off x="5914151" y="2467432"/>
            <a:ext cx="425003" cy="307777"/>
          </a:xfrm>
          <a:prstGeom prst="rect">
            <a:avLst/>
          </a:prstGeom>
          <a:noFill/>
        </p:spPr>
        <p:txBody>
          <a:bodyPr wrap="square" rtlCol="0">
            <a:spAutoFit/>
          </a:bodyPr>
          <a:lstStyle/>
          <a:p>
            <a:r>
              <a:rPr kumimoji="1" lang="en-US" altLang="zh-CN" sz="1400" dirty="0"/>
              <a:t>(d)</a:t>
            </a:r>
            <a:endParaRPr kumimoji="1" lang="zh-CN" altLang="en-US" sz="1400" dirty="0"/>
          </a:p>
        </p:txBody>
      </p:sp>
      <p:pic>
        <p:nvPicPr>
          <p:cNvPr id="13" name="图片 12" descr="图示&#10;&#10;AI 生成的内容可能不正确。">
            <a:extLst>
              <a:ext uri="{FF2B5EF4-FFF2-40B4-BE49-F238E27FC236}">
                <a16:creationId xmlns:a16="http://schemas.microsoft.com/office/drawing/2014/main" id="{BF082023-ECA1-2F01-9E74-D40807CB8FA6}"/>
              </a:ext>
            </a:extLst>
          </p:cNvPr>
          <p:cNvPicPr>
            <a:picLocks noChangeAspect="1"/>
          </p:cNvPicPr>
          <p:nvPr/>
        </p:nvPicPr>
        <p:blipFill>
          <a:blip r:embed="rId4">
            <a:extLst>
              <a:ext uri="{28A0092B-C50C-407E-A947-70E740481C1C}">
                <a14:useLocalDpi xmlns:a14="http://schemas.microsoft.com/office/drawing/2010/main" val="0"/>
              </a:ext>
            </a:extLst>
          </a:blip>
          <a:srcRect l="74386" t="438" r="1159" b="16280"/>
          <a:stretch>
            <a:fillRect/>
          </a:stretch>
        </p:blipFill>
        <p:spPr>
          <a:xfrm>
            <a:off x="252246" y="2904128"/>
            <a:ext cx="2915266" cy="3244707"/>
          </a:xfrm>
          <a:prstGeom prst="rect">
            <a:avLst/>
          </a:prstGeom>
        </p:spPr>
      </p:pic>
      <p:pic>
        <p:nvPicPr>
          <p:cNvPr id="14" name="图片 13">
            <a:extLst>
              <a:ext uri="{FF2B5EF4-FFF2-40B4-BE49-F238E27FC236}">
                <a16:creationId xmlns:a16="http://schemas.microsoft.com/office/drawing/2014/main" id="{CACA862E-69BE-FCE0-A9CE-45E5A5E15595}"/>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4725542" y="1310475"/>
            <a:ext cx="424939" cy="394051"/>
          </a:xfrm>
          <a:prstGeom prst="rect">
            <a:avLst/>
          </a:prstGeom>
        </p:spPr>
      </p:pic>
      <p:sp>
        <p:nvSpPr>
          <p:cNvPr id="22" name="文本框 21">
            <a:extLst>
              <a:ext uri="{FF2B5EF4-FFF2-40B4-BE49-F238E27FC236}">
                <a16:creationId xmlns:a16="http://schemas.microsoft.com/office/drawing/2014/main" id="{8CFAC8D5-ED74-034A-6FC9-B6AEE8A59009}"/>
              </a:ext>
            </a:extLst>
          </p:cNvPr>
          <p:cNvSpPr txBox="1"/>
          <p:nvPr/>
        </p:nvSpPr>
        <p:spPr>
          <a:xfrm rot="21313707">
            <a:off x="7000391" y="740394"/>
            <a:ext cx="1303728" cy="338554"/>
          </a:xfrm>
          <a:prstGeom prst="rect">
            <a:avLst/>
          </a:prstGeom>
          <a:noFill/>
        </p:spPr>
        <p:txBody>
          <a:bodyPr wrap="square" rtlCol="0">
            <a:spAutoFit/>
          </a:bodyPr>
          <a:lstStyle/>
          <a:p>
            <a:pPr algn="ctr"/>
            <a:r>
              <a:rPr kumimoji="1" lang="en-US" altLang="zh-CN" sz="800" dirty="0"/>
              <a:t>B2 Fitted Plane</a:t>
            </a:r>
          </a:p>
          <a:p>
            <a:pPr algn="ctr"/>
            <a:r>
              <a:rPr kumimoji="1" lang="en-US" altLang="zh-CN" sz="800" dirty="0"/>
              <a:t>(FP-B1)</a:t>
            </a:r>
            <a:endParaRPr kumimoji="1" lang="zh-CN" altLang="en-US" sz="800" dirty="0"/>
          </a:p>
        </p:txBody>
      </p:sp>
      <p:sp>
        <p:nvSpPr>
          <p:cNvPr id="23" name="文本框 22">
            <a:extLst>
              <a:ext uri="{FF2B5EF4-FFF2-40B4-BE49-F238E27FC236}">
                <a16:creationId xmlns:a16="http://schemas.microsoft.com/office/drawing/2014/main" id="{0E6D2BDB-D7D7-D729-8A53-F6413E695018}"/>
              </a:ext>
            </a:extLst>
          </p:cNvPr>
          <p:cNvSpPr txBox="1"/>
          <p:nvPr/>
        </p:nvSpPr>
        <p:spPr>
          <a:xfrm rot="20021164">
            <a:off x="7697489" y="2173430"/>
            <a:ext cx="1236902" cy="338554"/>
          </a:xfrm>
          <a:prstGeom prst="rect">
            <a:avLst/>
          </a:prstGeom>
          <a:noFill/>
        </p:spPr>
        <p:txBody>
          <a:bodyPr wrap="square" rtlCol="0">
            <a:spAutoFit/>
          </a:bodyPr>
          <a:lstStyle/>
          <a:p>
            <a:pPr algn="ctr"/>
            <a:r>
              <a:rPr kumimoji="1" lang="en-US" altLang="zh-CN" sz="800" dirty="0"/>
              <a:t>B1 Fitted Plane</a:t>
            </a:r>
          </a:p>
          <a:p>
            <a:pPr algn="ctr"/>
            <a:r>
              <a:rPr kumimoji="1" lang="en-US" altLang="zh-CN" sz="800" dirty="0"/>
              <a:t>(FP-B2)</a:t>
            </a:r>
            <a:endParaRPr kumimoji="1" lang="zh-CN" altLang="en-US" sz="800" dirty="0"/>
          </a:p>
        </p:txBody>
      </p:sp>
      <p:sp>
        <p:nvSpPr>
          <p:cNvPr id="27" name="文本框 26">
            <a:extLst>
              <a:ext uri="{FF2B5EF4-FFF2-40B4-BE49-F238E27FC236}">
                <a16:creationId xmlns:a16="http://schemas.microsoft.com/office/drawing/2014/main" id="{97FB817A-6B39-4C06-F087-F4361C0D9E01}"/>
              </a:ext>
            </a:extLst>
          </p:cNvPr>
          <p:cNvSpPr txBox="1"/>
          <p:nvPr/>
        </p:nvSpPr>
        <p:spPr>
          <a:xfrm>
            <a:off x="5914151" y="797167"/>
            <a:ext cx="1251797" cy="461665"/>
          </a:xfrm>
          <a:prstGeom prst="rect">
            <a:avLst/>
          </a:prstGeom>
          <a:noFill/>
        </p:spPr>
        <p:txBody>
          <a:bodyPr wrap="square" rtlCol="0">
            <a:spAutoFit/>
          </a:bodyPr>
          <a:lstStyle/>
          <a:p>
            <a:pPr algn="ctr"/>
            <a:r>
              <a:rPr kumimoji="1" lang="en-US" altLang="zh-CN" sz="1200" dirty="0">
                <a:solidFill>
                  <a:srgbClr val="0432FF"/>
                </a:solidFill>
              </a:rPr>
              <a:t>B1 Fitted Circle</a:t>
            </a:r>
          </a:p>
          <a:p>
            <a:pPr algn="ctr"/>
            <a:r>
              <a:rPr kumimoji="1" lang="en-US" altLang="zh-CN" sz="1200" dirty="0">
                <a:solidFill>
                  <a:srgbClr val="0432FF"/>
                </a:solidFill>
              </a:rPr>
              <a:t>(FC-B1)</a:t>
            </a:r>
            <a:endParaRPr kumimoji="1" lang="zh-CN" altLang="en-US" sz="1200" dirty="0">
              <a:solidFill>
                <a:srgbClr val="0432FF"/>
              </a:solidFill>
            </a:endParaRPr>
          </a:p>
        </p:txBody>
      </p:sp>
      <p:sp>
        <p:nvSpPr>
          <p:cNvPr id="28" name="文本框 27">
            <a:extLst>
              <a:ext uri="{FF2B5EF4-FFF2-40B4-BE49-F238E27FC236}">
                <a16:creationId xmlns:a16="http://schemas.microsoft.com/office/drawing/2014/main" id="{830BB476-4103-957F-70AF-76DC83FE7B19}"/>
              </a:ext>
            </a:extLst>
          </p:cNvPr>
          <p:cNvSpPr txBox="1"/>
          <p:nvPr/>
        </p:nvSpPr>
        <p:spPr>
          <a:xfrm>
            <a:off x="5983971" y="1881044"/>
            <a:ext cx="1251797" cy="461665"/>
          </a:xfrm>
          <a:prstGeom prst="rect">
            <a:avLst/>
          </a:prstGeom>
          <a:noFill/>
        </p:spPr>
        <p:txBody>
          <a:bodyPr wrap="square" rtlCol="0">
            <a:spAutoFit/>
          </a:bodyPr>
          <a:lstStyle/>
          <a:p>
            <a:pPr algn="ctr"/>
            <a:r>
              <a:rPr kumimoji="1" lang="en-US" altLang="zh-CN" sz="1200" dirty="0">
                <a:solidFill>
                  <a:srgbClr val="FF0000"/>
                </a:solidFill>
              </a:rPr>
              <a:t>B2 Fitted Circle</a:t>
            </a:r>
          </a:p>
          <a:p>
            <a:pPr algn="ctr"/>
            <a:r>
              <a:rPr kumimoji="1" lang="en-US" altLang="zh-CN" sz="1200" dirty="0">
                <a:solidFill>
                  <a:srgbClr val="FF0000"/>
                </a:solidFill>
              </a:rPr>
              <a:t>(FC-B2)</a:t>
            </a:r>
            <a:endParaRPr kumimoji="1" lang="zh-CN" altLang="en-US" sz="1200" dirty="0">
              <a:solidFill>
                <a:srgbClr val="FF0000"/>
              </a:solidFill>
            </a:endParaRPr>
          </a:p>
        </p:txBody>
      </p:sp>
      <p:cxnSp>
        <p:nvCxnSpPr>
          <p:cNvPr id="30" name="直线箭头连接符 29">
            <a:extLst>
              <a:ext uri="{FF2B5EF4-FFF2-40B4-BE49-F238E27FC236}">
                <a16:creationId xmlns:a16="http://schemas.microsoft.com/office/drawing/2014/main" id="{778DA397-6D6D-E897-CA20-E8747B9ADE8A}"/>
              </a:ext>
            </a:extLst>
          </p:cNvPr>
          <p:cNvCxnSpPr>
            <a:cxnSpLocks/>
          </p:cNvCxnSpPr>
          <p:nvPr/>
        </p:nvCxnSpPr>
        <p:spPr>
          <a:xfrm flipH="1" flipV="1">
            <a:off x="5772435" y="1998646"/>
            <a:ext cx="299242" cy="87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71EABF09-33C2-BD0C-1A6F-BCE0497982DA}"/>
              </a:ext>
            </a:extLst>
          </p:cNvPr>
          <p:cNvCxnSpPr>
            <a:cxnSpLocks/>
          </p:cNvCxnSpPr>
          <p:nvPr/>
        </p:nvCxnSpPr>
        <p:spPr>
          <a:xfrm flipH="1">
            <a:off x="5858783" y="1048048"/>
            <a:ext cx="346179" cy="153203"/>
          </a:xfrm>
          <a:prstGeom prst="straightConnector1">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96CA19ED-7C63-C722-AF20-81D52AA22259}"/>
              </a:ext>
            </a:extLst>
          </p:cNvPr>
          <p:cNvSpPr txBox="1"/>
          <p:nvPr/>
        </p:nvSpPr>
        <p:spPr>
          <a:xfrm>
            <a:off x="3535576" y="1098507"/>
            <a:ext cx="2148840" cy="276999"/>
          </a:xfrm>
          <a:prstGeom prst="rect">
            <a:avLst/>
          </a:prstGeom>
          <a:noFill/>
        </p:spPr>
        <p:txBody>
          <a:bodyPr wrap="square" rtlCol="0">
            <a:spAutoFit/>
          </a:bodyPr>
          <a:lstStyle/>
          <a:p>
            <a:r>
              <a:rPr lang="en-US" altLang="zh-CN" sz="1200" dirty="0">
                <a:solidFill>
                  <a:srgbClr val="FF0000"/>
                </a:solidFill>
              </a:rPr>
              <a:t>B1 Fitted Arc</a:t>
            </a:r>
            <a:endParaRPr lang="zh-CN" altLang="en-US" sz="1200" dirty="0">
              <a:solidFill>
                <a:srgbClr val="FF0000"/>
              </a:solidFill>
            </a:endParaRPr>
          </a:p>
        </p:txBody>
      </p:sp>
      <p:sp>
        <p:nvSpPr>
          <p:cNvPr id="37" name="文本框 36">
            <a:extLst>
              <a:ext uri="{FF2B5EF4-FFF2-40B4-BE49-F238E27FC236}">
                <a16:creationId xmlns:a16="http://schemas.microsoft.com/office/drawing/2014/main" id="{B41BB49C-8A0F-B5E9-6CCC-18868772C2F7}"/>
              </a:ext>
            </a:extLst>
          </p:cNvPr>
          <p:cNvSpPr txBox="1"/>
          <p:nvPr/>
        </p:nvSpPr>
        <p:spPr>
          <a:xfrm>
            <a:off x="4572000" y="1686086"/>
            <a:ext cx="2148840" cy="276999"/>
          </a:xfrm>
          <a:prstGeom prst="rect">
            <a:avLst/>
          </a:prstGeom>
          <a:noFill/>
        </p:spPr>
        <p:txBody>
          <a:bodyPr wrap="square" rtlCol="0">
            <a:spAutoFit/>
          </a:bodyPr>
          <a:lstStyle/>
          <a:p>
            <a:r>
              <a:rPr lang="en-US" altLang="zh-CN" sz="1200" dirty="0">
                <a:solidFill>
                  <a:srgbClr val="00B0F0"/>
                </a:solidFill>
              </a:rPr>
              <a:t>B2 Fitted Arc</a:t>
            </a:r>
            <a:endParaRPr lang="zh-CN" altLang="en-US" sz="1200" dirty="0">
              <a:solidFill>
                <a:srgbClr val="00B0F0"/>
              </a:solidFill>
            </a:endParaRPr>
          </a:p>
        </p:txBody>
      </p:sp>
      <mc:AlternateContent xmlns:mc="http://schemas.openxmlformats.org/markup-compatibility/2006" xmlns:a14="http://schemas.microsoft.com/office/drawing/2010/main">
        <mc:Choice Requires="a14">
          <p:graphicFrame>
            <p:nvGraphicFramePr>
              <p:cNvPr id="41" name="表格 40">
                <a:extLst>
                  <a:ext uri="{FF2B5EF4-FFF2-40B4-BE49-F238E27FC236}">
                    <a16:creationId xmlns:a16="http://schemas.microsoft.com/office/drawing/2014/main" id="{4AEA5745-532A-23B8-85FA-C5084B63BA76}"/>
                  </a:ext>
                </a:extLst>
              </p:cNvPr>
              <p:cNvGraphicFramePr>
                <a:graphicFrameLocks noGrp="1"/>
              </p:cNvGraphicFramePr>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160128">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25352">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25352">
                    <a:tc>
                      <a:txBody>
                        <a:bodyPr/>
                        <a:lstStyle/>
                        <a:p>
                          <a:pPr algn="ct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𝛽</m:t>
                                </m:r>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Angle between two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a14:m>
                          <a:r>
                            <a:rPr lang="en-US" altLang="zh-CN" sz="1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r>
                                    <a:rPr lang="en-US" altLang="zh-CN" sz="1200" b="0" i="1" smtClean="0">
                                      <a:latin typeface="Cambria Math" panose="02040503050406030204" pitchFamily="18" charset="0"/>
                                    </a:rPr>
                                    <m:t>2</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3808909"/>
                      </a:ext>
                    </a:extLst>
                  </a:tr>
                </a:tbl>
              </a:graphicData>
            </a:graphic>
          </p:graphicFrame>
        </mc:Choice>
        <mc:Fallback xmlns="">
          <p:graphicFrame>
            <p:nvGraphicFramePr>
              <p:cNvPr id="41" name="表格 40">
                <a:extLst>
                  <a:ext uri="{FF2B5EF4-FFF2-40B4-BE49-F238E27FC236}">
                    <a16:creationId xmlns:a16="http://schemas.microsoft.com/office/drawing/2014/main" id="{C6A02C4A-4D45-E525-6C2D-07705B7DBA96}"/>
                  </a:ext>
                </a:extLst>
              </p:cNvPr>
              <p:cNvGraphicFramePr>
                <a:graphicFrameLocks noGrp="1"/>
              </p:cNvGraphicFramePr>
              <p:nvPr>
                <p:extLst>
                  <p:ext uri="{D42A27DB-BD31-4B8C-83A1-F6EECF244321}">
                    <p14:modId xmlns:p14="http://schemas.microsoft.com/office/powerpoint/2010/main" val="3960249204"/>
                  </p:ext>
                </p:extLst>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274320">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74320">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74320">
                    <a:tc>
                      <a:txBody>
                        <a:bodyPr/>
                        <a:lstStyle/>
                        <a:p>
                          <a:endParaRPr lang="zh-CN"/>
                        </a:p>
                      </a:txBody>
                      <a:tcPr>
                        <a:blipFill>
                          <a:blip r:embed="rId6"/>
                          <a:stretch>
                            <a:fillRect t="-200000" r="-315789" b="-8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74320">
                    <a:tc>
                      <a:txBody>
                        <a:bodyPr/>
                        <a:lstStyle/>
                        <a:p>
                          <a:endParaRPr lang="zh-CN"/>
                        </a:p>
                      </a:txBody>
                      <a:tcPr>
                        <a:blipFill>
                          <a:blip r:embed="rId6"/>
                          <a:stretch>
                            <a:fillRect t="-300000" r="-315789" b="-7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74320">
                    <a:tc>
                      <a:txBody>
                        <a:bodyPr/>
                        <a:lstStyle/>
                        <a:p>
                          <a:endParaRPr lang="zh-CN"/>
                        </a:p>
                      </a:txBody>
                      <a:tcPr>
                        <a:blipFill>
                          <a:blip r:embed="rId6"/>
                          <a:stretch>
                            <a:fillRect t="-400000" r="-315789" b="-6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74320">
                    <a:tc>
                      <a:txBody>
                        <a:bodyPr/>
                        <a:lstStyle/>
                        <a:p>
                          <a:endParaRPr lang="zh-CN"/>
                        </a:p>
                      </a:txBody>
                      <a:tcPr>
                        <a:blipFill>
                          <a:blip r:embed="rId6"/>
                          <a:stretch>
                            <a:fillRect t="-595455" r="-315789" b="-4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74320">
                    <a:tc>
                      <a:txBody>
                        <a:bodyPr/>
                        <a:lstStyle/>
                        <a:p>
                          <a:endParaRPr lang="zh-CN"/>
                        </a:p>
                      </a:txBody>
                      <a:tcPr>
                        <a:blipFill>
                          <a:blip r:embed="rId6"/>
                          <a:stretch>
                            <a:fillRect t="-695455" r="-315789" b="-3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74320">
                    <a:tc>
                      <a:txBody>
                        <a:bodyPr/>
                        <a:lstStyle/>
                        <a:p>
                          <a:endParaRPr lang="zh-CN"/>
                        </a:p>
                      </a:txBody>
                      <a:tcPr>
                        <a:blipFill>
                          <a:blip r:embed="rId6"/>
                          <a:stretch>
                            <a:fillRect t="-795455" r="-315789" b="-2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74320">
                    <a:tc>
                      <a:txBody>
                        <a:bodyPr/>
                        <a:lstStyle/>
                        <a:p>
                          <a:endParaRPr lang="zh-CN"/>
                        </a:p>
                      </a:txBody>
                      <a:tcPr>
                        <a:blipFill>
                          <a:blip r:embed="rId6"/>
                          <a:stretch>
                            <a:fillRect t="-990909" r="-315789" b="-18182"/>
                          </a:stretch>
                        </a:blipFill>
                      </a:tcPr>
                    </a:tc>
                    <a:tc>
                      <a:txBody>
                        <a:bodyPr/>
                        <a:lstStyle/>
                        <a:p>
                          <a:endParaRPr lang="zh-CN"/>
                        </a:p>
                      </a:txBody>
                      <a:tcPr>
                        <a:blipFill>
                          <a:blip r:embed="rId6"/>
                          <a:stretch>
                            <a:fillRect l="-31799" t="-990909" r="-418" b="-18182"/>
                          </a:stretch>
                        </a:blipFill>
                      </a:tcPr>
                    </a:tc>
                    <a:extLst>
                      <a:ext uri="{0D108BD9-81ED-4DB2-BD59-A6C34878D82A}">
                        <a16:rowId xmlns:a16="http://schemas.microsoft.com/office/drawing/2014/main" val="143808909"/>
                      </a:ext>
                    </a:extLst>
                  </a:tr>
                </a:tbl>
              </a:graphicData>
            </a:graphic>
          </p:graphicFrame>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EE2A182-E427-388E-684E-36F812D3F69C}"/>
                  </a:ext>
                </a:extLst>
              </p:cNvPr>
              <p:cNvSpPr txBox="1"/>
              <p:nvPr/>
            </p:nvSpPr>
            <p:spPr>
              <a:xfrm>
                <a:off x="999380" y="3918600"/>
                <a:ext cx="6685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kumimoji="1" lang="zh-CN" altLang="en-US" sz="1200" dirty="0"/>
              </a:p>
            </p:txBody>
          </p:sp>
        </mc:Choice>
        <mc:Fallback xmlns="">
          <p:sp>
            <p:nvSpPr>
              <p:cNvPr id="42" name="文本框 41">
                <a:extLst>
                  <a:ext uri="{FF2B5EF4-FFF2-40B4-BE49-F238E27FC236}">
                    <a16:creationId xmlns:a16="http://schemas.microsoft.com/office/drawing/2014/main" id="{B5B40D53-C2A6-D67B-0BBC-2BF5C48CA766}"/>
                  </a:ext>
                </a:extLst>
              </p:cNvPr>
              <p:cNvSpPr txBox="1">
                <a:spLocks noRot="1" noChangeAspect="1" noMove="1" noResize="1" noEditPoints="1" noAdjustHandles="1" noChangeArrowheads="1" noChangeShapeType="1" noTextEdit="1"/>
              </p:cNvSpPr>
              <p:nvPr/>
            </p:nvSpPr>
            <p:spPr>
              <a:xfrm>
                <a:off x="999380" y="3918600"/>
                <a:ext cx="668580"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71DFE5A-D7EB-0E34-3676-787473835613}"/>
                  </a:ext>
                </a:extLst>
              </p:cNvPr>
              <p:cNvSpPr txBox="1"/>
              <p:nvPr/>
            </p:nvSpPr>
            <p:spPr>
              <a:xfrm>
                <a:off x="2041454" y="4880155"/>
                <a:ext cx="66858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kumimoji="1" lang="zh-CN" altLang="en-US" sz="1200" dirty="0"/>
              </a:p>
            </p:txBody>
          </p:sp>
        </mc:Choice>
        <mc:Fallback xmlns="">
          <p:sp>
            <p:nvSpPr>
              <p:cNvPr id="43" name="文本框 42">
                <a:extLst>
                  <a:ext uri="{FF2B5EF4-FFF2-40B4-BE49-F238E27FC236}">
                    <a16:creationId xmlns:a16="http://schemas.microsoft.com/office/drawing/2014/main" id="{B6785CDD-E16C-9FBC-5D63-DB720CBA327B}"/>
                  </a:ext>
                </a:extLst>
              </p:cNvPr>
              <p:cNvSpPr txBox="1">
                <a:spLocks noRot="1" noChangeAspect="1" noMove="1" noResize="1" noEditPoints="1" noAdjustHandles="1" noChangeArrowheads="1" noChangeShapeType="1" noTextEdit="1"/>
              </p:cNvSpPr>
              <p:nvPr/>
            </p:nvSpPr>
            <p:spPr>
              <a:xfrm>
                <a:off x="2041454" y="4880155"/>
                <a:ext cx="668581" cy="276999"/>
              </a:xfrm>
              <a:prstGeom prst="rect">
                <a:avLst/>
              </a:prstGeom>
              <a:blipFill>
                <a:blip r:embed="rId8"/>
                <a:stretch>
                  <a:fillRect/>
                </a:stretch>
              </a:blipFill>
            </p:spPr>
            <p:txBody>
              <a:bodyPr/>
              <a:lstStyle/>
              <a:p>
                <a:r>
                  <a:rPr lang="zh-CN" altLang="en-US">
                    <a:noFill/>
                  </a:rPr>
                  <a:t> </a:t>
                </a:r>
              </a:p>
            </p:txBody>
          </p:sp>
        </mc:Fallback>
      </mc:AlternateContent>
      <p:cxnSp>
        <p:nvCxnSpPr>
          <p:cNvPr id="45" name="直线箭头连接符 44">
            <a:extLst>
              <a:ext uri="{FF2B5EF4-FFF2-40B4-BE49-F238E27FC236}">
                <a16:creationId xmlns:a16="http://schemas.microsoft.com/office/drawing/2014/main" id="{4DEA8415-3788-9542-B8F2-C7674413892B}"/>
              </a:ext>
            </a:extLst>
          </p:cNvPr>
          <p:cNvCxnSpPr/>
          <p:nvPr/>
        </p:nvCxnSpPr>
        <p:spPr>
          <a:xfrm flipV="1">
            <a:off x="1249429" y="3749615"/>
            <a:ext cx="303326" cy="168985"/>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46" name="直线箭头连接符 45">
            <a:extLst>
              <a:ext uri="{FF2B5EF4-FFF2-40B4-BE49-F238E27FC236}">
                <a16:creationId xmlns:a16="http://schemas.microsoft.com/office/drawing/2014/main" id="{0986DC10-23D4-1B15-16B0-DEF8F4780FA8}"/>
              </a:ext>
            </a:extLst>
          </p:cNvPr>
          <p:cNvCxnSpPr>
            <a:cxnSpLocks/>
          </p:cNvCxnSpPr>
          <p:nvPr/>
        </p:nvCxnSpPr>
        <p:spPr>
          <a:xfrm flipH="1">
            <a:off x="1495425" y="4996470"/>
            <a:ext cx="606654" cy="160684"/>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450F674B-0856-41E0-85A3-1963CA150BDE}"/>
                  </a:ext>
                </a:extLst>
              </p:cNvPr>
              <p:cNvSpPr txBox="1"/>
              <p:nvPr/>
            </p:nvSpPr>
            <p:spPr>
              <a:xfrm rot="20045311">
                <a:off x="964723" y="3438748"/>
                <a:ext cx="1625975" cy="215444"/>
              </a:xfrm>
              <a:prstGeom prst="rect">
                <a:avLst/>
              </a:prstGeom>
              <a:noFill/>
            </p:spPr>
            <p:txBody>
              <a:bodyPr wrap="square" rtlCol="0">
                <a:spAutoFit/>
              </a:bodyPr>
              <a:lstStyle/>
              <a:p>
                <a:pPr algn="ctr"/>
                <a:r>
                  <a:rPr kumimoji="1" lang="en-US" altLang="zh-CN" sz="800" dirty="0"/>
                  <a:t>B1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1</m:t>
                        </m:r>
                      </m:sub>
                    </m:sSub>
                  </m:oMath>
                </a14:m>
                <a:r>
                  <a:rPr kumimoji="1" lang="en-US" altLang="zh-CN" sz="800" dirty="0"/>
                  <a:t>)</a:t>
                </a:r>
                <a:endParaRPr kumimoji="1" lang="zh-CN" altLang="en-US" sz="800" dirty="0"/>
              </a:p>
            </p:txBody>
          </p:sp>
        </mc:Choice>
        <mc:Fallback xmlns="">
          <p:sp>
            <p:nvSpPr>
              <p:cNvPr id="53" name="文本框 52">
                <a:extLst>
                  <a:ext uri="{FF2B5EF4-FFF2-40B4-BE49-F238E27FC236}">
                    <a16:creationId xmlns:a16="http://schemas.microsoft.com/office/drawing/2014/main" id="{8828EC02-97A6-D246-5EF6-98C47181D36F}"/>
                  </a:ext>
                </a:extLst>
              </p:cNvPr>
              <p:cNvSpPr txBox="1">
                <a:spLocks noRot="1" noChangeAspect="1" noMove="1" noResize="1" noEditPoints="1" noAdjustHandles="1" noChangeArrowheads="1" noChangeShapeType="1" noTextEdit="1"/>
              </p:cNvSpPr>
              <p:nvPr/>
            </p:nvSpPr>
            <p:spPr>
              <a:xfrm rot="20045311">
                <a:off x="964723" y="3438748"/>
                <a:ext cx="1625975" cy="2154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496C8C3-9FE0-05BD-417E-1E8D206F2677}"/>
                  </a:ext>
                </a:extLst>
              </p:cNvPr>
              <p:cNvSpPr txBox="1"/>
              <p:nvPr/>
            </p:nvSpPr>
            <p:spPr>
              <a:xfrm rot="20664429">
                <a:off x="634061" y="4946997"/>
                <a:ext cx="1625975" cy="215444"/>
              </a:xfrm>
              <a:prstGeom prst="rect">
                <a:avLst/>
              </a:prstGeom>
              <a:noFill/>
            </p:spPr>
            <p:txBody>
              <a:bodyPr wrap="square" rtlCol="0">
                <a:spAutoFit/>
              </a:bodyPr>
              <a:lstStyle/>
              <a:p>
                <a:pPr algn="ctr"/>
                <a:r>
                  <a:rPr kumimoji="1" lang="en-US" altLang="zh-CN" sz="800" dirty="0"/>
                  <a:t>B2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2</m:t>
                        </m:r>
                      </m:sub>
                    </m:sSub>
                  </m:oMath>
                </a14:m>
                <a:r>
                  <a:rPr kumimoji="1" lang="en-US" altLang="zh-CN" sz="800" dirty="0"/>
                  <a:t>)</a:t>
                </a:r>
                <a:endParaRPr kumimoji="1" lang="zh-CN" altLang="en-US" sz="800" dirty="0"/>
              </a:p>
            </p:txBody>
          </p:sp>
        </mc:Choice>
        <mc:Fallback xmlns="">
          <p:sp>
            <p:nvSpPr>
              <p:cNvPr id="54" name="文本框 53">
                <a:extLst>
                  <a:ext uri="{FF2B5EF4-FFF2-40B4-BE49-F238E27FC236}">
                    <a16:creationId xmlns:a16="http://schemas.microsoft.com/office/drawing/2014/main" id="{F66F977C-1996-B82E-6142-318697AF2D8F}"/>
                  </a:ext>
                </a:extLst>
              </p:cNvPr>
              <p:cNvSpPr txBox="1">
                <a:spLocks noRot="1" noChangeAspect="1" noMove="1" noResize="1" noEditPoints="1" noAdjustHandles="1" noChangeArrowheads="1" noChangeShapeType="1" noTextEdit="1"/>
              </p:cNvSpPr>
              <p:nvPr/>
            </p:nvSpPr>
            <p:spPr>
              <a:xfrm rot="20664429">
                <a:off x="634061" y="4946997"/>
                <a:ext cx="1625975" cy="215444"/>
              </a:xfrm>
              <a:prstGeom prst="rect">
                <a:avLst/>
              </a:prstGeom>
              <a:blipFill>
                <a:blip r:embed="rId10"/>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EEA05178-F5C5-ADFC-3470-16946144BF97}"/>
              </a:ext>
            </a:extLst>
          </p:cNvPr>
          <p:cNvSpPr/>
          <p:nvPr/>
        </p:nvSpPr>
        <p:spPr>
          <a:xfrm>
            <a:off x="3618184" y="5696337"/>
            <a:ext cx="733425" cy="314685"/>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4BE139A-3504-195C-B656-CE7D88422AE3}"/>
              </a:ext>
            </a:extLst>
          </p:cNvPr>
          <p:cNvSpPr/>
          <p:nvPr/>
        </p:nvSpPr>
        <p:spPr>
          <a:xfrm>
            <a:off x="3618183" y="4586728"/>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DD8A6748-44ED-1A01-1B7E-B4494B81A823}"/>
              </a:ext>
            </a:extLst>
          </p:cNvPr>
          <p:cNvSpPr/>
          <p:nvPr/>
        </p:nvSpPr>
        <p:spPr>
          <a:xfrm>
            <a:off x="3618183" y="3480059"/>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BE879B25-BAC8-0E4C-F577-5DE3FE1A4801}"/>
              </a:ext>
            </a:extLst>
          </p:cNvPr>
          <p:cNvSpPr txBox="1"/>
          <p:nvPr/>
        </p:nvSpPr>
        <p:spPr>
          <a:xfrm>
            <a:off x="8125553" y="2467432"/>
            <a:ext cx="380773" cy="307777"/>
          </a:xfrm>
          <a:prstGeom prst="rect">
            <a:avLst/>
          </a:prstGeom>
          <a:noFill/>
        </p:spPr>
        <p:txBody>
          <a:bodyPr wrap="square" rtlCol="0">
            <a:spAutoFit/>
          </a:bodyPr>
          <a:lstStyle/>
          <a:p>
            <a:r>
              <a:rPr kumimoji="1" lang="en-US" altLang="zh-CN" sz="1400" dirty="0"/>
              <a:t>(e)                                </a:t>
            </a:r>
            <a:endParaRPr kumimoji="1" lang="zh-CN" altLang="en-US" sz="1400" dirty="0"/>
          </a:p>
        </p:txBody>
      </p:sp>
      <p:pic>
        <p:nvPicPr>
          <p:cNvPr id="62" name="图片 61" descr="背景图案&#10;&#10;AI 生成的内容可能不正确。">
            <a:extLst>
              <a:ext uri="{FF2B5EF4-FFF2-40B4-BE49-F238E27FC236}">
                <a16:creationId xmlns:a16="http://schemas.microsoft.com/office/drawing/2014/main" id="{3C7BC2CD-E0AD-F184-92FC-F4B8F82C01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16451" y="1087407"/>
            <a:ext cx="577633" cy="698500"/>
          </a:xfrm>
          <a:prstGeom prst="rect">
            <a:avLst/>
          </a:prstGeom>
        </p:spPr>
      </p:pic>
      <p:pic>
        <p:nvPicPr>
          <p:cNvPr id="64" name="图片 63" descr="形状, 箭头&#10;&#10;AI 生成的内容可能不正确。">
            <a:extLst>
              <a:ext uri="{FF2B5EF4-FFF2-40B4-BE49-F238E27FC236}">
                <a16:creationId xmlns:a16="http://schemas.microsoft.com/office/drawing/2014/main" id="{2B330E0F-A2F8-2C95-8A95-77F389787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5591" y="1304394"/>
            <a:ext cx="622300" cy="431800"/>
          </a:xfrm>
          <a:prstGeom prst="rect">
            <a:avLst/>
          </a:prstGeom>
        </p:spPr>
      </p:pic>
      <p:cxnSp>
        <p:nvCxnSpPr>
          <p:cNvPr id="66" name="直线箭头连接符 65">
            <a:extLst>
              <a:ext uri="{FF2B5EF4-FFF2-40B4-BE49-F238E27FC236}">
                <a16:creationId xmlns:a16="http://schemas.microsoft.com/office/drawing/2014/main" id="{AFABBE06-1188-846E-E6E4-51B26BB5B89C}"/>
              </a:ext>
            </a:extLst>
          </p:cNvPr>
          <p:cNvCxnSpPr>
            <a:cxnSpLocks/>
          </p:cNvCxnSpPr>
          <p:nvPr/>
        </p:nvCxnSpPr>
        <p:spPr>
          <a:xfrm>
            <a:off x="4351608" y="3605004"/>
            <a:ext cx="3138956" cy="669045"/>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直线箭头连接符 67">
            <a:extLst>
              <a:ext uri="{FF2B5EF4-FFF2-40B4-BE49-F238E27FC236}">
                <a16:creationId xmlns:a16="http://schemas.microsoft.com/office/drawing/2014/main" id="{76B432D6-9E08-9A01-67A5-8A7D528F20CC}"/>
              </a:ext>
            </a:extLst>
          </p:cNvPr>
          <p:cNvCxnSpPr>
            <a:cxnSpLocks/>
          </p:cNvCxnSpPr>
          <p:nvPr/>
        </p:nvCxnSpPr>
        <p:spPr>
          <a:xfrm flipV="1">
            <a:off x="4351608" y="4577439"/>
            <a:ext cx="3138956" cy="165204"/>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0" name="文本框 69">
            <a:extLst>
              <a:ext uri="{FF2B5EF4-FFF2-40B4-BE49-F238E27FC236}">
                <a16:creationId xmlns:a16="http://schemas.microsoft.com/office/drawing/2014/main" id="{07940276-F59A-6AB3-19E1-5D4E285E1449}"/>
              </a:ext>
            </a:extLst>
          </p:cNvPr>
          <p:cNvSpPr txBox="1"/>
          <p:nvPr/>
        </p:nvSpPr>
        <p:spPr>
          <a:xfrm>
            <a:off x="7830773" y="4195599"/>
            <a:ext cx="1371356" cy="369332"/>
          </a:xfrm>
          <a:prstGeom prst="rect">
            <a:avLst/>
          </a:prstGeom>
          <a:noFill/>
        </p:spPr>
        <p:txBody>
          <a:bodyPr wrap="square" rtlCol="0">
            <a:spAutoFit/>
          </a:bodyPr>
          <a:lstStyle/>
          <a:p>
            <a:r>
              <a:rPr kumimoji="1" lang="en-US" altLang="zh-CN" dirty="0">
                <a:solidFill>
                  <a:srgbClr val="FF0000"/>
                </a:solidFill>
              </a:rPr>
              <a:t>Bending</a:t>
            </a:r>
            <a:endParaRPr kumimoji="1" lang="zh-CN" altLang="en-US" dirty="0">
              <a:solidFill>
                <a:srgbClr val="FF0000"/>
              </a:solidFill>
            </a:endParaRPr>
          </a:p>
        </p:txBody>
      </p:sp>
      <p:cxnSp>
        <p:nvCxnSpPr>
          <p:cNvPr id="71" name="直线箭头连接符 70">
            <a:extLst>
              <a:ext uri="{FF2B5EF4-FFF2-40B4-BE49-F238E27FC236}">
                <a16:creationId xmlns:a16="http://schemas.microsoft.com/office/drawing/2014/main" id="{25DCB301-9184-4613-692D-9CCD2C833B4F}"/>
              </a:ext>
            </a:extLst>
          </p:cNvPr>
          <p:cNvCxnSpPr>
            <a:cxnSpLocks/>
          </p:cNvCxnSpPr>
          <p:nvPr/>
        </p:nvCxnSpPr>
        <p:spPr>
          <a:xfrm flipV="1">
            <a:off x="4351608" y="5413507"/>
            <a:ext cx="3138956" cy="451489"/>
          </a:xfrm>
          <a:prstGeom prst="straightConnector1">
            <a:avLst/>
          </a:prstGeom>
          <a:ln w="3175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2" name="文本框 71">
            <a:extLst>
              <a:ext uri="{FF2B5EF4-FFF2-40B4-BE49-F238E27FC236}">
                <a16:creationId xmlns:a16="http://schemas.microsoft.com/office/drawing/2014/main" id="{63F87DC9-CB0E-CB27-82F8-3F29B85DD70E}"/>
              </a:ext>
            </a:extLst>
          </p:cNvPr>
          <p:cNvSpPr txBox="1"/>
          <p:nvPr/>
        </p:nvSpPr>
        <p:spPr>
          <a:xfrm>
            <a:off x="7830773" y="5235213"/>
            <a:ext cx="1371356" cy="369332"/>
          </a:xfrm>
          <a:prstGeom prst="rect">
            <a:avLst/>
          </a:prstGeom>
          <a:noFill/>
        </p:spPr>
        <p:txBody>
          <a:bodyPr wrap="square" rtlCol="0">
            <a:spAutoFit/>
          </a:bodyPr>
          <a:lstStyle/>
          <a:p>
            <a:r>
              <a:rPr kumimoji="1" lang="en-US" altLang="zh-CN" dirty="0">
                <a:solidFill>
                  <a:schemeClr val="accent1">
                    <a:lumMod val="60000"/>
                    <a:lumOff val="40000"/>
                  </a:schemeClr>
                </a:solidFill>
              </a:rPr>
              <a:t>Twisting</a:t>
            </a:r>
            <a:endParaRPr kumimoji="1" lang="zh-CN" altLang="en-US" dirty="0">
              <a:solidFill>
                <a:schemeClr val="accent1">
                  <a:lumMod val="60000"/>
                  <a:lumOff val="40000"/>
                </a:schemeClr>
              </a:solidFill>
            </a:endParaRPr>
          </a:p>
        </p:txBody>
      </p:sp>
      <p:sp>
        <p:nvSpPr>
          <p:cNvPr id="73" name="文本框 72">
            <a:extLst>
              <a:ext uri="{FF2B5EF4-FFF2-40B4-BE49-F238E27FC236}">
                <a16:creationId xmlns:a16="http://schemas.microsoft.com/office/drawing/2014/main" id="{4B6F588F-046B-D5F2-6900-1D037707202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Definition of Shape</a:t>
            </a:r>
          </a:p>
        </p:txBody>
      </p:sp>
    </p:spTree>
    <p:extLst>
      <p:ext uri="{BB962C8B-B14F-4D97-AF65-F5344CB8AC3E}">
        <p14:creationId xmlns:p14="http://schemas.microsoft.com/office/powerpoint/2010/main" val="100185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dissolve">
                                      <p:cBhvr>
                                        <p:cTn id="18" dur="500"/>
                                        <p:tgtEl>
                                          <p:spTgt spid="5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dissolve">
                                      <p:cBhvr>
                                        <p:cTn id="29" dur="500"/>
                                        <p:tgtEl>
                                          <p:spTgt spid="3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dissolve">
                                      <p:cBhvr>
                                        <p:cTn id="38" dur="500"/>
                                        <p:tgtEl>
                                          <p:spTgt spid="3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dissolve">
                                      <p:cBhvr>
                                        <p:cTn id="58" dur="500"/>
                                        <p:tgtEl>
                                          <p:spTgt spid="60"/>
                                        </p:tgtEl>
                                      </p:cBhvr>
                                    </p:animEffect>
                                  </p:childTnLst>
                                </p:cTn>
                              </p:par>
                              <p:par>
                                <p:cTn id="59" presetID="9"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dissolve">
                                      <p:cBhvr>
                                        <p:cTn id="61" dur="10"/>
                                        <p:tgtEl>
                                          <p:spTgt spid="6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dissolv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dissolve">
                                      <p:cBhvr>
                                        <p:cTn id="72" dur="500"/>
                                        <p:tgtEl>
                                          <p:spTgt spid="1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dissolve">
                                      <p:cBhvr>
                                        <p:cTn id="75" dur="500"/>
                                        <p:tgtEl>
                                          <p:spTgt spid="4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dissolve">
                                      <p:cBhvr>
                                        <p:cTn id="78" dur="500"/>
                                        <p:tgtEl>
                                          <p:spTgt spid="43"/>
                                        </p:tgtEl>
                                      </p:cBhvr>
                                    </p:animEffect>
                                  </p:childTnLst>
                                </p:cTn>
                              </p:par>
                              <p:par>
                                <p:cTn id="79" presetID="9"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dissolve">
                                      <p:cBhvr>
                                        <p:cTn id="81" dur="500"/>
                                        <p:tgtEl>
                                          <p:spTgt spid="45"/>
                                        </p:tgtEl>
                                      </p:cBhvr>
                                    </p:animEffect>
                                  </p:childTnLst>
                                </p:cTn>
                              </p:par>
                              <p:par>
                                <p:cTn id="82" presetID="9"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dissolve">
                                      <p:cBhvr>
                                        <p:cTn id="84" dur="500"/>
                                        <p:tgtEl>
                                          <p:spTgt spid="4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dissolve">
                                      <p:cBhvr>
                                        <p:cTn id="87" dur="500"/>
                                        <p:tgtEl>
                                          <p:spTgt spid="53"/>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dissolve">
                                      <p:cBhvr>
                                        <p:cTn id="90" dur="500"/>
                                        <p:tgtEl>
                                          <p:spTgt spid="54"/>
                                        </p:tgtEl>
                                      </p:cBhvr>
                                    </p:animEffect>
                                  </p:childTnLst>
                                </p:cTn>
                              </p:par>
                              <p:par>
                                <p:cTn id="91" presetID="9"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dissolve">
                                      <p:cBhvr>
                                        <p:cTn id="96" dur="500"/>
                                        <p:tgtEl>
                                          <p:spTgt spid="4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dissolve">
                                      <p:cBhvr>
                                        <p:cTn id="99" dur="500"/>
                                        <p:tgtEl>
                                          <p:spTgt spid="55"/>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dissolve">
                                      <p:cBhvr>
                                        <p:cTn id="102" dur="500"/>
                                        <p:tgtEl>
                                          <p:spTgt spid="5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dissolve">
                                      <p:cBhvr>
                                        <p:cTn id="10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22" grpId="0"/>
      <p:bldP spid="23" grpId="0"/>
      <p:bldP spid="27" grpId="0"/>
      <p:bldP spid="28" grpId="0"/>
      <p:bldP spid="36" grpId="0"/>
      <p:bldP spid="37" grpId="0"/>
      <p:bldP spid="42" grpId="0"/>
      <p:bldP spid="43" grpId="0"/>
      <p:bldP spid="53" grpId="0"/>
      <p:bldP spid="54" grpId="0"/>
      <p:bldP spid="55" grpId="0" animBg="1"/>
      <p:bldP spid="56" grpId="0" animBg="1"/>
      <p:bldP spid="57" grpId="0" animBg="1"/>
      <p:bldP spid="6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82B73-CD30-4768-F9A6-329A8D76C69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EBE628-DE48-1984-FE75-DB09ED0FB419}"/>
              </a:ext>
            </a:extLst>
          </p:cNvPr>
          <p:cNvSpPr>
            <a:spLocks noGrp="1"/>
          </p:cNvSpPr>
          <p:nvPr>
            <p:ph type="sldNum" sz="quarter" idx="12"/>
          </p:nvPr>
        </p:nvSpPr>
        <p:spPr/>
        <p:txBody>
          <a:bodyPr/>
          <a:lstStyle/>
          <a:p>
            <a:fld id="{8D04ACF1-8115-4F2A-BC52-125D9799F304}" type="slidenum">
              <a:rPr lang="zh-CN" altLang="en-US" smtClean="0"/>
              <a:t>84</a:t>
            </a:fld>
            <a:endParaRPr lang="zh-CN" altLang="en-US"/>
          </a:p>
        </p:txBody>
      </p:sp>
      <p:sp>
        <p:nvSpPr>
          <p:cNvPr id="3" name="文本框 2">
            <a:extLst>
              <a:ext uri="{FF2B5EF4-FFF2-40B4-BE49-F238E27FC236}">
                <a16:creationId xmlns:a16="http://schemas.microsoft.com/office/drawing/2014/main" id="{25004304-D888-9976-A061-4CAB4A82BB5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(Fitting Circle Radius)</a:t>
            </a:r>
          </a:p>
        </p:txBody>
      </p:sp>
      <p:sp>
        <p:nvSpPr>
          <p:cNvPr id="14" name="矩形 13">
            <a:extLst>
              <a:ext uri="{FF2B5EF4-FFF2-40B4-BE49-F238E27FC236}">
                <a16:creationId xmlns:a16="http://schemas.microsoft.com/office/drawing/2014/main" id="{882F090F-01A9-28AB-13BF-945B0ED3F120}"/>
              </a:ext>
            </a:extLst>
          </p:cNvPr>
          <p:cNvSpPr/>
          <p:nvPr/>
        </p:nvSpPr>
        <p:spPr>
          <a:xfrm>
            <a:off x="4660247" y="889296"/>
            <a:ext cx="118029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Start</a:t>
            </a:r>
            <a:endParaRPr kumimoji="1" lang="zh-CN" altLang="en-US" dirty="0"/>
          </a:p>
        </p:txBody>
      </p:sp>
      <mc:AlternateContent xmlns:mc="http://schemas.openxmlformats.org/markup-compatibility/2006" xmlns:a14="http://schemas.microsoft.com/office/drawing/2010/main">
        <mc:Choice Requires="a14">
          <p:sp>
            <p:nvSpPr>
              <p:cNvPr id="23" name="菱形 22">
                <a:extLst>
                  <a:ext uri="{FF2B5EF4-FFF2-40B4-BE49-F238E27FC236}">
                    <a16:creationId xmlns:a16="http://schemas.microsoft.com/office/drawing/2014/main" id="{0A4E3A5B-E340-D9C8-F03C-D7AF1B591D21}"/>
                  </a:ext>
                </a:extLst>
              </p:cNvPr>
              <p:cNvSpPr/>
              <p:nvPr/>
            </p:nvSpPr>
            <p:spPr>
              <a:xfrm>
                <a:off x="4295508" y="1784167"/>
                <a:ext cx="1909774"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700" i="1" smtClean="0">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i="1" smtClean="0">
                          <a:latin typeface="Cambria Math" panose="02040503050406030204" pitchFamily="18" charset="0"/>
                          <a:ea typeface="Cambria Math" panose="02040503050406030204" pitchFamily="18" charset="0"/>
                        </a:rPr>
                        <m:t>≤</m:t>
                      </m:r>
                      <m:r>
                        <a:rPr lang="en-US" altLang="zh-CN" sz="700" b="0" i="1" smtClean="0">
                          <a:latin typeface="Cambria Math" panose="02040503050406030204" pitchFamily="18" charset="0"/>
                          <a:ea typeface="Cambria Math" panose="02040503050406030204" pitchFamily="18" charset="0"/>
                        </a:rPr>
                        <m:t>𝑄</m:t>
                      </m:r>
                      <m:r>
                        <a:rPr lang="en-US" altLang="zh-CN" sz="700" b="0" i="1" smtClean="0">
                          <a:latin typeface="Cambria Math" panose="02040503050406030204" pitchFamily="18" charset="0"/>
                          <a:ea typeface="Cambria Math" panose="02040503050406030204" pitchFamily="18" charset="0"/>
                        </a:rPr>
                        <m:t>1(</m:t>
                      </m:r>
                      <m:sSub>
                        <m:sSubPr>
                          <m:ctrlPr>
                            <a:rPr lang="en-US" altLang="zh-CN" sz="700" i="1">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b="0" i="1" smtClean="0">
                          <a:latin typeface="Cambria Math" panose="02040503050406030204" pitchFamily="18" charset="0"/>
                          <a:ea typeface="Cambria Math" panose="02040503050406030204" pitchFamily="18" charset="0"/>
                        </a:rPr>
                        <m:t>)</m:t>
                      </m:r>
                    </m:oMath>
                  </m:oMathPara>
                </a14:m>
                <a:endParaRPr lang="en-US" altLang="zh-CN" sz="700" i="1" dirty="0">
                  <a:latin typeface="Cambria Math" panose="02040503050406030204" pitchFamily="18" charset="0"/>
                  <a:ea typeface="Cambria Math" panose="02040503050406030204" pitchFamily="18" charset="0"/>
                </a:endParaRPr>
              </a:p>
            </p:txBody>
          </p:sp>
        </mc:Choice>
        <mc:Fallback xmlns="">
          <p:sp>
            <p:nvSpPr>
              <p:cNvPr id="23" name="菱形 22">
                <a:extLst>
                  <a:ext uri="{FF2B5EF4-FFF2-40B4-BE49-F238E27FC236}">
                    <a16:creationId xmlns:a16="http://schemas.microsoft.com/office/drawing/2014/main" id="{0A4E3A5B-E340-D9C8-F03C-D7AF1B591D21}"/>
                  </a:ext>
                </a:extLst>
              </p:cNvPr>
              <p:cNvSpPr>
                <a:spLocks noRot="1" noChangeAspect="1" noMove="1" noResize="1" noEditPoints="1" noAdjustHandles="1" noChangeArrowheads="1" noChangeShapeType="1" noTextEdit="1"/>
              </p:cNvSpPr>
              <p:nvPr/>
            </p:nvSpPr>
            <p:spPr>
              <a:xfrm>
                <a:off x="4295508" y="1784167"/>
                <a:ext cx="1909774" cy="757045"/>
              </a:xfrm>
              <a:prstGeom prst="diamond">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菱形 23">
                <a:extLst>
                  <a:ext uri="{FF2B5EF4-FFF2-40B4-BE49-F238E27FC236}">
                    <a16:creationId xmlns:a16="http://schemas.microsoft.com/office/drawing/2014/main" id="{B5C2A4ED-7C16-0673-5CBF-1521876B6593}"/>
                  </a:ext>
                </a:extLst>
              </p:cNvPr>
              <p:cNvSpPr/>
              <p:nvPr/>
            </p:nvSpPr>
            <p:spPr>
              <a:xfrm>
                <a:off x="4248893" y="2968843"/>
                <a:ext cx="2018621"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r>
                        <a:rPr lang="en-US" altLang="zh-CN" sz="800" i="1">
                          <a:latin typeface="Cambria Math" panose="02040503050406030204" pitchFamily="18" charset="0"/>
                          <a:ea typeface="Cambria Math" panose="02040503050406030204" pitchFamily="18" charset="0"/>
                        </a:rPr>
                        <m:t>𝑄</m:t>
                      </m:r>
                      <m:r>
                        <a:rPr lang="en-US" altLang="zh-CN" sz="800" i="1">
                          <a:latin typeface="Cambria Math" panose="02040503050406030204" pitchFamily="18" charset="0"/>
                          <a:ea typeface="Cambria Math" panose="02040503050406030204" pitchFamily="18" charset="0"/>
                        </a:rPr>
                        <m:t>1(</m:t>
                      </m:r>
                      <m:sSub>
                        <m:sSubPr>
                          <m:ctrlPr>
                            <a:rPr lang="en-US" altLang="zh-CN" sz="800" i="1">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oMath>
                  </m:oMathPara>
                </a14:m>
                <a:endParaRPr lang="en-US" altLang="zh-CN" sz="800" i="1" dirty="0">
                  <a:latin typeface="Cambria Math" panose="02040503050406030204" pitchFamily="18" charset="0"/>
                  <a:ea typeface="Cambria Math" panose="02040503050406030204" pitchFamily="18" charset="0"/>
                </a:endParaRPr>
              </a:p>
            </p:txBody>
          </p:sp>
        </mc:Choice>
        <mc:Fallback xmlns="">
          <p:sp>
            <p:nvSpPr>
              <p:cNvPr id="24" name="菱形 23">
                <a:extLst>
                  <a:ext uri="{FF2B5EF4-FFF2-40B4-BE49-F238E27FC236}">
                    <a16:creationId xmlns:a16="http://schemas.microsoft.com/office/drawing/2014/main" id="{B5C2A4ED-7C16-0673-5CBF-1521876B6593}"/>
                  </a:ext>
                </a:extLst>
              </p:cNvPr>
              <p:cNvSpPr>
                <a:spLocks noRot="1" noChangeAspect="1" noMove="1" noResize="1" noEditPoints="1" noAdjustHandles="1" noChangeArrowheads="1" noChangeShapeType="1" noTextEdit="1"/>
              </p:cNvSpPr>
              <p:nvPr/>
            </p:nvSpPr>
            <p:spPr>
              <a:xfrm>
                <a:off x="4248893" y="2968843"/>
                <a:ext cx="2018621" cy="757045"/>
              </a:xfrm>
              <a:prstGeom prst="diamond">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菱形 24">
                <a:extLst>
                  <a:ext uri="{FF2B5EF4-FFF2-40B4-BE49-F238E27FC236}">
                    <a16:creationId xmlns:a16="http://schemas.microsoft.com/office/drawing/2014/main" id="{340F34E7-6366-C274-A577-686727735D30}"/>
                  </a:ext>
                </a:extLst>
              </p:cNvPr>
              <p:cNvSpPr/>
              <p:nvPr/>
            </p:nvSpPr>
            <p:spPr>
              <a:xfrm>
                <a:off x="5984098" y="3773391"/>
                <a:ext cx="1909776"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lang="zh-CN" altLang="en-US" sz="1000" i="1" smtClean="0">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r>
                  <a:rPr lang="en-US" altLang="zh-CN" sz="1000" dirty="0">
                    <a:ea typeface="Cambria Math" panose="02040503050406030204" pitchFamily="18" charset="0"/>
                  </a:rPr>
                  <a:t> </a:t>
                </a:r>
                <a14:m>
                  <m:oMath xmlns:m="http://schemas.openxmlformats.org/officeDocument/2006/math">
                    <m:r>
                      <a:rPr lang="en-US" altLang="zh-CN" sz="1000" i="1">
                        <a:latin typeface="Cambria Math" panose="02040503050406030204" pitchFamily="18" charset="0"/>
                        <a:ea typeface="Cambria Math" panose="02040503050406030204" pitchFamily="18" charset="0"/>
                      </a:rPr>
                      <m:t>𝑄</m:t>
                    </m:r>
                    <m:r>
                      <a:rPr lang="en-US" altLang="zh-CN" sz="1000" b="0" i="1" smtClean="0">
                        <a:latin typeface="Cambria Math" panose="02040503050406030204" pitchFamily="18" charset="0"/>
                        <a:ea typeface="Cambria Math" panose="02040503050406030204" pitchFamily="18" charset="0"/>
                      </a:rPr>
                      <m:t>3</m:t>
                    </m:r>
                    <m:r>
                      <a:rPr lang="en-US" altLang="zh-CN" sz="1000" i="1">
                        <a:latin typeface="Cambria Math" panose="02040503050406030204" pitchFamily="18" charset="0"/>
                        <a:ea typeface="Cambria Math" panose="02040503050406030204" pitchFamily="18" charset="0"/>
                      </a:rPr>
                      <m:t>(</m:t>
                    </m:r>
                    <m:r>
                      <a:rPr lang="zh-CN" altLang="en-US" sz="1000" i="1">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endParaRPr lang="en-US" altLang="zh-CN" sz="1000" i="1" dirty="0">
                  <a:latin typeface="Cambria Math" panose="02040503050406030204" pitchFamily="18" charset="0"/>
                  <a:ea typeface="Cambria Math" panose="02040503050406030204" pitchFamily="18" charset="0"/>
                </a:endParaRPr>
              </a:p>
            </p:txBody>
          </p:sp>
        </mc:Choice>
        <mc:Fallback xmlns="">
          <p:sp>
            <p:nvSpPr>
              <p:cNvPr id="25" name="菱形 24">
                <a:extLst>
                  <a:ext uri="{FF2B5EF4-FFF2-40B4-BE49-F238E27FC236}">
                    <a16:creationId xmlns:a16="http://schemas.microsoft.com/office/drawing/2014/main" id="{340F34E7-6366-C274-A577-686727735D30}"/>
                  </a:ext>
                </a:extLst>
              </p:cNvPr>
              <p:cNvSpPr>
                <a:spLocks noRot="1" noChangeAspect="1" noMove="1" noResize="1" noEditPoints="1" noAdjustHandles="1" noChangeArrowheads="1" noChangeShapeType="1" noTextEdit="1"/>
              </p:cNvSpPr>
              <p:nvPr/>
            </p:nvSpPr>
            <p:spPr>
              <a:xfrm>
                <a:off x="5984098" y="3773391"/>
                <a:ext cx="1909776" cy="757045"/>
              </a:xfrm>
              <a:prstGeom prst="diamond">
                <a:avLst/>
              </a:prstGeom>
              <a:blipFill>
                <a:blip r:embed="rId5"/>
                <a:stretch>
                  <a:fillRect/>
                </a:stretch>
              </a:blipFill>
            </p:spPr>
            <p:txBody>
              <a:bodyPr/>
              <a:lstStyle/>
              <a:p>
                <a:r>
                  <a:rPr lang="zh-CN" altLang="en-US">
                    <a:noFill/>
                  </a:rPr>
                  <a:t> </a:t>
                </a:r>
              </a:p>
            </p:txBody>
          </p:sp>
        </mc:Fallback>
      </mc:AlternateContent>
      <p:cxnSp>
        <p:nvCxnSpPr>
          <p:cNvPr id="27" name="直线箭头连接符 26">
            <a:extLst>
              <a:ext uri="{FF2B5EF4-FFF2-40B4-BE49-F238E27FC236}">
                <a16:creationId xmlns:a16="http://schemas.microsoft.com/office/drawing/2014/main" id="{904C550D-0B3C-8407-5434-02DFC5EBCFCB}"/>
              </a:ext>
            </a:extLst>
          </p:cNvPr>
          <p:cNvCxnSpPr>
            <a:stCxn id="14" idx="2"/>
          </p:cNvCxnSpPr>
          <p:nvPr/>
        </p:nvCxnSpPr>
        <p:spPr>
          <a:xfrm>
            <a:off x="5250396" y="1350961"/>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线箭头连接符 27">
            <a:extLst>
              <a:ext uri="{FF2B5EF4-FFF2-40B4-BE49-F238E27FC236}">
                <a16:creationId xmlns:a16="http://schemas.microsoft.com/office/drawing/2014/main" id="{EDFCB081-3B6A-69CC-D5D1-CF8339FBA3A2}"/>
              </a:ext>
            </a:extLst>
          </p:cNvPr>
          <p:cNvCxnSpPr/>
          <p:nvPr/>
        </p:nvCxnSpPr>
        <p:spPr>
          <a:xfrm>
            <a:off x="5250396" y="2541212"/>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线箭头连接符 28">
            <a:extLst>
              <a:ext uri="{FF2B5EF4-FFF2-40B4-BE49-F238E27FC236}">
                <a16:creationId xmlns:a16="http://schemas.microsoft.com/office/drawing/2014/main" id="{5B5A8A06-CC44-D2CE-F661-389CE6682C8D}"/>
              </a:ext>
            </a:extLst>
          </p:cNvPr>
          <p:cNvCxnSpPr>
            <a:cxnSpLocks/>
          </p:cNvCxnSpPr>
          <p:nvPr/>
        </p:nvCxnSpPr>
        <p:spPr>
          <a:xfrm>
            <a:off x="6205284" y="2162689"/>
            <a:ext cx="80248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线箭头连接符 30">
            <a:extLst>
              <a:ext uri="{FF2B5EF4-FFF2-40B4-BE49-F238E27FC236}">
                <a16:creationId xmlns:a16="http://schemas.microsoft.com/office/drawing/2014/main" id="{76734F19-F142-A0A8-8B6F-9C154B2E7DF3}"/>
              </a:ext>
            </a:extLst>
          </p:cNvPr>
          <p:cNvCxnSpPr>
            <a:cxnSpLocks/>
          </p:cNvCxnSpPr>
          <p:nvPr/>
        </p:nvCxnSpPr>
        <p:spPr>
          <a:xfrm>
            <a:off x="5250396" y="3725888"/>
            <a:ext cx="0" cy="1554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5C37744C-CB7D-49D2-E03F-DC76475DAAB3}"/>
              </a:ext>
            </a:extLst>
          </p:cNvPr>
          <p:cNvCxnSpPr>
            <a:cxnSpLocks/>
            <a:stCxn id="24" idx="3"/>
          </p:cNvCxnSpPr>
          <p:nvPr/>
        </p:nvCxnSpPr>
        <p:spPr>
          <a:xfrm flipV="1">
            <a:off x="6267514" y="3347365"/>
            <a:ext cx="679510" cy="1"/>
          </a:xfrm>
          <a:prstGeom prst="line">
            <a:avLst/>
          </a:prstGeom>
        </p:spPr>
        <p:style>
          <a:lnRef idx="2">
            <a:schemeClr val="dk1"/>
          </a:lnRef>
          <a:fillRef idx="0">
            <a:schemeClr val="dk1"/>
          </a:fillRef>
          <a:effectRef idx="1">
            <a:schemeClr val="dk1"/>
          </a:effectRef>
          <a:fontRef idx="minor">
            <a:schemeClr val="tx1"/>
          </a:fontRef>
        </p:style>
      </p:cxnSp>
      <p:cxnSp>
        <p:nvCxnSpPr>
          <p:cNvPr id="35" name="直线箭头连接符 34">
            <a:extLst>
              <a:ext uri="{FF2B5EF4-FFF2-40B4-BE49-F238E27FC236}">
                <a16:creationId xmlns:a16="http://schemas.microsoft.com/office/drawing/2014/main" id="{6FE153E0-6B34-42E9-8B74-21963962F196}"/>
              </a:ext>
            </a:extLst>
          </p:cNvPr>
          <p:cNvCxnSpPr/>
          <p:nvPr/>
        </p:nvCxnSpPr>
        <p:spPr>
          <a:xfrm>
            <a:off x="6938986" y="3347365"/>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线箭头连接符 37">
            <a:extLst>
              <a:ext uri="{FF2B5EF4-FFF2-40B4-BE49-F238E27FC236}">
                <a16:creationId xmlns:a16="http://schemas.microsoft.com/office/drawing/2014/main" id="{F2A649A1-F46E-85ED-BEB1-853E6F4BA578}"/>
              </a:ext>
            </a:extLst>
          </p:cNvPr>
          <p:cNvCxnSpPr>
            <a:cxnSpLocks/>
          </p:cNvCxnSpPr>
          <p:nvPr/>
        </p:nvCxnSpPr>
        <p:spPr>
          <a:xfrm>
            <a:off x="6938986" y="4530436"/>
            <a:ext cx="0" cy="7497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线连接符 41">
            <a:extLst>
              <a:ext uri="{FF2B5EF4-FFF2-40B4-BE49-F238E27FC236}">
                <a16:creationId xmlns:a16="http://schemas.microsoft.com/office/drawing/2014/main" id="{D1F8797F-2BBD-B4A5-6450-46047548E5C0}"/>
              </a:ext>
            </a:extLst>
          </p:cNvPr>
          <p:cNvCxnSpPr>
            <a:cxnSpLocks/>
          </p:cNvCxnSpPr>
          <p:nvPr/>
        </p:nvCxnSpPr>
        <p:spPr>
          <a:xfrm>
            <a:off x="7893874" y="4150308"/>
            <a:ext cx="450926" cy="0"/>
          </a:xfrm>
          <a:prstGeom prst="line">
            <a:avLst/>
          </a:prstGeom>
        </p:spPr>
        <p:style>
          <a:lnRef idx="2">
            <a:schemeClr val="dk1"/>
          </a:lnRef>
          <a:fillRef idx="0">
            <a:schemeClr val="dk1"/>
          </a:fillRef>
          <a:effectRef idx="1">
            <a:schemeClr val="dk1"/>
          </a:effectRef>
          <a:fontRef idx="minor">
            <a:schemeClr val="tx1"/>
          </a:fontRef>
        </p:style>
      </p:cxnSp>
      <p:cxnSp>
        <p:nvCxnSpPr>
          <p:cNvPr id="43" name="直线箭头连接符 42">
            <a:extLst>
              <a:ext uri="{FF2B5EF4-FFF2-40B4-BE49-F238E27FC236}">
                <a16:creationId xmlns:a16="http://schemas.microsoft.com/office/drawing/2014/main" id="{186267D8-4B7B-EC57-0300-7E6AB193A94B}"/>
              </a:ext>
            </a:extLst>
          </p:cNvPr>
          <p:cNvCxnSpPr>
            <a:cxnSpLocks/>
          </p:cNvCxnSpPr>
          <p:nvPr/>
        </p:nvCxnSpPr>
        <p:spPr>
          <a:xfrm>
            <a:off x="8336762" y="4150308"/>
            <a:ext cx="0" cy="11299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DB3FC179-0609-65E7-4814-ECFF9786B489}"/>
              </a:ext>
            </a:extLst>
          </p:cNvPr>
          <p:cNvSpPr/>
          <p:nvPr/>
        </p:nvSpPr>
        <p:spPr>
          <a:xfrm>
            <a:off x="7007772" y="1952978"/>
            <a:ext cx="1187961" cy="485422"/>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U Type</a:t>
            </a:r>
            <a:endParaRPr kumimoji="1" lang="zh-CN" altLang="en-US" dirty="0">
              <a:solidFill>
                <a:schemeClr val="tx1"/>
              </a:solidFill>
            </a:endParaRPr>
          </a:p>
        </p:txBody>
      </p:sp>
      <p:sp>
        <p:nvSpPr>
          <p:cNvPr id="48" name="矩形 47">
            <a:extLst>
              <a:ext uri="{FF2B5EF4-FFF2-40B4-BE49-F238E27FC236}">
                <a16:creationId xmlns:a16="http://schemas.microsoft.com/office/drawing/2014/main" id="{327C06FB-6405-909B-95EC-9E8B3FB6269F}"/>
              </a:ext>
            </a:extLst>
          </p:cNvPr>
          <p:cNvSpPr/>
          <p:nvPr/>
        </p:nvSpPr>
        <p:spPr>
          <a:xfrm>
            <a:off x="4652584" y="5280212"/>
            <a:ext cx="1187961" cy="48542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 Type</a:t>
            </a:r>
            <a:endParaRPr kumimoji="1" lang="zh-CN" altLang="en-US" dirty="0">
              <a:solidFill>
                <a:schemeClr val="tx1"/>
              </a:solidFill>
            </a:endParaRPr>
          </a:p>
        </p:txBody>
      </p:sp>
      <p:sp>
        <p:nvSpPr>
          <p:cNvPr id="49" name="矩形 48">
            <a:extLst>
              <a:ext uri="{FF2B5EF4-FFF2-40B4-BE49-F238E27FC236}">
                <a16:creationId xmlns:a16="http://schemas.microsoft.com/office/drawing/2014/main" id="{D203A859-753F-5F76-7E55-7FD49122953D}"/>
              </a:ext>
            </a:extLst>
          </p:cNvPr>
          <p:cNvSpPr/>
          <p:nvPr/>
        </p:nvSpPr>
        <p:spPr>
          <a:xfrm>
            <a:off x="6353043" y="5285897"/>
            <a:ext cx="1187961" cy="4854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 Type</a:t>
            </a:r>
            <a:endParaRPr kumimoji="1" lang="zh-CN" altLang="en-US" dirty="0">
              <a:solidFill>
                <a:schemeClr val="tx1"/>
              </a:solidFill>
            </a:endParaRPr>
          </a:p>
        </p:txBody>
      </p:sp>
      <p:sp>
        <p:nvSpPr>
          <p:cNvPr id="50" name="文本框 49">
            <a:extLst>
              <a:ext uri="{FF2B5EF4-FFF2-40B4-BE49-F238E27FC236}">
                <a16:creationId xmlns:a16="http://schemas.microsoft.com/office/drawing/2014/main" id="{055A900A-BE4F-9292-576C-3128EA5D1637}"/>
              </a:ext>
            </a:extLst>
          </p:cNvPr>
          <p:cNvSpPr txBox="1"/>
          <p:nvPr/>
        </p:nvSpPr>
        <p:spPr>
          <a:xfrm>
            <a:off x="6313909" y="184155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1" name="文本框 50">
            <a:extLst>
              <a:ext uri="{FF2B5EF4-FFF2-40B4-BE49-F238E27FC236}">
                <a16:creationId xmlns:a16="http://schemas.microsoft.com/office/drawing/2014/main" id="{5786017B-C78D-576E-4EB9-B26795F324C5}"/>
              </a:ext>
            </a:extLst>
          </p:cNvPr>
          <p:cNvSpPr txBox="1"/>
          <p:nvPr/>
        </p:nvSpPr>
        <p:spPr>
          <a:xfrm>
            <a:off x="5259228" y="2578131"/>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2" name="文本框 51">
            <a:extLst>
              <a:ext uri="{FF2B5EF4-FFF2-40B4-BE49-F238E27FC236}">
                <a16:creationId xmlns:a16="http://schemas.microsoft.com/office/drawing/2014/main" id="{016AC2C0-286C-E4CC-5A24-EE9D1DF3D030}"/>
              </a:ext>
            </a:extLst>
          </p:cNvPr>
          <p:cNvSpPr txBox="1"/>
          <p:nvPr/>
        </p:nvSpPr>
        <p:spPr>
          <a:xfrm>
            <a:off x="5250396" y="3737715"/>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3" name="文本框 52">
            <a:extLst>
              <a:ext uri="{FF2B5EF4-FFF2-40B4-BE49-F238E27FC236}">
                <a16:creationId xmlns:a16="http://schemas.microsoft.com/office/drawing/2014/main" id="{03743C53-EE75-2597-90AA-7D5E691A32F7}"/>
              </a:ext>
            </a:extLst>
          </p:cNvPr>
          <p:cNvSpPr txBox="1"/>
          <p:nvPr/>
        </p:nvSpPr>
        <p:spPr>
          <a:xfrm>
            <a:off x="6321521" y="302361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4" name="文本框 53">
            <a:extLst>
              <a:ext uri="{FF2B5EF4-FFF2-40B4-BE49-F238E27FC236}">
                <a16:creationId xmlns:a16="http://schemas.microsoft.com/office/drawing/2014/main" id="{C2563445-E854-23C8-7ED6-6E6AB1447960}"/>
              </a:ext>
            </a:extLst>
          </p:cNvPr>
          <p:cNvSpPr txBox="1"/>
          <p:nvPr/>
        </p:nvSpPr>
        <p:spPr>
          <a:xfrm>
            <a:off x="6925276" y="4538880"/>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5" name="矩形 54">
            <a:extLst>
              <a:ext uri="{FF2B5EF4-FFF2-40B4-BE49-F238E27FC236}">
                <a16:creationId xmlns:a16="http://schemas.microsoft.com/office/drawing/2014/main" id="{92F547AA-0AE7-D1BC-4E8F-8EC6A8EA404B}"/>
              </a:ext>
            </a:extLst>
          </p:cNvPr>
          <p:cNvSpPr/>
          <p:nvPr/>
        </p:nvSpPr>
        <p:spPr>
          <a:xfrm>
            <a:off x="7742781" y="5285897"/>
            <a:ext cx="1187961" cy="485422"/>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 Type</a:t>
            </a:r>
            <a:endParaRPr kumimoji="1" lang="zh-CN" altLang="en-US" dirty="0">
              <a:solidFill>
                <a:schemeClr val="tx1"/>
              </a:solidFill>
            </a:endParaRPr>
          </a:p>
        </p:txBody>
      </p:sp>
      <p:sp>
        <p:nvSpPr>
          <p:cNvPr id="56" name="文本框 55">
            <a:extLst>
              <a:ext uri="{FF2B5EF4-FFF2-40B4-BE49-F238E27FC236}">
                <a16:creationId xmlns:a16="http://schemas.microsoft.com/office/drawing/2014/main" id="{D74402A6-B58D-C48C-07E6-F0E757B68C0F}"/>
              </a:ext>
            </a:extLst>
          </p:cNvPr>
          <p:cNvSpPr txBox="1"/>
          <p:nvPr/>
        </p:nvSpPr>
        <p:spPr>
          <a:xfrm>
            <a:off x="7894775" y="3807882"/>
            <a:ext cx="485355" cy="369332"/>
          </a:xfrm>
          <a:prstGeom prst="rect">
            <a:avLst/>
          </a:prstGeom>
          <a:noFill/>
        </p:spPr>
        <p:txBody>
          <a:bodyPr wrap="square" rtlCol="0">
            <a:spAutoFit/>
          </a:bodyPr>
          <a:lstStyle/>
          <a:p>
            <a:r>
              <a:rPr kumimoji="1" lang="en-US" altLang="zh-CN" dirty="0"/>
              <a:t>No</a:t>
            </a:r>
            <a:endParaRPr kumimoji="1" lang="zh-CN" altLang="en-US" dirty="0"/>
          </a:p>
        </p:txBody>
      </p:sp>
      <p:pic>
        <p:nvPicPr>
          <p:cNvPr id="58" name="图片 57" descr="表格&#10;&#10;AI 生成的内容可能不正确。">
            <a:extLst>
              <a:ext uri="{FF2B5EF4-FFF2-40B4-BE49-F238E27FC236}">
                <a16:creationId xmlns:a16="http://schemas.microsoft.com/office/drawing/2014/main" id="{92A0729D-8915-416A-4E5B-5B8D41440696}"/>
              </a:ext>
            </a:extLst>
          </p:cNvPr>
          <p:cNvPicPr>
            <a:picLocks noChangeAspect="1"/>
          </p:cNvPicPr>
          <p:nvPr/>
        </p:nvPicPr>
        <p:blipFill>
          <a:blip r:embed="rId6">
            <a:extLst>
              <a:ext uri="{28A0092B-C50C-407E-A947-70E740481C1C}">
                <a14:useLocalDpi xmlns:a14="http://schemas.microsoft.com/office/drawing/2010/main" val="0"/>
              </a:ext>
            </a:extLst>
          </a:blip>
          <a:srcRect b="67188"/>
          <a:stretch>
            <a:fillRect/>
          </a:stretch>
        </p:blipFill>
        <p:spPr>
          <a:xfrm>
            <a:off x="174679" y="3531541"/>
            <a:ext cx="1336755" cy="941410"/>
          </a:xfrm>
          <a:prstGeom prst="rect">
            <a:avLst/>
          </a:prstGeom>
        </p:spPr>
      </p:pic>
      <p:pic>
        <p:nvPicPr>
          <p:cNvPr id="60" name="图片 59" descr="图表, 箱线图&#10;&#10;AI 生成的内容可能不正确。">
            <a:extLst>
              <a:ext uri="{FF2B5EF4-FFF2-40B4-BE49-F238E27FC236}">
                <a16:creationId xmlns:a16="http://schemas.microsoft.com/office/drawing/2014/main" id="{E3C151EA-3BB6-74FC-1690-AABD997B4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09" y="671984"/>
            <a:ext cx="4031575" cy="2822681"/>
          </a:xfrm>
          <a:prstGeom prst="rect">
            <a:avLst/>
          </a:prstGeom>
        </p:spPr>
      </p:pic>
      <p:pic>
        <p:nvPicPr>
          <p:cNvPr id="61" name="图片 60" descr="表格&#10;&#10;AI 生成的内容可能不正确。">
            <a:extLst>
              <a:ext uri="{FF2B5EF4-FFF2-40B4-BE49-F238E27FC236}">
                <a16:creationId xmlns:a16="http://schemas.microsoft.com/office/drawing/2014/main" id="{19787673-46DB-E590-0442-073DFE3A491A}"/>
              </a:ext>
            </a:extLst>
          </p:cNvPr>
          <p:cNvPicPr>
            <a:picLocks noChangeAspect="1"/>
          </p:cNvPicPr>
          <p:nvPr/>
        </p:nvPicPr>
        <p:blipFill>
          <a:blip r:embed="rId6">
            <a:extLst>
              <a:ext uri="{28A0092B-C50C-407E-A947-70E740481C1C}">
                <a14:useLocalDpi xmlns:a14="http://schemas.microsoft.com/office/drawing/2010/main" val="0"/>
              </a:ext>
            </a:extLst>
          </a:blip>
          <a:srcRect t="33594" b="33594"/>
          <a:stretch>
            <a:fillRect/>
          </a:stretch>
        </p:blipFill>
        <p:spPr>
          <a:xfrm>
            <a:off x="1466482" y="3512182"/>
            <a:ext cx="1336755" cy="941410"/>
          </a:xfrm>
          <a:prstGeom prst="rect">
            <a:avLst/>
          </a:prstGeom>
        </p:spPr>
      </p:pic>
      <p:pic>
        <p:nvPicPr>
          <p:cNvPr id="62" name="图片 61" descr="表格&#10;&#10;AI 生成的内容可能不正确。">
            <a:extLst>
              <a:ext uri="{FF2B5EF4-FFF2-40B4-BE49-F238E27FC236}">
                <a16:creationId xmlns:a16="http://schemas.microsoft.com/office/drawing/2014/main" id="{2BDBB60E-1F14-CD4A-D644-F61548598FBD}"/>
              </a:ext>
            </a:extLst>
          </p:cNvPr>
          <p:cNvPicPr>
            <a:picLocks noChangeAspect="1"/>
          </p:cNvPicPr>
          <p:nvPr/>
        </p:nvPicPr>
        <p:blipFill>
          <a:blip r:embed="rId6">
            <a:extLst>
              <a:ext uri="{28A0092B-C50C-407E-A947-70E740481C1C}">
                <a14:useLocalDpi xmlns:a14="http://schemas.microsoft.com/office/drawing/2010/main" val="0"/>
              </a:ext>
            </a:extLst>
          </a:blip>
          <a:srcRect l="-210" t="67440" r="210" b="-252"/>
          <a:stretch>
            <a:fillRect/>
          </a:stretch>
        </p:blipFill>
        <p:spPr>
          <a:xfrm>
            <a:off x="2780029" y="3494665"/>
            <a:ext cx="1336755" cy="941410"/>
          </a:xfrm>
          <a:prstGeom prst="rect">
            <a:avLst/>
          </a:prstGeom>
        </p:spPr>
      </p:pic>
      <p:sp>
        <p:nvSpPr>
          <p:cNvPr id="63" name="矩形 62">
            <a:extLst>
              <a:ext uri="{FF2B5EF4-FFF2-40B4-BE49-F238E27FC236}">
                <a16:creationId xmlns:a16="http://schemas.microsoft.com/office/drawing/2014/main" id="{F33E71EF-3FE0-98AF-026C-EBC91DC1D539}"/>
              </a:ext>
            </a:extLst>
          </p:cNvPr>
          <p:cNvSpPr/>
          <p:nvPr/>
        </p:nvSpPr>
        <p:spPr>
          <a:xfrm>
            <a:off x="174679"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EF17C1B3-A9FB-0F3C-C1DE-C83435EF5B1E}"/>
              </a:ext>
            </a:extLst>
          </p:cNvPr>
          <p:cNvSpPr/>
          <p:nvPr/>
        </p:nvSpPr>
        <p:spPr>
          <a:xfrm>
            <a:off x="1466482"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D7285636-5A95-8C14-AD96-BC383B8377B7}"/>
              </a:ext>
            </a:extLst>
          </p:cNvPr>
          <p:cNvSpPr/>
          <p:nvPr/>
        </p:nvSpPr>
        <p:spPr>
          <a:xfrm>
            <a:off x="2813192" y="4176308"/>
            <a:ext cx="1270428"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68" name="图片 67" descr="表格&#10;&#10;AI 生成的内容可能不正确。">
            <a:extLst>
              <a:ext uri="{FF2B5EF4-FFF2-40B4-BE49-F238E27FC236}">
                <a16:creationId xmlns:a16="http://schemas.microsoft.com/office/drawing/2014/main" id="{9AE1C612-113D-C153-CB51-51C5ECBE2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96" y="4538880"/>
            <a:ext cx="4239900" cy="1554323"/>
          </a:xfrm>
          <a:prstGeom prst="rect">
            <a:avLst/>
          </a:prstGeom>
        </p:spPr>
      </p:pic>
    </p:spTree>
    <p:extLst>
      <p:ext uri="{BB962C8B-B14F-4D97-AF65-F5344CB8AC3E}">
        <p14:creationId xmlns:p14="http://schemas.microsoft.com/office/powerpoint/2010/main" val="3732206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13930-5BC0-D079-768B-A1ED475BCAB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9EED533-4013-ADD9-FD43-6A99C551951B}"/>
              </a:ext>
            </a:extLst>
          </p:cNvPr>
          <p:cNvSpPr>
            <a:spLocks noGrp="1"/>
          </p:cNvSpPr>
          <p:nvPr>
            <p:ph type="sldNum" sz="quarter" idx="12"/>
          </p:nvPr>
        </p:nvSpPr>
        <p:spPr/>
        <p:txBody>
          <a:bodyPr/>
          <a:lstStyle/>
          <a:p>
            <a:fld id="{8D04ACF1-8115-4F2A-BC52-125D9799F304}" type="slidenum">
              <a:rPr lang="zh-CN" altLang="en-US" smtClean="0"/>
              <a:t>85</a:t>
            </a:fld>
            <a:endParaRPr lang="zh-CN" altLang="en-US"/>
          </a:p>
        </p:txBody>
      </p:sp>
      <p:sp>
        <p:nvSpPr>
          <p:cNvPr id="73" name="文本框 72">
            <a:extLst>
              <a:ext uri="{FF2B5EF4-FFF2-40B4-BE49-F238E27FC236}">
                <a16:creationId xmlns:a16="http://schemas.microsoft.com/office/drawing/2014/main" id="{2A00DC84-F085-FB26-6449-923D06AFB37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14" name="图片 13">
            <a:extLst>
              <a:ext uri="{FF2B5EF4-FFF2-40B4-BE49-F238E27FC236}">
                <a16:creationId xmlns:a16="http://schemas.microsoft.com/office/drawing/2014/main" id="{4066A837-D9C1-9D52-995B-2AF16D20F574}"/>
              </a:ext>
            </a:extLst>
          </p:cNvPr>
          <p:cNvPicPr>
            <a:picLocks noChangeAspect="1"/>
          </p:cNvPicPr>
          <p:nvPr/>
        </p:nvPicPr>
        <p:blipFill>
          <a:blip r:embed="rId3"/>
          <a:stretch>
            <a:fillRect/>
          </a:stretch>
        </p:blipFill>
        <p:spPr>
          <a:xfrm>
            <a:off x="1264716" y="4538160"/>
            <a:ext cx="6324600" cy="1701957"/>
          </a:xfrm>
          <a:prstGeom prst="rect">
            <a:avLst/>
          </a:prstGeom>
        </p:spPr>
      </p:pic>
      <p:pic>
        <p:nvPicPr>
          <p:cNvPr id="16" name="图片 15">
            <a:extLst>
              <a:ext uri="{FF2B5EF4-FFF2-40B4-BE49-F238E27FC236}">
                <a16:creationId xmlns:a16="http://schemas.microsoft.com/office/drawing/2014/main" id="{F01BBC15-3951-EDCC-CB09-4FD3C11DAE62}"/>
              </a:ext>
            </a:extLst>
          </p:cNvPr>
          <p:cNvPicPr>
            <a:picLocks noChangeAspect="1"/>
          </p:cNvPicPr>
          <p:nvPr/>
        </p:nvPicPr>
        <p:blipFill>
          <a:blip r:embed="rId4"/>
          <a:stretch>
            <a:fillRect/>
          </a:stretch>
        </p:blipFill>
        <p:spPr>
          <a:xfrm>
            <a:off x="1264716" y="2779809"/>
            <a:ext cx="6324600" cy="1703872"/>
          </a:xfrm>
          <a:prstGeom prst="rect">
            <a:avLst/>
          </a:prstGeom>
        </p:spPr>
      </p:pic>
      <p:pic>
        <p:nvPicPr>
          <p:cNvPr id="18" name="图片 17">
            <a:extLst>
              <a:ext uri="{FF2B5EF4-FFF2-40B4-BE49-F238E27FC236}">
                <a16:creationId xmlns:a16="http://schemas.microsoft.com/office/drawing/2014/main" id="{795EBF21-506B-76D5-9182-BBC0B99ECB8B}"/>
              </a:ext>
            </a:extLst>
          </p:cNvPr>
          <p:cNvPicPr>
            <a:picLocks noChangeAspect="1"/>
          </p:cNvPicPr>
          <p:nvPr/>
        </p:nvPicPr>
        <p:blipFill>
          <a:blip r:embed="rId5"/>
          <a:stretch>
            <a:fillRect/>
          </a:stretch>
        </p:blipFill>
        <p:spPr>
          <a:xfrm>
            <a:off x="1264716" y="1026926"/>
            <a:ext cx="6324600" cy="1698404"/>
          </a:xfrm>
          <a:prstGeom prst="rect">
            <a:avLst/>
          </a:prstGeom>
        </p:spPr>
      </p:pic>
      <p:sp>
        <p:nvSpPr>
          <p:cNvPr id="3" name="文本框 2">
            <a:extLst>
              <a:ext uri="{FF2B5EF4-FFF2-40B4-BE49-F238E27FC236}">
                <a16:creationId xmlns:a16="http://schemas.microsoft.com/office/drawing/2014/main" id="{D156F09E-D3FA-CA00-733F-756FFE5E4DFB}"/>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Tree>
    <p:extLst>
      <p:ext uri="{BB962C8B-B14F-4D97-AF65-F5344CB8AC3E}">
        <p14:creationId xmlns:p14="http://schemas.microsoft.com/office/powerpoint/2010/main" val="249798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8E214-C598-1B9A-4667-48D329CDFA3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C6B3-DF6D-06F1-80D2-9F2A5A50D074}"/>
              </a:ext>
            </a:extLst>
          </p:cNvPr>
          <p:cNvSpPr>
            <a:spLocks noGrp="1"/>
          </p:cNvSpPr>
          <p:nvPr>
            <p:ph type="sldNum" sz="quarter" idx="12"/>
          </p:nvPr>
        </p:nvSpPr>
        <p:spPr/>
        <p:txBody>
          <a:bodyPr/>
          <a:lstStyle/>
          <a:p>
            <a:fld id="{8D04ACF1-8115-4F2A-BC52-125D9799F304}" type="slidenum">
              <a:rPr lang="zh-CN" altLang="en-US" smtClean="0"/>
              <a:t>86</a:t>
            </a:fld>
            <a:endParaRPr lang="zh-CN" altLang="en-US"/>
          </a:p>
        </p:txBody>
      </p:sp>
      <p:sp>
        <p:nvSpPr>
          <p:cNvPr id="73" name="文本框 72">
            <a:extLst>
              <a:ext uri="{FF2B5EF4-FFF2-40B4-BE49-F238E27FC236}">
                <a16:creationId xmlns:a16="http://schemas.microsoft.com/office/drawing/2014/main" id="{BCE08F3D-1BD6-9809-0D55-AD44C881A5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0" name="图片 19">
            <a:extLst>
              <a:ext uri="{FF2B5EF4-FFF2-40B4-BE49-F238E27FC236}">
                <a16:creationId xmlns:a16="http://schemas.microsoft.com/office/drawing/2014/main" id="{CB693C51-69FA-EB7E-A8DA-CECECE8CF584}"/>
              </a:ext>
            </a:extLst>
          </p:cNvPr>
          <p:cNvPicPr>
            <a:picLocks noChangeAspect="1"/>
          </p:cNvPicPr>
          <p:nvPr/>
        </p:nvPicPr>
        <p:blipFill>
          <a:blip r:embed="rId3"/>
          <a:stretch>
            <a:fillRect/>
          </a:stretch>
        </p:blipFill>
        <p:spPr>
          <a:xfrm>
            <a:off x="2236162" y="888093"/>
            <a:ext cx="6760693" cy="1871264"/>
          </a:xfrm>
          <a:prstGeom prst="rect">
            <a:avLst/>
          </a:prstGeom>
        </p:spPr>
      </p:pic>
      <p:graphicFrame>
        <p:nvGraphicFramePr>
          <p:cNvPr id="5" name="表格 4">
            <a:extLst>
              <a:ext uri="{FF2B5EF4-FFF2-40B4-BE49-F238E27FC236}">
                <a16:creationId xmlns:a16="http://schemas.microsoft.com/office/drawing/2014/main" id="{A3C1EF62-46D2-E16D-DB37-5B36066150C0}"/>
              </a:ext>
            </a:extLst>
          </p:cNvPr>
          <p:cNvGraphicFramePr>
            <a:graphicFrameLocks noGrp="1"/>
          </p:cNvGraphicFramePr>
          <p:nvPr/>
        </p:nvGraphicFramePr>
        <p:xfrm>
          <a:off x="1265299" y="2919279"/>
          <a:ext cx="3638844" cy="2514600"/>
        </p:xfrm>
        <a:graphic>
          <a:graphicData uri="http://schemas.openxmlformats.org/drawingml/2006/table">
            <a:tbl>
              <a:tblPr firstRow="1" bandRow="1">
                <a:tableStyleId>{2D5ABB26-0587-4C30-8999-92F81FD0307C}</a:tableStyleId>
              </a:tblPr>
              <a:tblGrid>
                <a:gridCol w="1001736">
                  <a:extLst>
                    <a:ext uri="{9D8B030D-6E8A-4147-A177-3AD203B41FA5}">
                      <a16:colId xmlns:a16="http://schemas.microsoft.com/office/drawing/2014/main" val="953984834"/>
                    </a:ext>
                  </a:extLst>
                </a:gridCol>
                <a:gridCol w="879036">
                  <a:extLst>
                    <a:ext uri="{9D8B030D-6E8A-4147-A177-3AD203B41FA5}">
                      <a16:colId xmlns:a16="http://schemas.microsoft.com/office/drawing/2014/main" val="948750786"/>
                    </a:ext>
                  </a:extLst>
                </a:gridCol>
                <a:gridCol w="879036">
                  <a:extLst>
                    <a:ext uri="{9D8B030D-6E8A-4147-A177-3AD203B41FA5}">
                      <a16:colId xmlns:a16="http://schemas.microsoft.com/office/drawing/2014/main" val="2493462920"/>
                    </a:ext>
                  </a:extLst>
                </a:gridCol>
                <a:gridCol w="879036">
                  <a:extLst>
                    <a:ext uri="{9D8B030D-6E8A-4147-A177-3AD203B41FA5}">
                      <a16:colId xmlns:a16="http://schemas.microsoft.com/office/drawing/2014/main" val="2854112403"/>
                    </a:ext>
                  </a:extLst>
                </a:gridCol>
              </a:tblGrid>
              <a:tr h="212429">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12429">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0.961823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0.727168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0.278135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12429">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1.136533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0.880121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0.331038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12429">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1.089812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0.868975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0.354387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12429">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0.97172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0.895435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0.342711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12429">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0.898374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0.847954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0.346723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12429">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0.889696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0.804127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0.370377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12429">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0.843411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0.760216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0.379324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12429">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0.676698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0.362531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12429">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0.66251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0.541224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0.377921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graphicFrame>
        <p:nvGraphicFramePr>
          <p:cNvPr id="6" name="表格 5">
            <a:extLst>
              <a:ext uri="{FF2B5EF4-FFF2-40B4-BE49-F238E27FC236}">
                <a16:creationId xmlns:a16="http://schemas.microsoft.com/office/drawing/2014/main" id="{6297EB52-5B4E-249A-F109-16B9FD357980}"/>
              </a:ext>
            </a:extLst>
          </p:cNvPr>
          <p:cNvGraphicFramePr>
            <a:graphicFrameLocks noGrp="1"/>
          </p:cNvGraphicFramePr>
          <p:nvPr/>
        </p:nvGraphicFramePr>
        <p:xfrm>
          <a:off x="5233747" y="2919279"/>
          <a:ext cx="3763108" cy="2514600"/>
        </p:xfrm>
        <a:graphic>
          <a:graphicData uri="http://schemas.openxmlformats.org/drawingml/2006/table">
            <a:tbl>
              <a:tblPr firstRow="1" bandRow="1">
                <a:tableStyleId>{2D5ABB26-0587-4C30-8999-92F81FD0307C}</a:tableStyleId>
              </a:tblPr>
              <a:tblGrid>
                <a:gridCol w="1035946">
                  <a:extLst>
                    <a:ext uri="{9D8B030D-6E8A-4147-A177-3AD203B41FA5}">
                      <a16:colId xmlns:a16="http://schemas.microsoft.com/office/drawing/2014/main" val="953984834"/>
                    </a:ext>
                  </a:extLst>
                </a:gridCol>
                <a:gridCol w="909054">
                  <a:extLst>
                    <a:ext uri="{9D8B030D-6E8A-4147-A177-3AD203B41FA5}">
                      <a16:colId xmlns:a16="http://schemas.microsoft.com/office/drawing/2014/main" val="948750786"/>
                    </a:ext>
                  </a:extLst>
                </a:gridCol>
                <a:gridCol w="909054">
                  <a:extLst>
                    <a:ext uri="{9D8B030D-6E8A-4147-A177-3AD203B41FA5}">
                      <a16:colId xmlns:a16="http://schemas.microsoft.com/office/drawing/2014/main" val="2493462920"/>
                    </a:ext>
                  </a:extLst>
                </a:gridCol>
                <a:gridCol w="909054">
                  <a:extLst>
                    <a:ext uri="{9D8B030D-6E8A-4147-A177-3AD203B41FA5}">
                      <a16:colId xmlns:a16="http://schemas.microsoft.com/office/drawing/2014/main" val="2854112403"/>
                    </a:ext>
                  </a:extLst>
                </a:gridCol>
              </a:tblGrid>
              <a:tr h="240376">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40376">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1.233908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0.807468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0.522846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40376">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1.292431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0.835095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0.565627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40376">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1.323609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0.825929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0.606478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40376">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1.353728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0.81731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0.638557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40376">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1.322822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0.825436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0.642666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40376">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1.296886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0.810473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0.648924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40376">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1.262892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0.724019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0.686068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40376">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1.251579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0.585465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0.762165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40376">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1.293086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0.573826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0.790338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sp>
        <p:nvSpPr>
          <p:cNvPr id="3" name="文本框 2">
            <a:extLst>
              <a:ext uri="{FF2B5EF4-FFF2-40B4-BE49-F238E27FC236}">
                <a16:creationId xmlns:a16="http://schemas.microsoft.com/office/drawing/2014/main" id="{2EFC19A1-5221-FECC-B3BF-1A324AF04F3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pic>
        <p:nvPicPr>
          <p:cNvPr id="7" name="图片 6" descr="图片包含 徽标&#10;&#10;AI 生成的内容可能不正确。">
            <a:extLst>
              <a:ext uri="{FF2B5EF4-FFF2-40B4-BE49-F238E27FC236}">
                <a16:creationId xmlns:a16="http://schemas.microsoft.com/office/drawing/2014/main" id="{497D9008-EA46-4E8F-5496-2C5B30DFB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61" y="2175970"/>
            <a:ext cx="879009" cy="375307"/>
          </a:xfrm>
          <a:prstGeom prst="rect">
            <a:avLst/>
          </a:prstGeom>
        </p:spPr>
      </p:pic>
      <p:sp>
        <p:nvSpPr>
          <p:cNvPr id="8" name="椭圆 7">
            <a:extLst>
              <a:ext uri="{FF2B5EF4-FFF2-40B4-BE49-F238E27FC236}">
                <a16:creationId xmlns:a16="http://schemas.microsoft.com/office/drawing/2014/main" id="{7833CF33-F1B7-735E-37B3-44EAA8490252}"/>
              </a:ext>
            </a:extLst>
          </p:cNvPr>
          <p:cNvSpPr/>
          <p:nvPr/>
        </p:nvSpPr>
        <p:spPr>
          <a:xfrm>
            <a:off x="468923" y="1203569"/>
            <a:ext cx="969108" cy="9691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6111FB2F-3180-EEFD-D34D-6C8027EF6C25}"/>
              </a:ext>
            </a:extLst>
          </p:cNvPr>
          <p:cNvSpPr/>
          <p:nvPr/>
        </p:nvSpPr>
        <p:spPr>
          <a:xfrm rot="3119674">
            <a:off x="929702" y="1665263"/>
            <a:ext cx="47550"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2BCC7898-7179-9B04-9A7D-FCE83E2AE9BD}"/>
              </a:ext>
            </a:extLst>
          </p:cNvPr>
          <p:cNvCxnSpPr>
            <a:stCxn id="9" idx="7"/>
            <a:endCxn id="8" idx="6"/>
          </p:cNvCxnSpPr>
          <p:nvPr/>
        </p:nvCxnSpPr>
        <p:spPr>
          <a:xfrm flipV="1">
            <a:off x="976565" y="1688123"/>
            <a:ext cx="461466" cy="3293"/>
          </a:xfrm>
          <a:prstGeom prst="line">
            <a:avLst/>
          </a:prstGeom>
          <a:ln w="9525">
            <a:prstDash val="sysDash"/>
          </a:ln>
        </p:spPr>
        <p:style>
          <a:lnRef idx="2">
            <a:schemeClr val="dk1"/>
          </a:lnRef>
          <a:fillRef idx="0">
            <a:schemeClr val="dk1"/>
          </a:fillRef>
          <a:effectRef idx="1">
            <a:schemeClr val="dk1"/>
          </a:effectRef>
          <a:fontRef idx="minor">
            <a:schemeClr val="tx1"/>
          </a:fontRef>
        </p:style>
      </p:cxnSp>
      <p:sp>
        <p:nvSpPr>
          <p:cNvPr id="12" name="椭圆 11">
            <a:extLst>
              <a:ext uri="{FF2B5EF4-FFF2-40B4-BE49-F238E27FC236}">
                <a16:creationId xmlns:a16="http://schemas.microsoft.com/office/drawing/2014/main" id="{0F150FD0-71C4-A11B-8334-5CF6E4AB6895}"/>
              </a:ext>
            </a:extLst>
          </p:cNvPr>
          <p:cNvSpPr/>
          <p:nvPr/>
        </p:nvSpPr>
        <p:spPr>
          <a:xfrm rot="3119674">
            <a:off x="1415171" y="1665262"/>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E20D154-9875-04A7-8F8B-BF6166629487}"/>
              </a:ext>
            </a:extLst>
          </p:cNvPr>
          <p:cNvSpPr txBox="1"/>
          <p:nvPr/>
        </p:nvSpPr>
        <p:spPr>
          <a:xfrm>
            <a:off x="1041227" y="1500707"/>
            <a:ext cx="663576" cy="215444"/>
          </a:xfrm>
          <a:prstGeom prst="rect">
            <a:avLst/>
          </a:prstGeom>
          <a:noFill/>
        </p:spPr>
        <p:txBody>
          <a:bodyPr wrap="square" rtlCol="0">
            <a:spAutoFit/>
          </a:bodyPr>
          <a:lstStyle/>
          <a:p>
            <a:r>
              <a:rPr kumimoji="1" lang="en-US" altLang="zh-CN" sz="800" dirty="0"/>
              <a:t>CR</a:t>
            </a:r>
            <a:endParaRPr kumimoji="1" lang="zh-CN" altLang="en-US" sz="800" dirty="0"/>
          </a:p>
        </p:txBody>
      </p:sp>
      <p:sp>
        <p:nvSpPr>
          <p:cNvPr id="14" name="文本框 13">
            <a:extLst>
              <a:ext uri="{FF2B5EF4-FFF2-40B4-BE49-F238E27FC236}">
                <a16:creationId xmlns:a16="http://schemas.microsoft.com/office/drawing/2014/main" id="{2D369F13-B0BB-8467-A2CB-22D8AD165388}"/>
              </a:ext>
            </a:extLst>
          </p:cNvPr>
          <p:cNvSpPr txBox="1"/>
          <p:nvPr/>
        </p:nvSpPr>
        <p:spPr>
          <a:xfrm>
            <a:off x="1388805" y="1580668"/>
            <a:ext cx="298861" cy="215444"/>
          </a:xfrm>
          <a:prstGeom prst="rect">
            <a:avLst/>
          </a:prstGeom>
          <a:noFill/>
        </p:spPr>
        <p:txBody>
          <a:bodyPr wrap="square" rtlCol="0">
            <a:spAutoFit/>
          </a:bodyPr>
          <a:lstStyle/>
          <a:p>
            <a:r>
              <a:rPr kumimoji="1" lang="en-US" altLang="zh-CN" sz="800" dirty="0"/>
              <a:t>k</a:t>
            </a:r>
            <a:endParaRPr kumimoji="1" lang="zh-CN" altLang="en-US" sz="800" dirty="0"/>
          </a:p>
        </p:txBody>
      </p:sp>
    </p:spTree>
    <p:extLst>
      <p:ext uri="{BB962C8B-B14F-4D97-AF65-F5344CB8AC3E}">
        <p14:creationId xmlns:p14="http://schemas.microsoft.com/office/powerpoint/2010/main" val="2286053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74C55-536D-519C-C0A0-956392BEEAF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081B31-07DC-F62A-09CE-6E4CDFAF60DC}"/>
              </a:ext>
            </a:extLst>
          </p:cNvPr>
          <p:cNvSpPr>
            <a:spLocks noGrp="1"/>
          </p:cNvSpPr>
          <p:nvPr>
            <p:ph type="sldNum" sz="quarter" idx="12"/>
          </p:nvPr>
        </p:nvSpPr>
        <p:spPr/>
        <p:txBody>
          <a:bodyPr/>
          <a:lstStyle/>
          <a:p>
            <a:fld id="{8D04ACF1-8115-4F2A-BC52-125D9799F304}" type="slidenum">
              <a:rPr lang="zh-CN" altLang="en-US" smtClean="0"/>
              <a:t>87</a:t>
            </a:fld>
            <a:endParaRPr lang="zh-CN" altLang="en-US"/>
          </a:p>
        </p:txBody>
      </p:sp>
      <p:sp>
        <p:nvSpPr>
          <p:cNvPr id="73" name="文本框 72">
            <a:extLst>
              <a:ext uri="{FF2B5EF4-FFF2-40B4-BE49-F238E27FC236}">
                <a16:creationId xmlns:a16="http://schemas.microsoft.com/office/drawing/2014/main" id="{0C5C9FD3-B7AF-5B12-4C88-0AACDE52336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4" name="图片 3">
            <a:extLst>
              <a:ext uri="{FF2B5EF4-FFF2-40B4-BE49-F238E27FC236}">
                <a16:creationId xmlns:a16="http://schemas.microsoft.com/office/drawing/2014/main" id="{5D705961-FED3-218D-D093-73475CEF1487}"/>
              </a:ext>
            </a:extLst>
          </p:cNvPr>
          <p:cNvPicPr>
            <a:picLocks noChangeAspect="1"/>
          </p:cNvPicPr>
          <p:nvPr/>
        </p:nvPicPr>
        <p:blipFill>
          <a:blip r:embed="rId3"/>
          <a:srcRect b="9968"/>
          <a:stretch>
            <a:fillRect/>
          </a:stretch>
        </p:blipFill>
        <p:spPr>
          <a:xfrm>
            <a:off x="612269" y="1019800"/>
            <a:ext cx="3772117" cy="2236743"/>
          </a:xfrm>
          <a:prstGeom prst="rect">
            <a:avLst/>
          </a:prstGeom>
        </p:spPr>
      </p:pic>
      <p:pic>
        <p:nvPicPr>
          <p:cNvPr id="6" name="图片 5">
            <a:extLst>
              <a:ext uri="{FF2B5EF4-FFF2-40B4-BE49-F238E27FC236}">
                <a16:creationId xmlns:a16="http://schemas.microsoft.com/office/drawing/2014/main" id="{D889757E-A33B-1B27-A4CE-A94B26A00F8E}"/>
              </a:ext>
            </a:extLst>
          </p:cNvPr>
          <p:cNvPicPr>
            <a:picLocks noChangeAspect="1"/>
          </p:cNvPicPr>
          <p:nvPr/>
        </p:nvPicPr>
        <p:blipFill>
          <a:blip r:embed="rId4"/>
          <a:srcRect b="9968"/>
          <a:stretch>
            <a:fillRect/>
          </a:stretch>
        </p:blipFill>
        <p:spPr>
          <a:xfrm>
            <a:off x="4601029" y="1019801"/>
            <a:ext cx="3852863" cy="2258614"/>
          </a:xfrm>
          <a:prstGeom prst="rect">
            <a:avLst/>
          </a:prstGeom>
        </p:spPr>
      </p:pic>
      <p:pic>
        <p:nvPicPr>
          <p:cNvPr id="8" name="图片 7">
            <a:extLst>
              <a:ext uri="{FF2B5EF4-FFF2-40B4-BE49-F238E27FC236}">
                <a16:creationId xmlns:a16="http://schemas.microsoft.com/office/drawing/2014/main" id="{FDE15C05-AF08-914C-B88A-C3F0F66CD60D}"/>
              </a:ext>
            </a:extLst>
          </p:cNvPr>
          <p:cNvPicPr>
            <a:picLocks noChangeAspect="1"/>
          </p:cNvPicPr>
          <p:nvPr/>
        </p:nvPicPr>
        <p:blipFill>
          <a:blip r:embed="rId5"/>
          <a:srcRect b="9438"/>
          <a:stretch>
            <a:fillRect/>
          </a:stretch>
        </p:blipFill>
        <p:spPr>
          <a:xfrm>
            <a:off x="547127" y="3579586"/>
            <a:ext cx="3902400" cy="2315445"/>
          </a:xfrm>
          <a:prstGeom prst="rect">
            <a:avLst/>
          </a:prstGeom>
        </p:spPr>
      </p:pic>
      <p:sp>
        <p:nvSpPr>
          <p:cNvPr id="9" name="文本框 8">
            <a:extLst>
              <a:ext uri="{FF2B5EF4-FFF2-40B4-BE49-F238E27FC236}">
                <a16:creationId xmlns:a16="http://schemas.microsoft.com/office/drawing/2014/main" id="{87341272-0937-B2EF-BDEC-730285859634}"/>
              </a:ext>
            </a:extLst>
          </p:cNvPr>
          <p:cNvSpPr txBox="1"/>
          <p:nvPr/>
        </p:nvSpPr>
        <p:spPr>
          <a:xfrm>
            <a:off x="891043"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0" name="文本框 9">
            <a:extLst>
              <a:ext uri="{FF2B5EF4-FFF2-40B4-BE49-F238E27FC236}">
                <a16:creationId xmlns:a16="http://schemas.microsoft.com/office/drawing/2014/main" id="{4C8CFEDE-55AA-3656-8762-8A06380DE079}"/>
              </a:ext>
            </a:extLst>
          </p:cNvPr>
          <p:cNvSpPr txBox="1"/>
          <p:nvPr/>
        </p:nvSpPr>
        <p:spPr>
          <a:xfrm>
            <a:off x="4939168"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1" name="文本框 10">
            <a:extLst>
              <a:ext uri="{FF2B5EF4-FFF2-40B4-BE49-F238E27FC236}">
                <a16:creationId xmlns:a16="http://schemas.microsoft.com/office/drawing/2014/main" id="{FB2E2BB5-EDAC-6B9C-54FA-FEB47D89596C}"/>
              </a:ext>
            </a:extLst>
          </p:cNvPr>
          <p:cNvSpPr txBox="1"/>
          <p:nvPr/>
        </p:nvSpPr>
        <p:spPr>
          <a:xfrm>
            <a:off x="959143" y="5845564"/>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3" name="文本框 2">
            <a:extLst>
              <a:ext uri="{FF2B5EF4-FFF2-40B4-BE49-F238E27FC236}">
                <a16:creationId xmlns:a16="http://schemas.microsoft.com/office/drawing/2014/main" id="{0A64EAA4-E9AF-B1E7-D5AB-467A64CE29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
        <p:nvSpPr>
          <p:cNvPr id="7" name="文本框 6">
            <a:extLst>
              <a:ext uri="{FF2B5EF4-FFF2-40B4-BE49-F238E27FC236}">
                <a16:creationId xmlns:a16="http://schemas.microsoft.com/office/drawing/2014/main" id="{14304AFA-FC73-8940-2B12-2B36F9573BAC}"/>
              </a:ext>
            </a:extLst>
          </p:cNvPr>
          <p:cNvSpPr txBox="1"/>
          <p:nvPr/>
        </p:nvSpPr>
        <p:spPr>
          <a:xfrm>
            <a:off x="4861500" y="4657488"/>
            <a:ext cx="4082929" cy="830997"/>
          </a:xfrm>
          <a:prstGeom prst="rect">
            <a:avLst/>
          </a:prstGeom>
          <a:noFill/>
        </p:spPr>
        <p:txBody>
          <a:bodyPr wrap="square">
            <a:spAutoFit/>
          </a:bodyPr>
          <a:lstStyle/>
          <a:p>
            <a:r>
              <a:rPr lang="en-US" altLang="zh-CN" sz="1600" dirty="0">
                <a:solidFill>
                  <a:srgbClr val="FF0000"/>
                </a:solidFill>
              </a:rPr>
              <a:t>It is advisable to set the curvature drop ratio to 0.4 or higher when determining the arc length for more stable results.</a:t>
            </a:r>
            <a:endParaRPr lang="zh-CN" altLang="en-US" sz="1600" dirty="0">
              <a:solidFill>
                <a:srgbClr val="FF0000"/>
              </a:solidFill>
            </a:endParaRPr>
          </a:p>
        </p:txBody>
      </p:sp>
    </p:spTree>
    <p:extLst>
      <p:ext uri="{BB962C8B-B14F-4D97-AF65-F5344CB8AC3E}">
        <p14:creationId xmlns:p14="http://schemas.microsoft.com/office/powerpoint/2010/main" val="42646594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70DC-55DC-A210-12C9-EAE9616CB3C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4C8AC7-FF0F-2CFC-E33D-1F17D42F9F0C}"/>
              </a:ext>
            </a:extLst>
          </p:cNvPr>
          <p:cNvSpPr>
            <a:spLocks noGrp="1"/>
          </p:cNvSpPr>
          <p:nvPr>
            <p:ph type="sldNum" sz="quarter" idx="12"/>
          </p:nvPr>
        </p:nvSpPr>
        <p:spPr/>
        <p:txBody>
          <a:bodyPr/>
          <a:lstStyle/>
          <a:p>
            <a:fld id="{8D04ACF1-8115-4F2A-BC52-125D9799F304}" type="slidenum">
              <a:rPr lang="zh-CN" altLang="en-US" smtClean="0"/>
              <a:t>88</a:t>
            </a:fld>
            <a:endParaRPr lang="zh-CN" altLang="en-US"/>
          </a:p>
        </p:txBody>
      </p:sp>
      <p:sp>
        <p:nvSpPr>
          <p:cNvPr id="7" name="文本框 6">
            <a:extLst>
              <a:ext uri="{FF2B5EF4-FFF2-40B4-BE49-F238E27FC236}">
                <a16:creationId xmlns:a16="http://schemas.microsoft.com/office/drawing/2014/main" id="{937AA82C-E1DE-3F17-61CE-EA54F57D303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2" name="图片 11">
            <a:extLst>
              <a:ext uri="{FF2B5EF4-FFF2-40B4-BE49-F238E27FC236}">
                <a16:creationId xmlns:a16="http://schemas.microsoft.com/office/drawing/2014/main" id="{7635917C-0C2D-D782-03E9-8BB290E46133}"/>
              </a:ext>
            </a:extLst>
          </p:cNvPr>
          <p:cNvPicPr>
            <a:picLocks noChangeAspect="1"/>
          </p:cNvPicPr>
          <p:nvPr/>
        </p:nvPicPr>
        <p:blipFill>
          <a:blip r:embed="rId3"/>
          <a:stretch>
            <a:fillRect/>
          </a:stretch>
        </p:blipFill>
        <p:spPr>
          <a:xfrm>
            <a:off x="54036" y="1212002"/>
            <a:ext cx="2310649" cy="2348193"/>
          </a:xfrm>
          <a:prstGeom prst="rect">
            <a:avLst/>
          </a:prstGeom>
        </p:spPr>
      </p:pic>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5CAF0CD6-52F7-502A-4D4B-4E3E4F0452F3}"/>
                  </a:ext>
                </a:extLst>
              </p:cNvPr>
              <p:cNvGraphicFramePr>
                <a:graphicFrameLocks noGrp="1"/>
              </p:cNvGraphicFramePr>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192014">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19201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i="1" smtClean="0">
                                        <a:latin typeface="Cambria Math" panose="02040503050406030204" pitchFamily="18" charset="0"/>
                                      </a:rPr>
                                      <m:t>1</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b="0" i="1" smtClean="0">
                                        <a:latin typeface="Cambria Math" panose="02040503050406030204" pitchFamily="18" charset="0"/>
                                      </a:rPr>
                                      <m:t>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i="1" smtClean="0">
                                        <a:latin typeface="Cambria Math" panose="02040503050406030204" pitchFamily="18" charset="0"/>
                                      </a:rPr>
                                      <m:t>12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Choice>
        <mc:Fallback xmlns="">
          <p:graphicFrame>
            <p:nvGraphicFramePr>
              <p:cNvPr id="14" name="表格 13">
                <a:extLst>
                  <a:ext uri="{FF2B5EF4-FFF2-40B4-BE49-F238E27FC236}">
                    <a16:creationId xmlns:a16="http://schemas.microsoft.com/office/drawing/2014/main" id="{80ACD25F-9059-C1FD-18E2-E55CCF389685}"/>
                  </a:ext>
                </a:extLst>
              </p:cNvPr>
              <p:cNvGraphicFramePr>
                <a:graphicFrameLocks noGrp="1"/>
              </p:cNvGraphicFramePr>
              <p:nvPr>
                <p:extLst>
                  <p:ext uri="{D42A27DB-BD31-4B8C-83A1-F6EECF244321}">
                    <p14:modId xmlns:p14="http://schemas.microsoft.com/office/powerpoint/2010/main" val="4170725633"/>
                  </p:ext>
                </p:extLst>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243840">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00000" r="-503488"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00000" r="-381111"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00000" r="-404412" b="-430000"/>
                          </a:stretch>
                        </a:blipFill>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60000" r="-503488"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60000" r="-381111"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60000" r="-404412" b="-244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342105" r="-503488"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342105" r="-381111"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342105" r="-404412" b="-221053"/>
                          </a:stretch>
                        </a:blipFill>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420000" r="-503488"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420000" r="-381111"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420000" r="-404412" b="-110000"/>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547368" r="-503488"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547368" r="-381111"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547368" r="-404412" b="-15789"/>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Fallback>
      </mc:AlternateContent>
      <p:pic>
        <p:nvPicPr>
          <p:cNvPr id="16" name="图片 15" descr="表格&#10;&#10;AI 生成的内容可能不正确。">
            <a:extLst>
              <a:ext uri="{FF2B5EF4-FFF2-40B4-BE49-F238E27FC236}">
                <a16:creationId xmlns:a16="http://schemas.microsoft.com/office/drawing/2014/main" id="{D10A4297-E11C-D2B8-C90D-C4AF7D980DD1}"/>
              </a:ext>
            </a:extLst>
          </p:cNvPr>
          <p:cNvPicPr>
            <a:picLocks noChangeAspect="1"/>
          </p:cNvPicPr>
          <p:nvPr/>
        </p:nvPicPr>
        <p:blipFill>
          <a:blip r:embed="rId5">
            <a:extLst>
              <a:ext uri="{28A0092B-C50C-407E-A947-70E740481C1C}">
                <a14:useLocalDpi xmlns:a14="http://schemas.microsoft.com/office/drawing/2010/main" val="0"/>
              </a:ext>
            </a:extLst>
          </a:blip>
          <a:srcRect b="67188"/>
          <a:stretch>
            <a:fillRect/>
          </a:stretch>
        </p:blipFill>
        <p:spPr>
          <a:xfrm>
            <a:off x="2528247" y="1239759"/>
            <a:ext cx="946473" cy="666554"/>
          </a:xfrm>
          <a:prstGeom prst="rect">
            <a:avLst/>
          </a:prstGeom>
        </p:spPr>
      </p:pic>
      <p:pic>
        <p:nvPicPr>
          <p:cNvPr id="17" name="图片 16" descr="表格&#10;&#10;AI 生成的内容可能不正确。">
            <a:extLst>
              <a:ext uri="{FF2B5EF4-FFF2-40B4-BE49-F238E27FC236}">
                <a16:creationId xmlns:a16="http://schemas.microsoft.com/office/drawing/2014/main" id="{481FFF8E-B873-887B-A941-F95BA356A24F}"/>
              </a:ext>
            </a:extLst>
          </p:cNvPr>
          <p:cNvPicPr>
            <a:picLocks noChangeAspect="1"/>
          </p:cNvPicPr>
          <p:nvPr/>
        </p:nvPicPr>
        <p:blipFill>
          <a:blip r:embed="rId5">
            <a:extLst>
              <a:ext uri="{28A0092B-C50C-407E-A947-70E740481C1C}">
                <a14:useLocalDpi xmlns:a14="http://schemas.microsoft.com/office/drawing/2010/main" val="0"/>
              </a:ext>
            </a:extLst>
          </a:blip>
          <a:srcRect t="33594" b="33594"/>
          <a:stretch>
            <a:fillRect/>
          </a:stretch>
        </p:blipFill>
        <p:spPr>
          <a:xfrm>
            <a:off x="3474720" y="1239759"/>
            <a:ext cx="946473" cy="666554"/>
          </a:xfrm>
          <a:prstGeom prst="rect">
            <a:avLst/>
          </a:prstGeom>
        </p:spPr>
      </p:pic>
      <p:pic>
        <p:nvPicPr>
          <p:cNvPr id="18" name="图片 17" descr="表格&#10;&#10;AI 生成的内容可能不正确。">
            <a:extLst>
              <a:ext uri="{FF2B5EF4-FFF2-40B4-BE49-F238E27FC236}">
                <a16:creationId xmlns:a16="http://schemas.microsoft.com/office/drawing/2014/main" id="{F211B0C5-C11E-D039-4611-DAC8533E66E1}"/>
              </a:ext>
            </a:extLst>
          </p:cNvPr>
          <p:cNvPicPr>
            <a:picLocks noChangeAspect="1"/>
          </p:cNvPicPr>
          <p:nvPr/>
        </p:nvPicPr>
        <p:blipFill>
          <a:blip r:embed="rId5">
            <a:extLst>
              <a:ext uri="{28A0092B-C50C-407E-A947-70E740481C1C}">
                <a14:useLocalDpi xmlns:a14="http://schemas.microsoft.com/office/drawing/2010/main" val="0"/>
              </a:ext>
            </a:extLst>
          </a:blip>
          <a:srcRect l="-210" t="67440" r="210" b="-252"/>
          <a:stretch>
            <a:fillRect/>
          </a:stretch>
        </p:blipFill>
        <p:spPr>
          <a:xfrm>
            <a:off x="4421193" y="1239759"/>
            <a:ext cx="910591" cy="641284"/>
          </a:xfrm>
          <a:prstGeom prst="rect">
            <a:avLst/>
          </a:prstGeom>
        </p:spPr>
      </p:pic>
      <p:pic>
        <p:nvPicPr>
          <p:cNvPr id="4" name="图片 3">
            <a:extLst>
              <a:ext uri="{FF2B5EF4-FFF2-40B4-BE49-F238E27FC236}">
                <a16:creationId xmlns:a16="http://schemas.microsoft.com/office/drawing/2014/main" id="{7B9AB61B-C277-C0B4-5EE5-A4FC529FEB2E}"/>
              </a:ext>
            </a:extLst>
          </p:cNvPr>
          <p:cNvPicPr>
            <a:picLocks noChangeAspect="1"/>
          </p:cNvPicPr>
          <p:nvPr/>
        </p:nvPicPr>
        <p:blipFill>
          <a:blip r:embed="rId6"/>
          <a:srcRect l="1855"/>
          <a:stretch>
            <a:fillRect/>
          </a:stretch>
        </p:blipFill>
        <p:spPr>
          <a:xfrm>
            <a:off x="0" y="3779653"/>
            <a:ext cx="3086570" cy="1816080"/>
          </a:xfrm>
          <a:prstGeom prst="rect">
            <a:avLst/>
          </a:prstGeom>
        </p:spPr>
      </p:pic>
      <p:pic>
        <p:nvPicPr>
          <p:cNvPr id="6" name="图片 5">
            <a:extLst>
              <a:ext uri="{FF2B5EF4-FFF2-40B4-BE49-F238E27FC236}">
                <a16:creationId xmlns:a16="http://schemas.microsoft.com/office/drawing/2014/main" id="{ECA368AE-4463-3787-C98D-9465F3BE86D0}"/>
              </a:ext>
            </a:extLst>
          </p:cNvPr>
          <p:cNvPicPr>
            <a:picLocks noChangeAspect="1"/>
          </p:cNvPicPr>
          <p:nvPr/>
        </p:nvPicPr>
        <p:blipFill>
          <a:blip r:embed="rId7"/>
          <a:srcRect/>
          <a:stretch>
            <a:fillRect/>
          </a:stretch>
        </p:blipFill>
        <p:spPr>
          <a:xfrm>
            <a:off x="3000691" y="3776373"/>
            <a:ext cx="3086569" cy="1851942"/>
          </a:xfrm>
          <a:prstGeom prst="rect">
            <a:avLst/>
          </a:prstGeom>
        </p:spPr>
      </p:pic>
      <p:pic>
        <p:nvPicPr>
          <p:cNvPr id="9" name="图片 8">
            <a:extLst>
              <a:ext uri="{FF2B5EF4-FFF2-40B4-BE49-F238E27FC236}">
                <a16:creationId xmlns:a16="http://schemas.microsoft.com/office/drawing/2014/main" id="{A6568890-02E6-EB7E-665A-869F3BF6272B}"/>
              </a:ext>
            </a:extLst>
          </p:cNvPr>
          <p:cNvPicPr>
            <a:picLocks noChangeAspect="1"/>
          </p:cNvPicPr>
          <p:nvPr/>
        </p:nvPicPr>
        <p:blipFill>
          <a:blip r:embed="rId8"/>
          <a:stretch>
            <a:fillRect/>
          </a:stretch>
        </p:blipFill>
        <p:spPr>
          <a:xfrm>
            <a:off x="6039175" y="3761722"/>
            <a:ext cx="3048775" cy="1851942"/>
          </a:xfrm>
          <a:prstGeom prst="rect">
            <a:avLst/>
          </a:prstGeom>
        </p:spPr>
      </p:pic>
      <p:pic>
        <p:nvPicPr>
          <p:cNvPr id="11" name="图片 10">
            <a:extLst>
              <a:ext uri="{FF2B5EF4-FFF2-40B4-BE49-F238E27FC236}">
                <a16:creationId xmlns:a16="http://schemas.microsoft.com/office/drawing/2014/main" id="{13180680-7C03-7359-F7F9-A25E4100B5A5}"/>
              </a:ext>
            </a:extLst>
          </p:cNvPr>
          <p:cNvPicPr>
            <a:picLocks noChangeAspect="1"/>
          </p:cNvPicPr>
          <p:nvPr/>
        </p:nvPicPr>
        <p:blipFill>
          <a:blip r:embed="rId9"/>
          <a:stretch>
            <a:fillRect/>
          </a:stretch>
        </p:blipFill>
        <p:spPr>
          <a:xfrm>
            <a:off x="5351288" y="3978343"/>
            <a:ext cx="610765" cy="663117"/>
          </a:xfrm>
          <a:prstGeom prst="rect">
            <a:avLst/>
          </a:prstGeom>
        </p:spPr>
      </p:pic>
      <p:sp>
        <p:nvSpPr>
          <p:cNvPr id="3" name="文本框 2">
            <a:extLst>
              <a:ext uri="{FF2B5EF4-FFF2-40B4-BE49-F238E27FC236}">
                <a16:creationId xmlns:a16="http://schemas.microsoft.com/office/drawing/2014/main" id="{C875834F-5E37-3BD6-CD79-3BF22CD29353}"/>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Analysis of Classification Thresholds</a:t>
            </a:r>
          </a:p>
        </p:txBody>
      </p:sp>
      <p:sp>
        <p:nvSpPr>
          <p:cNvPr id="8" name="文本框 7">
            <a:extLst>
              <a:ext uri="{FF2B5EF4-FFF2-40B4-BE49-F238E27FC236}">
                <a16:creationId xmlns:a16="http://schemas.microsoft.com/office/drawing/2014/main" id="{A14AC6A8-83F1-CB60-A006-CBCA286E696E}"/>
              </a:ext>
            </a:extLst>
          </p:cNvPr>
          <p:cNvSpPr txBox="1"/>
          <p:nvPr/>
        </p:nvSpPr>
        <p:spPr>
          <a:xfrm>
            <a:off x="339080" y="5628315"/>
            <a:ext cx="8487420" cy="523220"/>
          </a:xfrm>
          <a:prstGeom prst="rect">
            <a:avLst/>
          </a:prstGeom>
          <a:noFill/>
        </p:spPr>
        <p:txBody>
          <a:bodyPr wrap="square">
            <a:spAutoFit/>
          </a:bodyPr>
          <a:lstStyle/>
          <a:p>
            <a:r>
              <a:rPr lang="en-US" altLang="zh-CN" sz="1400" dirty="0">
                <a:solidFill>
                  <a:srgbClr val="FF0000"/>
                </a:solidFill>
              </a:rPr>
              <a:t>The choice of classification thresholds directly influences the results and enables the stability of the current classification method to be evaluated.</a:t>
            </a:r>
            <a:endParaRPr lang="zh-CN" altLang="en-US" sz="1400" dirty="0">
              <a:solidFill>
                <a:srgbClr val="FF0000"/>
              </a:solidFill>
            </a:endParaRPr>
          </a:p>
        </p:txBody>
      </p:sp>
    </p:spTree>
    <p:extLst>
      <p:ext uri="{BB962C8B-B14F-4D97-AF65-F5344CB8AC3E}">
        <p14:creationId xmlns:p14="http://schemas.microsoft.com/office/powerpoint/2010/main" val="99760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975B5-572C-28EC-8855-22DF947EAAE5}"/>
              </a:ext>
            </a:extLst>
          </p:cNvPr>
          <p:cNvSpPr>
            <a:spLocks noGrp="1"/>
          </p:cNvSpPr>
          <p:nvPr>
            <p:ph type="sldNum" sz="quarter" idx="12"/>
          </p:nvPr>
        </p:nvSpPr>
        <p:spPr/>
        <p:txBody>
          <a:bodyPr/>
          <a:lstStyle/>
          <a:p>
            <a:fld id="{8D04ACF1-8115-4F2A-BC52-125D9799F304}" type="slidenum">
              <a:rPr lang="zh-CN" altLang="en-US" smtClean="0"/>
              <a:t>89</a:t>
            </a:fld>
            <a:endParaRPr lang="zh-CN" altLang="en-US"/>
          </a:p>
        </p:txBody>
      </p:sp>
      <p:pic>
        <p:nvPicPr>
          <p:cNvPr id="3" name="图片 2">
            <a:extLst>
              <a:ext uri="{FF2B5EF4-FFF2-40B4-BE49-F238E27FC236}">
                <a16:creationId xmlns:a16="http://schemas.microsoft.com/office/drawing/2014/main" id="{F1689638-7FC6-4DEA-FE53-3CAE332A5045}"/>
              </a:ext>
            </a:extLst>
          </p:cNvPr>
          <p:cNvPicPr>
            <a:picLocks noChangeAspect="1"/>
          </p:cNvPicPr>
          <p:nvPr/>
        </p:nvPicPr>
        <p:blipFill>
          <a:blip r:embed="rId2"/>
          <a:stretch>
            <a:fillRect/>
          </a:stretch>
        </p:blipFill>
        <p:spPr>
          <a:xfrm>
            <a:off x="1172476" y="1028879"/>
            <a:ext cx="2066913" cy="4515612"/>
          </a:xfrm>
          <a:prstGeom prst="rect">
            <a:avLst/>
          </a:prstGeom>
        </p:spPr>
      </p:pic>
      <p:sp>
        <p:nvSpPr>
          <p:cNvPr id="4" name="椭圆 3">
            <a:extLst>
              <a:ext uri="{FF2B5EF4-FFF2-40B4-BE49-F238E27FC236}">
                <a16:creationId xmlns:a16="http://schemas.microsoft.com/office/drawing/2014/main" id="{1F927478-9B87-CABA-ACC4-79D265B491A5}"/>
              </a:ext>
            </a:extLst>
          </p:cNvPr>
          <p:cNvSpPr/>
          <p:nvPr/>
        </p:nvSpPr>
        <p:spPr>
          <a:xfrm>
            <a:off x="1440492" y="1849055"/>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70AF2AD-BCEA-5BC3-876D-0444FF7375B9}"/>
              </a:ext>
            </a:extLst>
          </p:cNvPr>
          <p:cNvSpPr txBox="1"/>
          <p:nvPr/>
        </p:nvSpPr>
        <p:spPr>
          <a:xfrm>
            <a:off x="2392992" y="2472158"/>
            <a:ext cx="1480457" cy="307777"/>
          </a:xfrm>
          <a:prstGeom prst="rect">
            <a:avLst/>
          </a:prstGeom>
          <a:noFill/>
        </p:spPr>
        <p:txBody>
          <a:bodyPr wrap="square" rtlCol="0">
            <a:spAutoFit/>
          </a:bodyPr>
          <a:lstStyle/>
          <a:p>
            <a:r>
              <a:rPr lang="en-US" altLang="zh-CN" sz="1400" b="1" dirty="0">
                <a:solidFill>
                  <a:srgbClr val="FF0000"/>
                </a:solidFill>
              </a:rPr>
              <a:t>ICA Siphon</a:t>
            </a:r>
            <a:endParaRPr lang="zh-CN" altLang="en-US" sz="1400" b="1" dirty="0">
              <a:solidFill>
                <a:srgbClr val="FF0000"/>
              </a:solidFill>
            </a:endParaRPr>
          </a:p>
        </p:txBody>
      </p:sp>
      <p:pic>
        <p:nvPicPr>
          <p:cNvPr id="6" name="图片 5" descr="卡通人物&#10;&#10;AI 生成的内容可能不正确。">
            <a:extLst>
              <a:ext uri="{FF2B5EF4-FFF2-40B4-BE49-F238E27FC236}">
                <a16:creationId xmlns:a16="http://schemas.microsoft.com/office/drawing/2014/main" id="{BCBC5B15-2236-96DA-CE8F-67C62EF5C00D}"/>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572000" y="580807"/>
            <a:ext cx="1375710" cy="1121143"/>
          </a:xfrm>
          <a:prstGeom prst="rect">
            <a:avLst/>
          </a:prstGeom>
        </p:spPr>
      </p:pic>
      <p:sp>
        <p:nvSpPr>
          <p:cNvPr id="7" name="文本框 6">
            <a:extLst>
              <a:ext uri="{FF2B5EF4-FFF2-40B4-BE49-F238E27FC236}">
                <a16:creationId xmlns:a16="http://schemas.microsoft.com/office/drawing/2014/main" id="{103540E3-0427-2DC0-C069-14713F07380A}"/>
              </a:ext>
            </a:extLst>
          </p:cNvPr>
          <p:cNvSpPr txBox="1"/>
          <p:nvPr/>
        </p:nvSpPr>
        <p:spPr>
          <a:xfrm>
            <a:off x="4689578" y="1778582"/>
            <a:ext cx="1480457" cy="307777"/>
          </a:xfrm>
          <a:prstGeom prst="rect">
            <a:avLst/>
          </a:prstGeom>
          <a:noFill/>
        </p:spPr>
        <p:txBody>
          <a:bodyPr wrap="square" rtlCol="0">
            <a:spAutoFit/>
          </a:bodyPr>
          <a:lstStyle/>
          <a:p>
            <a:r>
              <a:rPr lang="en-US" altLang="zh-CN" sz="1400" b="1" dirty="0">
                <a:solidFill>
                  <a:srgbClr val="FF0000"/>
                </a:solidFill>
              </a:rPr>
              <a:t>ICA Siphon</a:t>
            </a:r>
            <a:endParaRPr lang="zh-CN" altLang="en-US" sz="1400" b="1" dirty="0">
              <a:solidFill>
                <a:srgbClr val="FF0000"/>
              </a:solidFill>
            </a:endParaRPr>
          </a:p>
        </p:txBody>
      </p:sp>
      <p:pic>
        <p:nvPicPr>
          <p:cNvPr id="8" name="图片 7" descr="图表, 折线图&#10;&#10;AI 生成的内容可能不正确。">
            <a:extLst>
              <a:ext uri="{FF2B5EF4-FFF2-40B4-BE49-F238E27FC236}">
                <a16:creationId xmlns:a16="http://schemas.microsoft.com/office/drawing/2014/main" id="{A471B214-27C0-FEC0-C9D0-79E386E228E8}"/>
              </a:ext>
            </a:extLst>
          </p:cNvPr>
          <p:cNvPicPr>
            <a:picLocks noChangeAspect="1"/>
          </p:cNvPicPr>
          <p:nvPr/>
        </p:nvPicPr>
        <p:blipFill>
          <a:blip r:embed="rId4">
            <a:extLst>
              <a:ext uri="{28A0092B-C50C-407E-A947-70E740481C1C}">
                <a14:useLocalDpi xmlns:a14="http://schemas.microsoft.com/office/drawing/2010/main" val="0"/>
              </a:ext>
            </a:extLst>
          </a:blip>
          <a:srcRect l="-723" r="45715"/>
          <a:stretch>
            <a:fillRect/>
          </a:stretch>
        </p:blipFill>
        <p:spPr>
          <a:xfrm>
            <a:off x="4229945" y="2381389"/>
            <a:ext cx="3435530" cy="1047611"/>
          </a:xfrm>
          <a:prstGeom prst="rect">
            <a:avLst/>
          </a:prstGeom>
        </p:spPr>
      </p:pic>
      <p:sp>
        <p:nvSpPr>
          <p:cNvPr id="9" name="矩形 8">
            <a:extLst>
              <a:ext uri="{FF2B5EF4-FFF2-40B4-BE49-F238E27FC236}">
                <a16:creationId xmlns:a16="http://schemas.microsoft.com/office/drawing/2014/main" id="{181DBD02-53E2-033D-ED5F-3FC49C67A4A3}"/>
              </a:ext>
            </a:extLst>
          </p:cNvPr>
          <p:cNvSpPr/>
          <p:nvPr/>
        </p:nvSpPr>
        <p:spPr>
          <a:xfrm>
            <a:off x="4459487" y="2560989"/>
            <a:ext cx="204788" cy="204787"/>
          </a:xfrm>
          <a:prstGeom prst="rect">
            <a:avLst/>
          </a:prstGeom>
          <a:noFill/>
          <a:ln w="127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11" name="图片 10" descr="图表, 箱线图&#10;&#10;AI 生成的内容可能不正确。">
            <a:extLst>
              <a:ext uri="{FF2B5EF4-FFF2-40B4-BE49-F238E27FC236}">
                <a16:creationId xmlns:a16="http://schemas.microsoft.com/office/drawing/2014/main" id="{CC57A269-3E12-9E78-AAF8-D559C0A68C47}"/>
              </a:ext>
            </a:extLst>
          </p:cNvPr>
          <p:cNvPicPr>
            <a:picLocks noChangeAspect="1"/>
          </p:cNvPicPr>
          <p:nvPr/>
        </p:nvPicPr>
        <p:blipFill>
          <a:blip r:embed="rId5">
            <a:extLst>
              <a:ext uri="{28A0092B-C50C-407E-A947-70E740481C1C}">
                <a14:useLocalDpi xmlns:a14="http://schemas.microsoft.com/office/drawing/2010/main" val="0"/>
              </a:ext>
            </a:extLst>
          </a:blip>
          <a:srcRect r="50069"/>
          <a:stretch>
            <a:fillRect/>
          </a:stretch>
        </p:blipFill>
        <p:spPr>
          <a:xfrm>
            <a:off x="4849123" y="3947328"/>
            <a:ext cx="2816352" cy="1140104"/>
          </a:xfrm>
          <a:prstGeom prst="rect">
            <a:avLst/>
          </a:prstGeom>
        </p:spPr>
      </p:pic>
      <p:sp>
        <p:nvSpPr>
          <p:cNvPr id="10" name="椭圆 9">
            <a:extLst>
              <a:ext uri="{FF2B5EF4-FFF2-40B4-BE49-F238E27FC236}">
                <a16:creationId xmlns:a16="http://schemas.microsoft.com/office/drawing/2014/main" id="{98C6426A-6CE6-824E-48BD-ADBB1BC3EFF4}"/>
              </a:ext>
            </a:extLst>
          </p:cNvPr>
          <p:cNvSpPr/>
          <p:nvPr/>
        </p:nvSpPr>
        <p:spPr>
          <a:xfrm>
            <a:off x="6028730" y="4563620"/>
            <a:ext cx="64294" cy="61913"/>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69CE14E-62F1-E061-EB0D-B70E6EC7192F}"/>
              </a:ext>
            </a:extLst>
          </p:cNvPr>
          <p:cNvSpPr/>
          <p:nvPr/>
        </p:nvSpPr>
        <p:spPr>
          <a:xfrm>
            <a:off x="5809655" y="4077482"/>
            <a:ext cx="64294" cy="6191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991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0C14-F001-8CF7-94A5-8651EAAD38D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9492C0-9F43-4C67-55A2-5262EB7F38ED}"/>
              </a:ext>
            </a:extLst>
          </p:cNvPr>
          <p:cNvSpPr>
            <a:spLocks noGrp="1"/>
          </p:cNvSpPr>
          <p:nvPr>
            <p:ph type="sldNum" sz="quarter" idx="12"/>
          </p:nvPr>
        </p:nvSpPr>
        <p:spPr/>
        <p:txBody>
          <a:bodyPr/>
          <a:lstStyle/>
          <a:p>
            <a:fld id="{8D04ACF1-8115-4F2A-BC52-125D9799F304}" type="slidenum">
              <a:rPr lang="zh-CN" altLang="en-US" smtClean="0"/>
              <a:t>9</a:t>
            </a:fld>
            <a:endParaRPr lang="zh-CN" altLang="en-US"/>
          </a:p>
        </p:txBody>
      </p:sp>
      <p:sp>
        <p:nvSpPr>
          <p:cNvPr id="6" name="文本框 5">
            <a:extLst>
              <a:ext uri="{FF2B5EF4-FFF2-40B4-BE49-F238E27FC236}">
                <a16:creationId xmlns:a16="http://schemas.microsoft.com/office/drawing/2014/main" id="{A534A8F9-B2BF-E055-A793-C61245739F69}"/>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Data Information and Research</a:t>
            </a:r>
            <a:r>
              <a:rPr kumimoji="1" lang="zh-CN" altLang="en-US" sz="2000" b="1" dirty="0"/>
              <a:t> </a:t>
            </a:r>
            <a:r>
              <a:rPr kumimoji="1" lang="en-US" altLang="zh-CN" sz="2000" b="1" dirty="0"/>
              <a:t>Process </a:t>
            </a:r>
          </a:p>
        </p:txBody>
      </p:sp>
      <p:sp>
        <p:nvSpPr>
          <p:cNvPr id="3" name="文本框 2">
            <a:extLst>
              <a:ext uri="{FF2B5EF4-FFF2-40B4-BE49-F238E27FC236}">
                <a16:creationId xmlns:a16="http://schemas.microsoft.com/office/drawing/2014/main" id="{00F6B833-7317-20F6-57AA-0E673154A727}"/>
              </a:ext>
            </a:extLst>
          </p:cNvPr>
          <p:cNvSpPr txBox="1"/>
          <p:nvPr/>
        </p:nvSpPr>
        <p:spPr>
          <a:xfrm>
            <a:off x="0" y="0"/>
            <a:ext cx="5711868"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0" name="圆角矩形 10">
            <a:extLst>
              <a:ext uri="{FF2B5EF4-FFF2-40B4-BE49-F238E27FC236}">
                <a16:creationId xmlns:a16="http://schemas.microsoft.com/office/drawing/2014/main" id="{F8CD3CDA-A53A-C2EB-5FAB-CCF9D0D75218}"/>
              </a:ext>
            </a:extLst>
          </p:cNvPr>
          <p:cNvSpPr/>
          <p:nvPr/>
        </p:nvSpPr>
        <p:spPr>
          <a:xfrm>
            <a:off x="341863" y="2520666"/>
            <a:ext cx="8609540" cy="3585178"/>
          </a:xfrm>
          <a:prstGeom prst="roundRect">
            <a:avLst>
              <a:gd name="adj" fmla="val 5353"/>
            </a:avLst>
          </a:prstGeom>
          <a:ln w="1905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p:txBody>
      </p:sp>
      <p:graphicFrame>
        <p:nvGraphicFramePr>
          <p:cNvPr id="14" name="表格 13">
            <a:extLst>
              <a:ext uri="{FF2B5EF4-FFF2-40B4-BE49-F238E27FC236}">
                <a16:creationId xmlns:a16="http://schemas.microsoft.com/office/drawing/2014/main" id="{E3418CDC-9058-5288-3B03-3F0AC7474317}"/>
              </a:ext>
            </a:extLst>
          </p:cNvPr>
          <p:cNvGraphicFramePr>
            <a:graphicFrameLocks noGrp="1"/>
          </p:cNvGraphicFramePr>
          <p:nvPr>
            <p:extLst>
              <p:ext uri="{D42A27DB-BD31-4B8C-83A1-F6EECF244321}">
                <p14:modId xmlns:p14="http://schemas.microsoft.com/office/powerpoint/2010/main" val="119264696"/>
              </p:ext>
            </p:extLst>
          </p:nvPr>
        </p:nvGraphicFramePr>
        <p:xfrm>
          <a:off x="440629" y="1189785"/>
          <a:ext cx="8163339" cy="822960"/>
        </p:xfrm>
        <a:graphic>
          <a:graphicData uri="http://schemas.openxmlformats.org/drawingml/2006/table">
            <a:tbl>
              <a:tblPr firstRow="1" bandRow="1">
                <a:tableStyleId>{2D5ABB26-0587-4C30-8999-92F81FD0307C}</a:tableStyleId>
              </a:tblPr>
              <a:tblGrid>
                <a:gridCol w="1877565">
                  <a:extLst>
                    <a:ext uri="{9D8B030D-6E8A-4147-A177-3AD203B41FA5}">
                      <a16:colId xmlns:a16="http://schemas.microsoft.com/office/drawing/2014/main" val="2637865243"/>
                    </a:ext>
                  </a:extLst>
                </a:gridCol>
                <a:gridCol w="3564661">
                  <a:extLst>
                    <a:ext uri="{9D8B030D-6E8A-4147-A177-3AD203B41FA5}">
                      <a16:colId xmlns:a16="http://schemas.microsoft.com/office/drawing/2014/main" val="2125262580"/>
                    </a:ext>
                  </a:extLst>
                </a:gridCol>
                <a:gridCol w="2721113">
                  <a:extLst>
                    <a:ext uri="{9D8B030D-6E8A-4147-A177-3AD203B41FA5}">
                      <a16:colId xmlns:a16="http://schemas.microsoft.com/office/drawing/2014/main" val="3384912336"/>
                    </a:ext>
                  </a:extLst>
                </a:gridCol>
              </a:tblGrid>
              <a:tr h="204948">
                <a:tc>
                  <a:txBody>
                    <a:bodyPr/>
                    <a:lstStyle/>
                    <a:p>
                      <a:pPr algn="ct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ja-JP" sz="1200" dirty="0" err="1"/>
                        <a:t>BraVa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Nagahama</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256088"/>
                  </a:ext>
                </a:extLst>
              </a:tr>
              <a:tr h="204948">
                <a:tc>
                  <a:txBody>
                    <a:bodyPr/>
                    <a:lstStyle/>
                    <a:p>
                      <a:pPr algn="ctr"/>
                      <a:r>
                        <a:rPr lang="en-US" altLang="zh-CN" sz="1200" dirty="0"/>
                        <a:t>Total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110</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4800 cases</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844252"/>
                  </a:ext>
                </a:extLst>
              </a:tr>
              <a:tr h="204948">
                <a:tc>
                  <a:txBody>
                    <a:bodyPr/>
                    <a:lstStyle/>
                    <a:p>
                      <a:pPr algn="ctr"/>
                      <a:r>
                        <a:rPr lang="en-US" altLang="zh-CN" sz="1200" dirty="0"/>
                        <a:t>Usable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77</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1633 cases (Anzai-sensei)*</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273983"/>
                  </a:ext>
                </a:extLst>
              </a:tr>
            </a:tbl>
          </a:graphicData>
        </a:graphic>
      </p:graphicFrame>
      <p:sp>
        <p:nvSpPr>
          <p:cNvPr id="16" name="文本框 15">
            <a:extLst>
              <a:ext uri="{FF2B5EF4-FFF2-40B4-BE49-F238E27FC236}">
                <a16:creationId xmlns:a16="http://schemas.microsoft.com/office/drawing/2014/main" id="{D665903A-0291-F93A-42D9-BFAF396C70CA}"/>
              </a:ext>
            </a:extLst>
          </p:cNvPr>
          <p:cNvSpPr txBox="1"/>
          <p:nvPr/>
        </p:nvSpPr>
        <p:spPr>
          <a:xfrm>
            <a:off x="341863" y="2101737"/>
            <a:ext cx="6505275" cy="276999"/>
          </a:xfrm>
          <a:prstGeom prst="rect">
            <a:avLst/>
          </a:prstGeom>
          <a:noFill/>
        </p:spPr>
        <p:txBody>
          <a:bodyPr wrap="square" rtlCol="0">
            <a:spAutoFit/>
          </a:bodyPr>
          <a:lstStyle/>
          <a:p>
            <a:r>
              <a:rPr kumimoji="1" lang="en-US" altLang="zh-CN" sz="1200" dirty="0"/>
              <a:t>*Further confirmation is required</a:t>
            </a:r>
          </a:p>
        </p:txBody>
      </p:sp>
      <p:sp>
        <p:nvSpPr>
          <p:cNvPr id="20" name="矩形 19">
            <a:extLst>
              <a:ext uri="{FF2B5EF4-FFF2-40B4-BE49-F238E27FC236}">
                <a16:creationId xmlns:a16="http://schemas.microsoft.com/office/drawing/2014/main" id="{D64EBB55-8E38-8571-CF90-0DF9892DA220}"/>
              </a:ext>
            </a:extLst>
          </p:cNvPr>
          <p:cNvSpPr/>
          <p:nvPr/>
        </p:nvSpPr>
        <p:spPr>
          <a:xfrm>
            <a:off x="2216221" y="1102365"/>
            <a:ext cx="3750565" cy="100052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03BC283-8967-B269-8A1B-0C4299E9FF4A}"/>
              </a:ext>
            </a:extLst>
          </p:cNvPr>
          <p:cNvSpPr/>
          <p:nvPr/>
        </p:nvSpPr>
        <p:spPr>
          <a:xfrm>
            <a:off x="582694" y="2705058"/>
            <a:ext cx="90019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FECF697-9CD8-40C1-E1BB-EC622D926FBE}"/>
              </a:ext>
            </a:extLst>
          </p:cNvPr>
          <p:cNvSpPr txBox="1"/>
          <p:nvPr/>
        </p:nvSpPr>
        <p:spPr>
          <a:xfrm>
            <a:off x="665810" y="2722613"/>
            <a:ext cx="1175657" cy="276999"/>
          </a:xfrm>
          <a:prstGeom prst="rect">
            <a:avLst/>
          </a:prstGeom>
          <a:noFill/>
        </p:spPr>
        <p:txBody>
          <a:bodyPr wrap="square" rtlCol="0">
            <a:spAutoFit/>
          </a:bodyPr>
          <a:lstStyle/>
          <a:p>
            <a:r>
              <a:rPr lang="en-US" altLang="zh-CN" sz="1200" dirty="0"/>
              <a:t>Dataset</a:t>
            </a:r>
            <a:endParaRPr lang="zh-CN" altLang="en-US" sz="1200" dirty="0"/>
          </a:p>
        </p:txBody>
      </p:sp>
      <p:cxnSp>
        <p:nvCxnSpPr>
          <p:cNvPr id="29" name="直接箭头连接符 28">
            <a:extLst>
              <a:ext uri="{FF2B5EF4-FFF2-40B4-BE49-F238E27FC236}">
                <a16:creationId xmlns:a16="http://schemas.microsoft.com/office/drawing/2014/main" id="{717D509B-0CCC-5077-CAD8-CA8E550A151A}"/>
              </a:ext>
            </a:extLst>
          </p:cNvPr>
          <p:cNvCxnSpPr>
            <a:cxnSpLocks/>
          </p:cNvCxnSpPr>
          <p:nvPr/>
        </p:nvCxnSpPr>
        <p:spPr>
          <a:xfrm>
            <a:off x="1048551" y="2999612"/>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矩形 30">
            <a:extLst>
              <a:ext uri="{FF2B5EF4-FFF2-40B4-BE49-F238E27FC236}">
                <a16:creationId xmlns:a16="http://schemas.microsoft.com/office/drawing/2014/main" id="{02DEA1F2-0F59-518D-F3B9-47DF698F4B41}"/>
              </a:ext>
            </a:extLst>
          </p:cNvPr>
          <p:cNvSpPr/>
          <p:nvPr/>
        </p:nvSpPr>
        <p:spPr>
          <a:xfrm>
            <a:off x="2323353" y="2911521"/>
            <a:ext cx="162117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DA8F17D-807F-6A0D-9E60-C9710AFBE87C}"/>
              </a:ext>
            </a:extLst>
          </p:cNvPr>
          <p:cNvSpPr txBox="1"/>
          <p:nvPr/>
        </p:nvSpPr>
        <p:spPr>
          <a:xfrm>
            <a:off x="2417297" y="2908871"/>
            <a:ext cx="1433283" cy="461665"/>
          </a:xfrm>
          <a:prstGeom prst="rect">
            <a:avLst/>
          </a:prstGeom>
          <a:noFill/>
        </p:spPr>
        <p:txBody>
          <a:bodyPr wrap="square" rtlCol="0">
            <a:spAutoFit/>
          </a:bodyPr>
          <a:lstStyle/>
          <a:p>
            <a:pPr algn="ctr"/>
            <a:r>
              <a:rPr lang="en-US" altLang="zh-CN" sz="1200" dirty="0"/>
              <a:t>Siphon Extraction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cxnSp>
        <p:nvCxnSpPr>
          <p:cNvPr id="41" name="直接连接符 40">
            <a:extLst>
              <a:ext uri="{FF2B5EF4-FFF2-40B4-BE49-F238E27FC236}">
                <a16:creationId xmlns:a16="http://schemas.microsoft.com/office/drawing/2014/main" id="{26044727-4765-0C71-19F4-A6E7A5CAF4E9}"/>
              </a:ext>
            </a:extLst>
          </p:cNvPr>
          <p:cNvCxnSpPr>
            <a:cxnSpLocks/>
          </p:cNvCxnSpPr>
          <p:nvPr/>
        </p:nvCxnSpPr>
        <p:spPr>
          <a:xfrm>
            <a:off x="3936904" y="3554293"/>
            <a:ext cx="1881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E34FAB3-CD8E-964C-ABF7-BFC8761AB775}"/>
              </a:ext>
            </a:extLst>
          </p:cNvPr>
          <p:cNvCxnSpPr>
            <a:cxnSpLocks/>
          </p:cNvCxnSpPr>
          <p:nvPr/>
        </p:nvCxnSpPr>
        <p:spPr>
          <a:xfrm>
            <a:off x="4125013" y="3173100"/>
            <a:ext cx="7620" cy="88184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箭头连接符 43">
            <a:extLst>
              <a:ext uri="{FF2B5EF4-FFF2-40B4-BE49-F238E27FC236}">
                <a16:creationId xmlns:a16="http://schemas.microsoft.com/office/drawing/2014/main" id="{417C5AE0-A67D-7DC3-0527-774D35F7877E}"/>
              </a:ext>
            </a:extLst>
          </p:cNvPr>
          <p:cNvCxnSpPr>
            <a:cxnSpLocks/>
          </p:cNvCxnSpPr>
          <p:nvPr/>
        </p:nvCxnSpPr>
        <p:spPr>
          <a:xfrm>
            <a:off x="4109092" y="3181068"/>
            <a:ext cx="3667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矩形 49">
            <a:extLst>
              <a:ext uri="{FF2B5EF4-FFF2-40B4-BE49-F238E27FC236}">
                <a16:creationId xmlns:a16="http://schemas.microsoft.com/office/drawing/2014/main" id="{3C458B1E-2A33-8D2B-4E3F-025AF77C73F3}"/>
              </a:ext>
            </a:extLst>
          </p:cNvPr>
          <p:cNvSpPr/>
          <p:nvPr/>
        </p:nvSpPr>
        <p:spPr>
          <a:xfrm>
            <a:off x="4483422" y="2821367"/>
            <a:ext cx="2656752" cy="115497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E96ED15-F0DB-1AAA-C974-42B1FC4A96C0}"/>
              </a:ext>
            </a:extLst>
          </p:cNvPr>
          <p:cNvSpPr txBox="1"/>
          <p:nvPr/>
        </p:nvSpPr>
        <p:spPr>
          <a:xfrm>
            <a:off x="4722020" y="2811760"/>
            <a:ext cx="2179556" cy="276999"/>
          </a:xfrm>
          <a:prstGeom prst="rect">
            <a:avLst/>
          </a:prstGeom>
          <a:noFill/>
        </p:spPr>
        <p:txBody>
          <a:bodyPr wrap="square" rtlCol="0">
            <a:spAutoFit/>
          </a:bodyPr>
          <a:lstStyle/>
          <a:p>
            <a:pPr algn="ctr"/>
            <a:r>
              <a:rPr lang="en-US" altLang="zh-CN" sz="1200" dirty="0"/>
              <a:t>Shape Classification</a:t>
            </a:r>
            <a:endParaRPr lang="zh-CN" altLang="en-US" sz="1200" dirty="0">
              <a:solidFill>
                <a:schemeClr val="tx2">
                  <a:lumMod val="50000"/>
                  <a:lumOff val="50000"/>
                </a:schemeClr>
              </a:solidFill>
            </a:endParaRPr>
          </a:p>
        </p:txBody>
      </p:sp>
      <p:pic>
        <p:nvPicPr>
          <p:cNvPr id="56" name="图片 55" descr="卡通人物&#10;&#10;AI 生成的内容可能不正确。">
            <a:extLst>
              <a:ext uri="{FF2B5EF4-FFF2-40B4-BE49-F238E27FC236}">
                <a16:creationId xmlns:a16="http://schemas.microsoft.com/office/drawing/2014/main" id="{E5122C00-62AE-4A64-BAFC-E7B1CCA29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342" y="3361463"/>
            <a:ext cx="394321" cy="733353"/>
          </a:xfrm>
          <a:prstGeom prst="rect">
            <a:avLst/>
          </a:prstGeom>
        </p:spPr>
      </p:pic>
      <p:pic>
        <p:nvPicPr>
          <p:cNvPr id="57" name="图片 56" descr="卡通人物&#10;&#10;AI 生成的内容可能不正确。">
            <a:extLst>
              <a:ext uri="{FF2B5EF4-FFF2-40B4-BE49-F238E27FC236}">
                <a16:creationId xmlns:a16="http://schemas.microsoft.com/office/drawing/2014/main" id="{6DAB744E-3DFF-8AF5-F190-DE159F97DB32}"/>
              </a:ext>
            </a:extLst>
          </p:cNvPr>
          <p:cNvPicPr>
            <a:picLocks noChangeAspect="1"/>
          </p:cNvPicPr>
          <p:nvPr/>
        </p:nvPicPr>
        <p:blipFill>
          <a:blip r:embed="rId3">
            <a:extLst>
              <a:ext uri="{28A0092B-C50C-407E-A947-70E740481C1C}">
                <a14:useLocalDpi xmlns:a14="http://schemas.microsoft.com/office/drawing/2010/main" val="0"/>
              </a:ext>
            </a:extLst>
          </a:blip>
          <a:srcRect l="7339" t="9822" r="24718" b="59798"/>
          <a:stretch>
            <a:fillRect/>
          </a:stretch>
        </p:blipFill>
        <p:spPr>
          <a:xfrm>
            <a:off x="3104371" y="3448983"/>
            <a:ext cx="706022" cy="587121"/>
          </a:xfrm>
          <a:prstGeom prst="rect">
            <a:avLst/>
          </a:prstGeom>
        </p:spPr>
      </p:pic>
      <p:sp>
        <p:nvSpPr>
          <p:cNvPr id="59" name="箭头: 右 58">
            <a:extLst>
              <a:ext uri="{FF2B5EF4-FFF2-40B4-BE49-F238E27FC236}">
                <a16:creationId xmlns:a16="http://schemas.microsoft.com/office/drawing/2014/main" id="{3942B116-2E92-EA1F-A803-2D50A76CD264}"/>
              </a:ext>
            </a:extLst>
          </p:cNvPr>
          <p:cNvSpPr/>
          <p:nvPr/>
        </p:nvSpPr>
        <p:spPr>
          <a:xfrm>
            <a:off x="3060544" y="3835137"/>
            <a:ext cx="218464" cy="17984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71471CAD-497D-E4A7-6D77-67647AF93825}"/>
              </a:ext>
            </a:extLst>
          </p:cNvPr>
          <p:cNvCxnSpPr>
            <a:cxnSpLocks/>
          </p:cNvCxnSpPr>
          <p:nvPr/>
        </p:nvCxnSpPr>
        <p:spPr>
          <a:xfrm>
            <a:off x="4132633" y="4054944"/>
            <a:ext cx="31876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图片 80" descr="图表&#10;&#10;AI 生成的内容可能不正确。">
            <a:extLst>
              <a:ext uri="{FF2B5EF4-FFF2-40B4-BE49-F238E27FC236}">
                <a16:creationId xmlns:a16="http://schemas.microsoft.com/office/drawing/2014/main" id="{3FFB2EC1-24A2-D894-C666-13B15A15A1BD}"/>
              </a:ext>
            </a:extLst>
          </p:cNvPr>
          <p:cNvPicPr>
            <a:picLocks noChangeAspect="1"/>
          </p:cNvPicPr>
          <p:nvPr/>
        </p:nvPicPr>
        <p:blipFill>
          <a:blip r:embed="rId4">
            <a:extLst>
              <a:ext uri="{28A0092B-C50C-407E-A947-70E740481C1C}">
                <a14:useLocalDpi xmlns:a14="http://schemas.microsoft.com/office/drawing/2010/main" val="0"/>
              </a:ext>
            </a:extLst>
          </a:blip>
          <a:srcRect r="434"/>
          <a:stretch>
            <a:fillRect/>
          </a:stretch>
        </p:blipFill>
        <p:spPr>
          <a:xfrm>
            <a:off x="4539302" y="3022022"/>
            <a:ext cx="816971" cy="917818"/>
          </a:xfrm>
          <a:prstGeom prst="rect">
            <a:avLst/>
          </a:prstGeom>
        </p:spPr>
      </p:pic>
      <p:sp>
        <p:nvSpPr>
          <p:cNvPr id="82" name="箭头: 右 81">
            <a:extLst>
              <a:ext uri="{FF2B5EF4-FFF2-40B4-BE49-F238E27FC236}">
                <a16:creationId xmlns:a16="http://schemas.microsoft.com/office/drawing/2014/main" id="{FC36DF0C-26C0-CB0B-DC8A-013343C7AD78}"/>
              </a:ext>
            </a:extLst>
          </p:cNvPr>
          <p:cNvSpPr/>
          <p:nvPr/>
        </p:nvSpPr>
        <p:spPr>
          <a:xfrm>
            <a:off x="5284509" y="3295091"/>
            <a:ext cx="259873" cy="20412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3" name="图片 82">
            <a:extLst>
              <a:ext uri="{FF2B5EF4-FFF2-40B4-BE49-F238E27FC236}">
                <a16:creationId xmlns:a16="http://schemas.microsoft.com/office/drawing/2014/main" id="{B9C689F1-478A-704B-0EC5-86B85880BF69}"/>
              </a:ext>
            </a:extLst>
          </p:cNvPr>
          <p:cNvPicPr>
            <a:picLocks noChangeAspect="1"/>
          </p:cNvPicPr>
          <p:nvPr/>
        </p:nvPicPr>
        <p:blipFill>
          <a:blip r:embed="rId5"/>
          <a:stretch>
            <a:fillRect/>
          </a:stretch>
        </p:blipFill>
        <p:spPr>
          <a:xfrm>
            <a:off x="5588576" y="3029570"/>
            <a:ext cx="1421966" cy="809660"/>
          </a:xfrm>
          <a:prstGeom prst="rect">
            <a:avLst/>
          </a:prstGeom>
        </p:spPr>
      </p:pic>
      <p:sp>
        <p:nvSpPr>
          <p:cNvPr id="88" name="矩形 87">
            <a:extLst>
              <a:ext uri="{FF2B5EF4-FFF2-40B4-BE49-F238E27FC236}">
                <a16:creationId xmlns:a16="http://schemas.microsoft.com/office/drawing/2014/main" id="{C50E8A2A-DD27-22DE-60ED-5E535CA3CB8B}"/>
              </a:ext>
            </a:extLst>
          </p:cNvPr>
          <p:cNvSpPr/>
          <p:nvPr/>
        </p:nvSpPr>
        <p:spPr>
          <a:xfrm>
            <a:off x="7320328" y="2950259"/>
            <a:ext cx="147959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CF757A2D-927D-3BEE-5054-EA348C366FC8}"/>
              </a:ext>
            </a:extLst>
          </p:cNvPr>
          <p:cNvSpPr txBox="1"/>
          <p:nvPr/>
        </p:nvSpPr>
        <p:spPr>
          <a:xfrm>
            <a:off x="6992220" y="2956635"/>
            <a:ext cx="2179556" cy="276999"/>
          </a:xfrm>
          <a:prstGeom prst="rect">
            <a:avLst/>
          </a:prstGeom>
          <a:noFill/>
        </p:spPr>
        <p:txBody>
          <a:bodyPr wrap="square" rtlCol="0">
            <a:spAutoFit/>
          </a:bodyPr>
          <a:lstStyle/>
          <a:p>
            <a:pPr algn="ctr"/>
            <a:r>
              <a:rPr lang="en-US" altLang="zh-CN" sz="1200" dirty="0"/>
              <a:t>Tangent PCA</a:t>
            </a:r>
            <a:endParaRPr lang="zh-CN" altLang="en-US" sz="1200" dirty="0">
              <a:solidFill>
                <a:schemeClr val="tx2">
                  <a:lumMod val="50000"/>
                  <a:lumOff val="50000"/>
                </a:schemeClr>
              </a:solidFill>
            </a:endParaRPr>
          </a:p>
        </p:txBody>
      </p:sp>
      <p:pic>
        <p:nvPicPr>
          <p:cNvPr id="90" name="图片 89">
            <a:extLst>
              <a:ext uri="{FF2B5EF4-FFF2-40B4-BE49-F238E27FC236}">
                <a16:creationId xmlns:a16="http://schemas.microsoft.com/office/drawing/2014/main" id="{5B9D0479-C40B-5662-C8BC-044C6E33B8D0}"/>
              </a:ext>
            </a:extLst>
          </p:cNvPr>
          <p:cNvPicPr>
            <a:picLocks noChangeAspect="1"/>
          </p:cNvPicPr>
          <p:nvPr/>
        </p:nvPicPr>
        <p:blipFill>
          <a:blip r:embed="rId6"/>
          <a:srcRect r="59980" b="49975"/>
          <a:stretch>
            <a:fillRect/>
          </a:stretch>
        </p:blipFill>
        <p:spPr>
          <a:xfrm>
            <a:off x="7404950" y="3257099"/>
            <a:ext cx="1301139" cy="774379"/>
          </a:xfrm>
          <a:prstGeom prst="rect">
            <a:avLst/>
          </a:prstGeom>
        </p:spPr>
      </p:pic>
      <p:sp>
        <p:nvSpPr>
          <p:cNvPr id="94" name="矩形 93">
            <a:extLst>
              <a:ext uri="{FF2B5EF4-FFF2-40B4-BE49-F238E27FC236}">
                <a16:creationId xmlns:a16="http://schemas.microsoft.com/office/drawing/2014/main" id="{645FD1A8-57E4-B971-268F-8F63F5E9D059}"/>
              </a:ext>
            </a:extLst>
          </p:cNvPr>
          <p:cNvSpPr/>
          <p:nvPr/>
        </p:nvSpPr>
        <p:spPr>
          <a:xfrm>
            <a:off x="499314" y="3177925"/>
            <a:ext cx="1135901"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D55AC459-59FF-22D4-CDA8-B34C48C52FD0}"/>
              </a:ext>
            </a:extLst>
          </p:cNvPr>
          <p:cNvSpPr txBox="1"/>
          <p:nvPr/>
        </p:nvSpPr>
        <p:spPr>
          <a:xfrm>
            <a:off x="499314" y="3187566"/>
            <a:ext cx="1175657" cy="276999"/>
          </a:xfrm>
          <a:prstGeom prst="rect">
            <a:avLst/>
          </a:prstGeom>
          <a:noFill/>
        </p:spPr>
        <p:txBody>
          <a:bodyPr wrap="square" rtlCol="0">
            <a:spAutoFit/>
          </a:bodyPr>
          <a:lstStyle/>
          <a:p>
            <a:r>
              <a:rPr lang="en-US" altLang="zh-CN" sz="1200" dirty="0"/>
              <a:t>Preprocessing</a:t>
            </a:r>
            <a:endParaRPr lang="zh-CN" altLang="en-US" sz="1200" dirty="0"/>
          </a:p>
        </p:txBody>
      </p:sp>
      <p:sp>
        <p:nvSpPr>
          <p:cNvPr id="98" name="矩形 97">
            <a:extLst>
              <a:ext uri="{FF2B5EF4-FFF2-40B4-BE49-F238E27FC236}">
                <a16:creationId xmlns:a16="http://schemas.microsoft.com/office/drawing/2014/main" id="{A91B09E7-B084-1B98-281F-0C84CE708716}"/>
              </a:ext>
            </a:extLst>
          </p:cNvPr>
          <p:cNvSpPr/>
          <p:nvPr/>
        </p:nvSpPr>
        <p:spPr>
          <a:xfrm>
            <a:off x="562236" y="3654991"/>
            <a:ext cx="99131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53F75063-510D-A001-0FD5-96D485A9F38D}"/>
              </a:ext>
            </a:extLst>
          </p:cNvPr>
          <p:cNvSpPr txBox="1"/>
          <p:nvPr/>
        </p:nvSpPr>
        <p:spPr>
          <a:xfrm>
            <a:off x="582694" y="3664633"/>
            <a:ext cx="922416" cy="276999"/>
          </a:xfrm>
          <a:prstGeom prst="rect">
            <a:avLst/>
          </a:prstGeom>
          <a:noFill/>
        </p:spPr>
        <p:txBody>
          <a:bodyPr wrap="square" rtlCol="0">
            <a:spAutoFit/>
          </a:bodyPr>
          <a:lstStyle/>
          <a:p>
            <a:r>
              <a:rPr lang="en-US" altLang="zh-CN" sz="1200" dirty="0"/>
              <a:t>Centerline</a:t>
            </a:r>
            <a:endParaRPr lang="zh-CN" altLang="en-US" sz="1200" dirty="0"/>
          </a:p>
        </p:txBody>
      </p:sp>
      <p:cxnSp>
        <p:nvCxnSpPr>
          <p:cNvPr id="104" name="直接箭头连接符 103">
            <a:extLst>
              <a:ext uri="{FF2B5EF4-FFF2-40B4-BE49-F238E27FC236}">
                <a16:creationId xmlns:a16="http://schemas.microsoft.com/office/drawing/2014/main" id="{76186029-7AC5-2F62-FA49-23AA4B1C132C}"/>
              </a:ext>
            </a:extLst>
          </p:cNvPr>
          <p:cNvCxnSpPr>
            <a:cxnSpLocks/>
          </p:cNvCxnSpPr>
          <p:nvPr/>
        </p:nvCxnSpPr>
        <p:spPr>
          <a:xfrm>
            <a:off x="1553553" y="3831946"/>
            <a:ext cx="7514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a:extLst>
              <a:ext uri="{FF2B5EF4-FFF2-40B4-BE49-F238E27FC236}">
                <a16:creationId xmlns:a16="http://schemas.microsoft.com/office/drawing/2014/main" id="{54FE3568-4221-FC6B-9218-51CA962E7640}"/>
              </a:ext>
            </a:extLst>
          </p:cNvPr>
          <p:cNvCxnSpPr>
            <a:cxnSpLocks/>
          </p:cNvCxnSpPr>
          <p:nvPr/>
        </p:nvCxnSpPr>
        <p:spPr>
          <a:xfrm>
            <a:off x="1067601" y="3474207"/>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直接箭头连接符 110">
            <a:extLst>
              <a:ext uri="{FF2B5EF4-FFF2-40B4-BE49-F238E27FC236}">
                <a16:creationId xmlns:a16="http://schemas.microsoft.com/office/drawing/2014/main" id="{78CFCABF-D5AF-33B6-7FDB-25057BCA78AA}"/>
              </a:ext>
            </a:extLst>
          </p:cNvPr>
          <p:cNvCxnSpPr>
            <a:cxnSpLocks/>
          </p:cNvCxnSpPr>
          <p:nvPr/>
        </p:nvCxnSpPr>
        <p:spPr>
          <a:xfrm>
            <a:off x="1068109" y="3965429"/>
            <a:ext cx="0" cy="476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矩形 112">
            <a:extLst>
              <a:ext uri="{FF2B5EF4-FFF2-40B4-BE49-F238E27FC236}">
                <a16:creationId xmlns:a16="http://schemas.microsoft.com/office/drawing/2014/main" id="{8C4C0F52-6E13-F5FE-FC43-DF4861731F1A}"/>
              </a:ext>
            </a:extLst>
          </p:cNvPr>
          <p:cNvSpPr/>
          <p:nvPr/>
        </p:nvSpPr>
        <p:spPr>
          <a:xfrm>
            <a:off x="571866" y="4444512"/>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91B6D07D-6A7D-BAAF-0793-660EECE42F5C}"/>
              </a:ext>
            </a:extLst>
          </p:cNvPr>
          <p:cNvSpPr txBox="1"/>
          <p:nvPr/>
        </p:nvSpPr>
        <p:spPr>
          <a:xfrm>
            <a:off x="407593" y="4428169"/>
            <a:ext cx="2534756" cy="461665"/>
          </a:xfrm>
          <a:prstGeom prst="rect">
            <a:avLst/>
          </a:prstGeom>
          <a:noFill/>
        </p:spPr>
        <p:txBody>
          <a:bodyPr wrap="square" rtlCol="0">
            <a:spAutoFit/>
          </a:bodyPr>
          <a:lstStyle/>
          <a:p>
            <a:pPr algn="ctr"/>
            <a:r>
              <a:rPr lang="en-US" altLang="zh-CN" sz="1200" dirty="0"/>
              <a:t>Surface Model Construction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15" name="图片 114" descr="图示&#10;&#10;AI 生成的内容可能不正确。">
            <a:extLst>
              <a:ext uri="{FF2B5EF4-FFF2-40B4-BE49-F238E27FC236}">
                <a16:creationId xmlns:a16="http://schemas.microsoft.com/office/drawing/2014/main" id="{95FFCAAB-AD01-FB36-CF77-87FD2FD2E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22" y="4844803"/>
            <a:ext cx="1910405" cy="1103070"/>
          </a:xfrm>
          <a:prstGeom prst="rect">
            <a:avLst/>
          </a:prstGeom>
        </p:spPr>
      </p:pic>
      <p:sp>
        <p:nvSpPr>
          <p:cNvPr id="117" name="矩形 116">
            <a:extLst>
              <a:ext uri="{FF2B5EF4-FFF2-40B4-BE49-F238E27FC236}">
                <a16:creationId xmlns:a16="http://schemas.microsoft.com/office/drawing/2014/main" id="{B0EC8C61-5E1A-811E-0508-937649DBFACE}"/>
              </a:ext>
            </a:extLst>
          </p:cNvPr>
          <p:cNvSpPr/>
          <p:nvPr/>
        </p:nvSpPr>
        <p:spPr>
          <a:xfrm>
            <a:off x="3068164" y="4441637"/>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65966249-38C0-81B5-CF13-6CB03A98E6ED}"/>
              </a:ext>
            </a:extLst>
          </p:cNvPr>
          <p:cNvSpPr txBox="1"/>
          <p:nvPr/>
        </p:nvSpPr>
        <p:spPr>
          <a:xfrm>
            <a:off x="2899572" y="4468638"/>
            <a:ext cx="2534756" cy="461665"/>
          </a:xfrm>
          <a:prstGeom prst="rect">
            <a:avLst/>
          </a:prstGeom>
          <a:noFill/>
        </p:spPr>
        <p:txBody>
          <a:bodyPr wrap="square" rtlCol="0">
            <a:spAutoFit/>
          </a:bodyPr>
          <a:lstStyle/>
          <a:p>
            <a:pPr algn="ctr"/>
            <a:r>
              <a:rPr lang="en-US" altLang="zh-CN" sz="1200" dirty="0"/>
              <a:t>Mesh Generation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21" name="图片 120">
            <a:extLst>
              <a:ext uri="{FF2B5EF4-FFF2-40B4-BE49-F238E27FC236}">
                <a16:creationId xmlns:a16="http://schemas.microsoft.com/office/drawing/2014/main" id="{73B0EAFF-28AD-DCFE-DAE0-8CE3452EFB11}"/>
              </a:ext>
            </a:extLst>
          </p:cNvPr>
          <p:cNvPicPr>
            <a:picLocks noChangeAspect="1"/>
          </p:cNvPicPr>
          <p:nvPr/>
        </p:nvPicPr>
        <p:blipFill>
          <a:blip r:embed="rId8"/>
          <a:stretch>
            <a:fillRect/>
          </a:stretch>
        </p:blipFill>
        <p:spPr>
          <a:xfrm>
            <a:off x="3214820" y="4858967"/>
            <a:ext cx="1862974" cy="1070563"/>
          </a:xfrm>
          <a:prstGeom prst="rect">
            <a:avLst/>
          </a:prstGeom>
        </p:spPr>
      </p:pic>
      <p:cxnSp>
        <p:nvCxnSpPr>
          <p:cNvPr id="122" name="直接箭头连接符 121">
            <a:extLst>
              <a:ext uri="{FF2B5EF4-FFF2-40B4-BE49-F238E27FC236}">
                <a16:creationId xmlns:a16="http://schemas.microsoft.com/office/drawing/2014/main" id="{34419504-D9D2-19A2-0A20-233FD6C7EE3D}"/>
              </a:ext>
            </a:extLst>
          </p:cNvPr>
          <p:cNvCxnSpPr>
            <a:cxnSpLocks/>
            <a:stCxn id="113" idx="3"/>
            <a:endCxn id="117" idx="1"/>
          </p:cNvCxnSpPr>
          <p:nvPr/>
        </p:nvCxnSpPr>
        <p:spPr>
          <a:xfrm flipV="1">
            <a:off x="2750741" y="5218938"/>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接箭头连接符 129">
            <a:extLst>
              <a:ext uri="{FF2B5EF4-FFF2-40B4-BE49-F238E27FC236}">
                <a16:creationId xmlns:a16="http://schemas.microsoft.com/office/drawing/2014/main" id="{472D878C-ED2C-2F5D-CE77-5B937D3D6883}"/>
              </a:ext>
            </a:extLst>
          </p:cNvPr>
          <p:cNvCxnSpPr>
            <a:cxnSpLocks/>
          </p:cNvCxnSpPr>
          <p:nvPr/>
        </p:nvCxnSpPr>
        <p:spPr>
          <a:xfrm flipV="1">
            <a:off x="5234983" y="5217386"/>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矩形 130">
            <a:extLst>
              <a:ext uri="{FF2B5EF4-FFF2-40B4-BE49-F238E27FC236}">
                <a16:creationId xmlns:a16="http://schemas.microsoft.com/office/drawing/2014/main" id="{07A140D8-27A0-E44B-784D-139DCA2F9264}"/>
              </a:ext>
            </a:extLst>
          </p:cNvPr>
          <p:cNvSpPr/>
          <p:nvPr/>
        </p:nvSpPr>
        <p:spPr>
          <a:xfrm>
            <a:off x="5560143" y="4767912"/>
            <a:ext cx="2909425" cy="121408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文本框 131">
            <a:extLst>
              <a:ext uri="{FF2B5EF4-FFF2-40B4-BE49-F238E27FC236}">
                <a16:creationId xmlns:a16="http://schemas.microsoft.com/office/drawing/2014/main" id="{9B7CEEBB-B01D-9611-FA18-098A0C78307D}"/>
              </a:ext>
            </a:extLst>
          </p:cNvPr>
          <p:cNvSpPr txBox="1"/>
          <p:nvPr/>
        </p:nvSpPr>
        <p:spPr>
          <a:xfrm>
            <a:off x="5775509" y="4767912"/>
            <a:ext cx="2534756" cy="276999"/>
          </a:xfrm>
          <a:prstGeom prst="rect">
            <a:avLst/>
          </a:prstGeom>
          <a:noFill/>
        </p:spPr>
        <p:txBody>
          <a:bodyPr wrap="square" rtlCol="0">
            <a:spAutoFit/>
          </a:bodyPr>
          <a:lstStyle/>
          <a:p>
            <a:pPr algn="ctr"/>
            <a:r>
              <a:rPr lang="en-US" altLang="zh-CN" sz="1200" dirty="0"/>
              <a:t>Blood Flow Simulation</a:t>
            </a:r>
          </a:p>
        </p:txBody>
      </p:sp>
      <p:pic>
        <p:nvPicPr>
          <p:cNvPr id="133" name="图片 132" descr="图示&#10;&#10;AI 生成的内容可能不正确。">
            <a:extLst>
              <a:ext uri="{FF2B5EF4-FFF2-40B4-BE49-F238E27FC236}">
                <a16:creationId xmlns:a16="http://schemas.microsoft.com/office/drawing/2014/main" id="{F68F9EC8-47BA-5AB7-F33C-4B3DFCF57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5969" y="5018067"/>
            <a:ext cx="617450" cy="875076"/>
          </a:xfrm>
          <a:prstGeom prst="rect">
            <a:avLst/>
          </a:prstGeom>
        </p:spPr>
      </p:pic>
      <p:pic>
        <p:nvPicPr>
          <p:cNvPr id="134" name="图片 133" descr="图表, 图示&#10;&#10;AI 生成的内容可能不正确。">
            <a:extLst>
              <a:ext uri="{FF2B5EF4-FFF2-40B4-BE49-F238E27FC236}">
                <a16:creationId xmlns:a16="http://schemas.microsoft.com/office/drawing/2014/main" id="{5E8F5C35-D826-4837-3414-7BCDF971EB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4134" y="5018067"/>
            <a:ext cx="630375" cy="856487"/>
          </a:xfrm>
          <a:prstGeom prst="rect">
            <a:avLst/>
          </a:prstGeom>
        </p:spPr>
      </p:pic>
      <p:pic>
        <p:nvPicPr>
          <p:cNvPr id="135" name="图片 134" descr="图示&#10;&#10;AI 生成的内容可能不正确。">
            <a:extLst>
              <a:ext uri="{FF2B5EF4-FFF2-40B4-BE49-F238E27FC236}">
                <a16:creationId xmlns:a16="http://schemas.microsoft.com/office/drawing/2014/main" id="{16611CC0-26A6-3D62-D941-91D7DB64D9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46349" y="5046910"/>
            <a:ext cx="681138" cy="865914"/>
          </a:xfrm>
          <a:prstGeom prst="rect">
            <a:avLst/>
          </a:prstGeom>
        </p:spPr>
      </p:pic>
      <p:pic>
        <p:nvPicPr>
          <p:cNvPr id="136" name="图片 135" descr="图示&#10;&#10;AI 生成的内容可能不正确。">
            <a:extLst>
              <a:ext uri="{FF2B5EF4-FFF2-40B4-BE49-F238E27FC236}">
                <a16:creationId xmlns:a16="http://schemas.microsoft.com/office/drawing/2014/main" id="{37C677F0-A868-1367-375C-1C38FB559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52937" y="5030391"/>
            <a:ext cx="640027" cy="843834"/>
          </a:xfrm>
          <a:prstGeom prst="rect">
            <a:avLst/>
          </a:prstGeom>
        </p:spPr>
      </p:pic>
      <p:cxnSp>
        <p:nvCxnSpPr>
          <p:cNvPr id="138" name="直接箭头连接符 137">
            <a:extLst>
              <a:ext uri="{FF2B5EF4-FFF2-40B4-BE49-F238E27FC236}">
                <a16:creationId xmlns:a16="http://schemas.microsoft.com/office/drawing/2014/main" id="{52C242F1-5C04-6F41-46F3-F210CA495477}"/>
              </a:ext>
            </a:extLst>
          </p:cNvPr>
          <p:cNvCxnSpPr/>
          <p:nvPr/>
        </p:nvCxnSpPr>
        <p:spPr>
          <a:xfrm flipV="1">
            <a:off x="6463957" y="3976341"/>
            <a:ext cx="0" cy="775501"/>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F626951-ED91-B178-FA88-310BC9974CD1}"/>
              </a:ext>
            </a:extLst>
          </p:cNvPr>
          <p:cNvCxnSpPr>
            <a:cxnSpLocks/>
          </p:cNvCxnSpPr>
          <p:nvPr/>
        </p:nvCxnSpPr>
        <p:spPr>
          <a:xfrm>
            <a:off x="6470307" y="4529359"/>
            <a:ext cx="1839958"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41" name="直接箭头连接符 140">
            <a:extLst>
              <a:ext uri="{FF2B5EF4-FFF2-40B4-BE49-F238E27FC236}">
                <a16:creationId xmlns:a16="http://schemas.microsoft.com/office/drawing/2014/main" id="{C1A0CCC4-2670-87D1-A851-7E45F4CF0597}"/>
              </a:ext>
            </a:extLst>
          </p:cNvPr>
          <p:cNvCxnSpPr>
            <a:cxnSpLocks/>
          </p:cNvCxnSpPr>
          <p:nvPr/>
        </p:nvCxnSpPr>
        <p:spPr>
          <a:xfrm flipV="1">
            <a:off x="8310265" y="4230473"/>
            <a:ext cx="0" cy="319186"/>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43" name="文本框 142">
            <a:extLst>
              <a:ext uri="{FF2B5EF4-FFF2-40B4-BE49-F238E27FC236}">
                <a16:creationId xmlns:a16="http://schemas.microsoft.com/office/drawing/2014/main" id="{36A457CE-93C5-0773-7A00-909135BFA342}"/>
              </a:ext>
            </a:extLst>
          </p:cNvPr>
          <p:cNvSpPr txBox="1"/>
          <p:nvPr/>
        </p:nvSpPr>
        <p:spPr>
          <a:xfrm>
            <a:off x="6299559" y="4271949"/>
            <a:ext cx="2102733" cy="276999"/>
          </a:xfrm>
          <a:prstGeom prst="rect">
            <a:avLst/>
          </a:prstGeom>
          <a:noFill/>
        </p:spPr>
        <p:txBody>
          <a:bodyPr wrap="square" rtlCol="0">
            <a:spAutoFit/>
          </a:bodyPr>
          <a:lstStyle/>
          <a:p>
            <a:pPr algn="ctr"/>
            <a:r>
              <a:rPr lang="en-US" altLang="zh-CN" sz="1200" dirty="0">
                <a:solidFill>
                  <a:srgbClr val="FF0000"/>
                </a:solidFill>
              </a:rPr>
              <a:t>Shape–Flow Analysis</a:t>
            </a:r>
          </a:p>
        </p:txBody>
      </p:sp>
    </p:spTree>
    <p:extLst>
      <p:ext uri="{BB962C8B-B14F-4D97-AF65-F5344CB8AC3E}">
        <p14:creationId xmlns:p14="http://schemas.microsoft.com/office/powerpoint/2010/main" val="8263298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283F1D-DA7D-9076-5E3A-1D75665480D8}"/>
              </a:ext>
            </a:extLst>
          </p:cNvPr>
          <p:cNvSpPr>
            <a:spLocks noGrp="1"/>
          </p:cNvSpPr>
          <p:nvPr>
            <p:ph type="sldNum" sz="quarter" idx="12"/>
          </p:nvPr>
        </p:nvSpPr>
        <p:spPr/>
        <p:txBody>
          <a:bodyPr/>
          <a:lstStyle/>
          <a:p>
            <a:fld id="{8D04ACF1-8115-4F2A-BC52-125D9799F304}" type="slidenum">
              <a:rPr lang="zh-CN" altLang="en-US" smtClean="0"/>
              <a:t>90</a:t>
            </a:fld>
            <a:endParaRPr lang="zh-CN" altLang="en-US"/>
          </a:p>
        </p:txBody>
      </p:sp>
      <p:pic>
        <p:nvPicPr>
          <p:cNvPr id="3" name="图片 2">
            <a:extLst>
              <a:ext uri="{FF2B5EF4-FFF2-40B4-BE49-F238E27FC236}">
                <a16:creationId xmlns:a16="http://schemas.microsoft.com/office/drawing/2014/main" id="{CA9DEBF1-4DB0-B412-7EAE-EB34B179F832}"/>
              </a:ext>
            </a:extLst>
          </p:cNvPr>
          <p:cNvPicPr>
            <a:picLocks noChangeAspect="1"/>
          </p:cNvPicPr>
          <p:nvPr/>
        </p:nvPicPr>
        <p:blipFill>
          <a:blip r:embed="rId2"/>
          <a:srcRect r="38802"/>
          <a:stretch>
            <a:fillRect/>
          </a:stretch>
        </p:blipFill>
        <p:spPr>
          <a:xfrm>
            <a:off x="1261181" y="1929919"/>
            <a:ext cx="4286179" cy="1713414"/>
          </a:xfrm>
          <a:prstGeom prst="rect">
            <a:avLst/>
          </a:prstGeom>
        </p:spPr>
      </p:pic>
      <p:pic>
        <p:nvPicPr>
          <p:cNvPr id="5" name="图片 4">
            <a:extLst>
              <a:ext uri="{FF2B5EF4-FFF2-40B4-BE49-F238E27FC236}">
                <a16:creationId xmlns:a16="http://schemas.microsoft.com/office/drawing/2014/main" id="{55475FF4-E538-D188-B1B0-455F8A856CD6}"/>
              </a:ext>
            </a:extLst>
          </p:cNvPr>
          <p:cNvPicPr>
            <a:picLocks noChangeAspect="1"/>
          </p:cNvPicPr>
          <p:nvPr/>
        </p:nvPicPr>
        <p:blipFill>
          <a:blip r:embed="rId3"/>
          <a:stretch>
            <a:fillRect/>
          </a:stretch>
        </p:blipFill>
        <p:spPr>
          <a:xfrm>
            <a:off x="4824273" y="1667281"/>
            <a:ext cx="1991003" cy="1124107"/>
          </a:xfrm>
          <a:prstGeom prst="rect">
            <a:avLst/>
          </a:prstGeom>
        </p:spPr>
      </p:pic>
    </p:spTree>
    <p:extLst>
      <p:ext uri="{BB962C8B-B14F-4D97-AF65-F5344CB8AC3E}">
        <p14:creationId xmlns:p14="http://schemas.microsoft.com/office/powerpoint/2010/main" val="278710122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45563</TotalTime>
  <Words>12298</Words>
  <Application>Microsoft Office PowerPoint</Application>
  <PresentationFormat>全屏显示(4:3)</PresentationFormat>
  <Paragraphs>1324</Paragraphs>
  <Slides>90</Slides>
  <Notes>53</Notes>
  <HiddenSlides>22</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90</vt:i4>
      </vt:variant>
    </vt:vector>
  </HeadingPairs>
  <TitlesOfParts>
    <vt:vector size="96" baseType="lpstr">
      <vt:lpstr>等线</vt:lpstr>
      <vt:lpstr>Aptos</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馮　建晴</dc:creator>
  <cp:lastModifiedBy>馮　建晴</cp:lastModifiedBy>
  <cp:revision>95</cp:revision>
  <dcterms:created xsi:type="dcterms:W3CDTF">2025-05-09T07:13:44Z</dcterms:created>
  <dcterms:modified xsi:type="dcterms:W3CDTF">2025-10-20T08:00:22Z</dcterms:modified>
</cp:coreProperties>
</file>